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3" r:id="rId6"/>
    <p:sldId id="264" r:id="rId7"/>
    <p:sldId id="262" r:id="rId8"/>
    <p:sldId id="265" r:id="rId9"/>
    <p:sldId id="266" r:id="rId10"/>
    <p:sldId id="270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6"/>
    <p:restoredTop sz="94694"/>
  </p:normalViewPr>
  <p:slideViewPr>
    <p:cSldViewPr snapToGrid="0">
      <p:cViewPr varScale="1">
        <p:scale>
          <a:sx n="87" d="100"/>
          <a:sy n="87" d="100"/>
        </p:scale>
        <p:origin x="208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19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19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19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t>R Clud: Starting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859C-A883-940D-4E39-209D4D8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019-9D82-E39D-AE68-ACFE3FB3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ways of </a:t>
            </a: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indices of rows and columns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 column]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Column names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surveys[“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“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surveys[c(“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c(“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6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C4A283-8D7C-2398-546B-9E719F90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indices of rows and columns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 column]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/>
              <a:t>Select columns using column names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9EF8-6E5F-0F34-2135-4B29B035A1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DF[“var”] </a:t>
            </a:r>
            <a:r>
              <a:rPr lang="en-US" dirty="0"/>
              <a:t>single bracket always returns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DF[[“var”]] </a:t>
            </a:r>
            <a:r>
              <a:rPr lang="en-US" dirty="0"/>
              <a:t>double brackets always return a vector</a:t>
            </a:r>
          </a:p>
          <a:p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DF$var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returns a vector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54B934-C0D6-5774-03A9-ECEE614D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</p:spTree>
    <p:extLst>
      <p:ext uri="{BB962C8B-B14F-4D97-AF65-F5344CB8AC3E}">
        <p14:creationId xmlns:p14="http://schemas.microsoft.com/office/powerpoint/2010/main" val="25187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C5366-CA6C-C2CB-61B7-2454D8668F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7C99-142C-8CFE-8DA9-B552DA0B7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B8033-6C41-C3E8-0A0C-AEBCE426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366042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16B4E-EF70-1AAC-AAD1-012735AA2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23C5-E7CE-96B0-B9A2-5F4B1A0BE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182BE6-3F1D-7A89-1B7E-D8D68E2F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</p:spTree>
    <p:extLst>
      <p:ext uri="{BB962C8B-B14F-4D97-AF65-F5344CB8AC3E}">
        <p14:creationId xmlns:p14="http://schemas.microsoft.com/office/powerpoint/2010/main" val="8297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E955-1908-117D-D3CD-481C65C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 (leftover from previous session)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016C-8754-479F-5BA5-BBB399660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Vectors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Basic data type in R</a:t>
            </a:r>
          </a:p>
          <a:p>
            <a:pPr lvl="0"/>
            <a:r>
              <a:rPr dirty="0"/>
              <a:t>Types</a:t>
            </a:r>
          </a:p>
          <a:p>
            <a:pPr lvl="1"/>
            <a:r>
              <a:rPr dirty="0"/>
              <a:t>Logical: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TRUE</a:t>
            </a:r>
            <a:r>
              <a:rPr dirty="0"/>
              <a:t> or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FASLE</a:t>
            </a:r>
          </a:p>
          <a:p>
            <a:pPr lvl="1"/>
            <a:r>
              <a:rPr dirty="0"/>
              <a:t>Numeric: Either integer or double (real)</a:t>
            </a:r>
          </a:p>
          <a:p>
            <a:pPr lvl="1"/>
            <a:r>
              <a:rPr dirty="0"/>
              <a:t>Character (add double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"dog"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dirty="0"/>
              <a:t>more common) or single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'dog'</a:t>
            </a:r>
            <a:r>
              <a:rPr dirty="0">
                <a:latin typeface="Courier"/>
              </a:rPr>
              <a:t>)</a:t>
            </a:r>
          </a:p>
          <a:p>
            <a:pPr lvl="1"/>
            <a:r>
              <a:rPr dirty="0"/>
              <a:t>Complex</a:t>
            </a:r>
          </a:p>
          <a:p>
            <a:pPr lvl="1"/>
            <a:r>
              <a:rPr dirty="0"/>
              <a:t>Raw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78AD-BE9F-2932-FDDF-C013D6CC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125-AFE7-7663-A2B9-BA3A0ADE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597"/>
          </a:xfrm>
        </p:spPr>
        <p:txBody>
          <a:bodyPr>
            <a:normAutofit/>
          </a:bodyPr>
          <a:lstStyle/>
          <a:p>
            <a:r>
              <a:rPr lang="en-US" dirty="0"/>
              <a:t>Functions for vectors</a:t>
            </a:r>
          </a:p>
          <a:p>
            <a:pPr lvl="1"/>
            <a:r>
              <a:rPr lang="en-US" dirty="0"/>
              <a:t>Attributes: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length(), class(), str(),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typeof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r>
              <a:rPr lang="en-US" dirty="0">
                <a:ea typeface="Fira Code Retina" pitchFamily="49" charset="0"/>
                <a:cs typeface="Cambay Devanagari" pitchFamily="2" charset="77"/>
              </a:rPr>
              <a:t>Add more elements using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c()</a:t>
            </a:r>
          </a:p>
          <a:p>
            <a:pPr lvl="1"/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Other data structures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Lists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Matrices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Data frames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Factors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704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CBB2-BDA4-161D-FC5F-5E57177B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D2EB-95B2-A304-6CE0-6F7B02FA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extracting elements and use them create a new vector</a:t>
            </a:r>
          </a:p>
          <a:p>
            <a:r>
              <a:rPr lang="en-US" dirty="0"/>
              <a:t>Two ways to subset a vector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indices: sequence of elements in a vector</a:t>
            </a:r>
          </a:p>
          <a:p>
            <a:pPr lvl="1"/>
            <a:r>
              <a:rPr lang="en-US" dirty="0"/>
              <a:t>Indices always start at 1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animals &lt;- </a:t>
            </a:r>
            <a:r>
              <a:rPr lang="en-SG" sz="1800" b="1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("mouse", "rat", "dog", "cat")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                </a:t>
            </a:r>
            <a:r>
              <a:rPr lang="en-SG" sz="1800" dirty="0">
                <a:solidFill>
                  <a:srgbClr val="FF000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1       2      3      4</a:t>
            </a:r>
            <a:endParaRPr lang="en-US" sz="1800" dirty="0">
              <a:solidFill>
                <a:srgbClr val="FF000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Use logical vector</a:t>
            </a:r>
          </a:p>
          <a:p>
            <a:pPr lvl="1"/>
            <a:r>
              <a:rPr lang="en-US" dirty="0"/>
              <a:t>Can manually define a logical vector</a:t>
            </a:r>
          </a:p>
          <a:p>
            <a:pPr lvl="1"/>
            <a:r>
              <a:rPr lang="en-US" dirty="0"/>
              <a:t>More commonly, create the vector from logical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7017-214D-13FD-02A3-8F8EA17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7E6-15AB-E55E-B22F-3FB439FB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as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</a:p>
          <a:p>
            <a:r>
              <a:rPr lang="en-US" dirty="0"/>
              <a:t>Feeding vectors with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to most functions will return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 making the user consciously remove the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(by adding argument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na.rm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TRUE</a:t>
            </a:r>
            <a:r>
              <a:rPr lang="en-US" dirty="0"/>
              <a:t>) in their operations.</a:t>
            </a:r>
          </a:p>
          <a:p>
            <a:r>
              <a:rPr lang="en-US" dirty="0"/>
              <a:t>Functions worth remembering when dealing with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is.na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na.omit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complete.cases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95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E16F-6B0A-91C6-B2C9-AA3CC83F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21B4-0E6C-D776-D78B-020DDBC9C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CCD07-8CAF-65F7-CD5C-6CB4003F6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</a:t>
            </a:r>
            <a:r>
              <a:rPr lang="en-US" dirty="0"/>
              <a:t>stores data as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/>
              <a:t>, a special kind of data frame</a:t>
            </a:r>
          </a:p>
          <a:p>
            <a:r>
              <a:rPr lang="en-US" dirty="0"/>
              <a:t>De facto data structure for most tabular data</a:t>
            </a:r>
          </a:p>
          <a:p>
            <a:r>
              <a:rPr lang="en-US" dirty="0"/>
              <a:t>Columns are vectors (logical, numeric, character)</a:t>
            </a:r>
          </a:p>
          <a:p>
            <a:r>
              <a:rPr lang="en-US" dirty="0"/>
              <a:t>All vectors have the same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0179DF-4262-AF64-ED46-CFABE6829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264" y="2122912"/>
            <a:ext cx="4628535" cy="26731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9C6A56-4CBA-CF73-584D-A7946B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50614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428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Courier</vt:lpstr>
      <vt:lpstr>Fira Code Retina</vt:lpstr>
      <vt:lpstr>Office Theme</vt:lpstr>
      <vt:lpstr>R Clud: Starting with data</vt:lpstr>
      <vt:lpstr>Intro to R (leftover from previous session)</vt:lpstr>
      <vt:lpstr>Vectors and data types</vt:lpstr>
      <vt:lpstr>Vectors and data types</vt:lpstr>
      <vt:lpstr>Subsetting vectors</vt:lpstr>
      <vt:lpstr>Missing data</vt:lpstr>
      <vt:lpstr>Starting with data</vt:lpstr>
      <vt:lpstr>Example dataset</vt:lpstr>
      <vt:lpstr>Data frames</vt:lpstr>
      <vt:lpstr>Subsetting data frames</vt:lpstr>
      <vt:lpstr>Subsetting data frames</vt:lpstr>
      <vt:lpstr>Factors</vt:lpstr>
      <vt:lpstr>Formatting dates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14</cp:revision>
  <dcterms:created xsi:type="dcterms:W3CDTF">2023-02-17T15:47:13Z</dcterms:created>
  <dcterms:modified xsi:type="dcterms:W3CDTF">2023-02-19T16:30:13Z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