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8" r:id="rId5"/>
    <p:sldId id="278" r:id="rId6"/>
    <p:sldId id="279" r:id="rId7"/>
    <p:sldId id="280" r:id="rId8"/>
    <p:sldId id="270" r:id="rId9"/>
    <p:sldId id="269" r:id="rId10"/>
    <p:sldId id="271" r:id="rId11"/>
    <p:sldId id="272" r:id="rId12"/>
    <p:sldId id="274" r:id="rId13"/>
    <p:sldId id="273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94694"/>
  </p:normalViewPr>
  <p:slideViewPr>
    <p:cSldViewPr snapToGrid="0">
      <p:cViewPr varScale="1">
        <p:scale>
          <a:sx n="138" d="100"/>
          <a:sy n="138" d="100"/>
        </p:scale>
        <p:origin x="1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24 March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57914D-B388-851A-CB71-3612AF1C2E18}"/>
              </a:ext>
            </a:extLst>
          </p:cNvPr>
          <p:cNvGrpSpPr/>
          <p:nvPr userDrawn="1"/>
        </p:nvGrpSpPr>
        <p:grpSpPr>
          <a:xfrm>
            <a:off x="441662" y="2794986"/>
            <a:ext cx="2823650" cy="1268028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7A5D3C-C1C8-BD36-BE87-43C12CBA8856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3BEE1-3F03-BEB6-87AE-25C803BD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24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E181D6-34E5-ABBD-B9AC-0EE78B6944CE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D71618-29F6-B4AD-FFA5-F2561D62A36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C381-3B5D-D416-AD8B-CA7F4E382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24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rgbClr val="879238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24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24 March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2B8-D212-EDC9-6177-304BC421EAC5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985448D-8AC5-2303-7CE7-7E3B383A462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894DB1-91C6-683F-41C6-ED5C0A0B3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24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C241D-583B-2773-BF2D-4C3DD623EE06}"/>
              </a:ext>
            </a:extLst>
          </p:cNvPr>
          <p:cNvGrpSpPr/>
          <p:nvPr userDrawn="1"/>
        </p:nvGrpSpPr>
        <p:grpSpPr>
          <a:xfrm>
            <a:off x="9778661" y="368350"/>
            <a:ext cx="2184739" cy="981110"/>
            <a:chOff x="9898403" y="393898"/>
            <a:chExt cx="2184739" cy="98111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CFA875-1D1E-102A-3676-399BC26339F4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D9ED35-FE4B-9001-2A9B-1E2197EEF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24 March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24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24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24 March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t>R Clu</a:t>
            </a:r>
            <a:r>
              <a:rPr lang="en-US"/>
              <a:t>b</a:t>
            </a:r>
            <a:r>
              <a:t>: </a:t>
            </a:r>
            <a:r>
              <a:rPr lang="en-US" dirty="0"/>
              <a:t>Manipulating data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Zaw Myo Tun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2/20/23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CF02-DC49-ACE4-2BB1-8B20BE7A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2BA1-50D8-4F13-D2AE-EED35438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|&gt;</a:t>
            </a:r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/>
              <a:t>or 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%&gt;%</a:t>
            </a:r>
          </a:p>
          <a:p>
            <a:r>
              <a:rPr lang="en-US" dirty="0">
                <a:latin typeface="Calibri" panose="020F0502020204030204" pitchFamily="34" charset="0"/>
                <a:ea typeface="Fira Code Retina" pitchFamily="49" charset="0"/>
                <a:cs typeface="Calibri" panose="020F0502020204030204" pitchFamily="34" charset="0"/>
              </a:rPr>
              <a:t>Base R pipe or 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magrittr</a:t>
            </a:r>
            <a:r>
              <a:rPr lang="en-US" dirty="0">
                <a:latin typeface="Calibri" panose="020F0502020204030204" pitchFamily="34" charset="0"/>
                <a:ea typeface="Fira Code Retina" pitchFamily="49" charset="0"/>
                <a:cs typeface="Calibri" panose="020F0502020204030204" pitchFamily="34" charset="0"/>
              </a:rPr>
              <a:t> pipe</a:t>
            </a:r>
          </a:p>
          <a:p>
            <a:r>
              <a:rPr lang="en-US" dirty="0">
                <a:latin typeface="Calibri" panose="020F0502020204030204" pitchFamily="34" charset="0"/>
                <a:ea typeface="Fira Code Retina" pitchFamily="49" charset="0"/>
                <a:cs typeface="Calibri" panose="020F0502020204030204" pitchFamily="34" charset="0"/>
              </a:rPr>
              <a:t>Configure RStudio shortcut for pipe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CB87BEB-A61A-A360-E546-F475E1FC62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892184"/>
              </p:ext>
            </p:extLst>
          </p:nvPr>
        </p:nvGraphicFramePr>
        <p:xfrm>
          <a:off x="958421" y="3429000"/>
          <a:ext cx="10275158" cy="3144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2130">
                  <a:extLst>
                    <a:ext uri="{9D8B030D-6E8A-4147-A177-3AD203B41FA5}">
                      <a16:colId xmlns:a16="http://schemas.microsoft.com/office/drawing/2014/main" val="3243834312"/>
                    </a:ext>
                  </a:extLst>
                </a:gridCol>
                <a:gridCol w="3733028">
                  <a:extLst>
                    <a:ext uri="{9D8B030D-6E8A-4147-A177-3AD203B41FA5}">
                      <a16:colId xmlns:a16="http://schemas.microsoft.com/office/drawing/2014/main" val="3286746402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Normal function call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9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anose="02040503050406030204" pitchFamily="18" charset="0"/>
                        </a:rPr>
                        <a:t>Piped function call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92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2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fn1(x)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|&gt; fn1()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97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fn4(fn3(fn2(fn1(x))))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|&gt;</a:t>
                      </a:r>
                    </a:p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fn1() |&gt;</a:t>
                      </a:r>
                    </a:p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fn2() |&gt;</a:t>
                      </a:r>
                    </a:p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fn3() |&gt;</a:t>
                      </a:r>
                    </a:p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fn4()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128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/>
                          </a:solidFill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filter(select(data, col1, col2), col1 == 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data |&gt;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select(col1, col2) |&gt;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filter(col1 == 1)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637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07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E52F-61A3-2999-9449-0362ACA1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tidyr</a:t>
            </a:r>
            <a:endParaRPr lang="en-US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598F2-B520-0751-CCCA-A454A6B62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3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C445D3-086A-320B-6D0F-FCD7BC6832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Long to wide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pivot_wider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Wide to long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pivot_longer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236468-4E07-BC14-9C4D-CE834D29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EAF631-C2FF-FF62-5245-0908E048AF7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66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6D6E-FF30-4750-3763-54F69704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to wide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69BEDC-FA2B-EB0A-E2AC-6F5410BF2C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18" y="1825625"/>
            <a:ext cx="87107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32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6D6E-FF30-4750-3763-54F69704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to long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51ACF77-021D-7528-1DF9-80781C421D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18" y="1825625"/>
            <a:ext cx="87107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3655-F10E-E500-F666-6344C854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2A9C2-8BD0-C3BF-11D1-9DA86EEDD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9A0A-D3FF-1248-17C3-42F38892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7F3C-98BF-A479-3D99-D8035D0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8415"/>
            <a:ext cx="10515600" cy="2848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write_csv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my_data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, file = "data/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my_data.csv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3633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34626-0B89-5E95-00B9-0A00A73B6A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Download: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download.file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Read file: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View data: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view()</a:t>
            </a:r>
          </a:p>
          <a:p>
            <a:pPr lvl="1"/>
            <a:r>
              <a:rPr lang="en-US" dirty="0"/>
              <a:t>Place mouse cursor on the </a:t>
            </a:r>
            <a:r>
              <a:rPr lang="en-US" dirty="0" err="1"/>
              <a:t>dataframe</a:t>
            </a:r>
            <a:r>
              <a:rPr lang="en-US" dirty="0"/>
              <a:t> name and press F2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C96B3-3E7B-874F-0A8F-83968CAB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08F38-A0E9-659F-5F80-7817A1613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4462" y="1825625"/>
            <a:ext cx="4717075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0A2F6-3314-EC63-9A6A-488556587F0A}"/>
              </a:ext>
            </a:extLst>
          </p:cNvPr>
          <p:cNvSpPr txBox="1"/>
          <p:nvPr/>
        </p:nvSpPr>
        <p:spPr>
          <a:xfrm>
            <a:off x="3479800" y="-111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6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2C213F-041C-F8DB-1B35-E9DE895B0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4" b="8518"/>
          <a:stretch/>
        </p:blipFill>
        <p:spPr bwMode="auto">
          <a:xfrm>
            <a:off x="1922463" y="1333500"/>
            <a:ext cx="8347075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9F3FDF4-6C14-1C4A-C1A9-2ECFA0CA8861}"/>
              </a:ext>
            </a:extLst>
          </p:cNvPr>
          <p:cNvSpPr/>
          <p:nvPr/>
        </p:nvSpPr>
        <p:spPr>
          <a:xfrm>
            <a:off x="1524000" y="4305300"/>
            <a:ext cx="2184400" cy="218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69C4C4-A72A-3F56-372D-E03C619AE217}"/>
              </a:ext>
            </a:extLst>
          </p:cNvPr>
          <p:cNvSpPr/>
          <p:nvPr/>
        </p:nvSpPr>
        <p:spPr>
          <a:xfrm>
            <a:off x="1524000" y="1079500"/>
            <a:ext cx="2184400" cy="218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358DF2-5AFB-A59C-A953-5DBA3E3B0E50}"/>
              </a:ext>
            </a:extLst>
          </p:cNvPr>
          <p:cNvSpPr/>
          <p:nvPr/>
        </p:nvSpPr>
        <p:spPr>
          <a:xfrm>
            <a:off x="8483600" y="2711450"/>
            <a:ext cx="2184400" cy="218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C22E2-3E63-43D3-E4A4-6BE90A80EAAF}"/>
              </a:ext>
            </a:extLst>
          </p:cNvPr>
          <p:cNvSpPr txBox="1"/>
          <p:nvPr/>
        </p:nvSpPr>
        <p:spPr>
          <a:xfrm>
            <a:off x="3810000" y="5827752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Meta-package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59010-10C7-641B-FFE4-7669BDFAA83B}"/>
              </a:ext>
            </a:extLst>
          </p:cNvPr>
          <p:cNvSpPr txBox="1"/>
          <p:nvPr/>
        </p:nvSpPr>
        <p:spPr>
          <a:xfrm>
            <a:off x="3149600" y="606335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Data tidying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E5D7D-9E8B-1288-A7D5-CC483F5BF8D0}"/>
              </a:ext>
            </a:extLst>
          </p:cNvPr>
          <p:cNvSpPr txBox="1"/>
          <p:nvPr/>
        </p:nvSpPr>
        <p:spPr>
          <a:xfrm>
            <a:off x="7632700" y="5100587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Data tidying</a:t>
            </a:r>
          </a:p>
        </p:txBody>
      </p:sp>
    </p:spTree>
    <p:extLst>
      <p:ext uri="{BB962C8B-B14F-4D97-AF65-F5344CB8AC3E}">
        <p14:creationId xmlns:p14="http://schemas.microsoft.com/office/powerpoint/2010/main" val="259481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B758-4C7E-912A-864B-E04A9196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511D-F0B4-503B-3B31-A0A5F97E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packages in </a:t>
            </a:r>
            <a:r>
              <a:rPr lang="en-US" dirty="0" err="1"/>
              <a:t>tidyverse</a:t>
            </a:r>
            <a:r>
              <a:rPr lang="en-US" dirty="0"/>
              <a:t> follow tidy data principles (next slide)</a:t>
            </a:r>
          </a:p>
          <a:p>
            <a:r>
              <a:rPr lang="en-US" dirty="0"/>
              <a:t>The results from a base R function sometimes depend on the type of data.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VS </a:t>
            </a:r>
            <a:r>
              <a:rPr lang="en-US" dirty="0" err="1"/>
              <a:t>tibble</a:t>
            </a:r>
            <a:endParaRPr lang="en-US" dirty="0"/>
          </a:p>
          <a:p>
            <a:r>
              <a:rPr lang="en-US" dirty="0"/>
              <a:t>R expressions are used in non-standard way, which can be confusing for new learners</a:t>
            </a:r>
          </a:p>
          <a:p>
            <a:r>
              <a:rPr lang="en-US" dirty="0"/>
              <a:t>Default argument values are not natural to most people</a:t>
            </a:r>
          </a:p>
          <a:p>
            <a:pPr lvl="1"/>
            <a:r>
              <a:rPr lang="en-US" dirty="0" err="1"/>
              <a:t>read.csv</a:t>
            </a:r>
            <a:r>
              <a:rPr lang="en-US" dirty="0"/>
              <a:t> VS </a:t>
            </a:r>
            <a:r>
              <a:rPr lang="en-US" dirty="0" err="1"/>
              <a:t>read_csv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3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1D33A6-EE80-366C-F837-D25DA08AF0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Principles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variable has its own column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observation has its own row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value must have its own cell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type of observational unit forms a table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601CE9-2BE9-E300-9698-02AF5290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9BDA0F-7CF6-C139-02BC-6BB86BC297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739317"/>
          </a:xfrm>
        </p:spPr>
      </p:pic>
    </p:spTree>
    <p:extLst>
      <p:ext uri="{BB962C8B-B14F-4D97-AF65-F5344CB8AC3E}">
        <p14:creationId xmlns:p14="http://schemas.microsoft.com/office/powerpoint/2010/main" val="81323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4DB4499-B726-2D96-90EA-82A802139D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5350" y="1931204"/>
            <a:ext cx="4712970" cy="300023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9EAD21F-138E-2667-677E-1ADC7240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Untidy data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FEE748B4-6838-0D18-AB0A-6F47E8741F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948883"/>
            <a:ext cx="5181600" cy="2739317"/>
          </a:xfrm>
        </p:spPr>
      </p:pic>
    </p:spTree>
    <p:extLst>
      <p:ext uri="{BB962C8B-B14F-4D97-AF65-F5344CB8AC3E}">
        <p14:creationId xmlns:p14="http://schemas.microsoft.com/office/powerpoint/2010/main" val="178584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EAD21F-138E-2667-677E-1ADC7240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Untidy data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FEE748B4-6838-0D18-AB0A-6F47E8741F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4538" y="1875731"/>
            <a:ext cx="5181600" cy="2739317"/>
          </a:xfrm>
        </p:spPr>
      </p:pic>
      <p:pic>
        <p:nvPicPr>
          <p:cNvPr id="8" name="Content Placeholder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1B298CF-3000-B645-1927-141806218D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5182" y="1875732"/>
            <a:ext cx="5730650" cy="2739316"/>
          </a:xfrm>
        </p:spPr>
      </p:pic>
    </p:spTree>
    <p:extLst>
      <p:ext uri="{BB962C8B-B14F-4D97-AF65-F5344CB8AC3E}">
        <p14:creationId xmlns:p14="http://schemas.microsoft.com/office/powerpoint/2010/main" val="356527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E52F-61A3-2999-9449-0362ACA1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dplyr</a:t>
            </a:r>
            <a:endParaRPr lang="en-US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598F2-B520-0751-CCCA-A454A6B62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3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B738-82FC-7444-7108-5D6325D1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dplyr</a:t>
            </a:r>
            <a:r>
              <a:rPr lang="en-US" dirty="0"/>
              <a:t> functions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3EB861-B0A2-607F-8A98-3472FCC9E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85575"/>
              </p:ext>
            </p:extLst>
          </p:nvPr>
        </p:nvGraphicFramePr>
        <p:xfrm>
          <a:off x="958421" y="2520779"/>
          <a:ext cx="10275158" cy="2773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507738">
                  <a:extLst>
                    <a:ext uri="{9D8B030D-6E8A-4147-A177-3AD203B41FA5}">
                      <a16:colId xmlns:a16="http://schemas.microsoft.com/office/drawing/2014/main" val="3243834312"/>
                    </a:ext>
                  </a:extLst>
                </a:gridCol>
                <a:gridCol w="6767420">
                  <a:extLst>
                    <a:ext uri="{9D8B030D-6E8A-4147-A177-3AD203B41FA5}">
                      <a16:colId xmlns:a16="http://schemas.microsoft.com/office/drawing/2014/main" val="3286746402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92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92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2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select()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Subset columns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97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filter()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Subset rows on conditions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128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mutate()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new columns by using information from other columns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637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 err="1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group_by</a:t>
                      </a:r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(), summarize()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summary statistics on grouped data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547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arrange()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results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8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count()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Count discrete values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18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95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325</Words>
  <Application>Microsoft Macintosh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Fira Code Retina</vt:lpstr>
      <vt:lpstr>Office Theme</vt:lpstr>
      <vt:lpstr>R Club: Manipulating data</vt:lpstr>
      <vt:lpstr>Example dataset</vt:lpstr>
      <vt:lpstr>PowerPoint Presentation</vt:lpstr>
      <vt:lpstr>Why tidyverse?</vt:lpstr>
      <vt:lpstr>Tidy data</vt:lpstr>
      <vt:lpstr>Untidy data</vt:lpstr>
      <vt:lpstr>Untidy data</vt:lpstr>
      <vt:lpstr>dplyr</vt:lpstr>
      <vt:lpstr>dplyr functions</vt:lpstr>
      <vt:lpstr>Pipe</vt:lpstr>
      <vt:lpstr>tidyr</vt:lpstr>
      <vt:lpstr>Reshaping data</vt:lpstr>
      <vt:lpstr>Long to wide</vt:lpstr>
      <vt:lpstr>Wide to long</vt:lpstr>
      <vt:lpstr>Exporting data</vt:lpstr>
      <vt:lpstr>Exporting data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45</cp:revision>
  <dcterms:created xsi:type="dcterms:W3CDTF">2023-02-17T15:47:13Z</dcterms:created>
  <dcterms:modified xsi:type="dcterms:W3CDTF">2023-03-24T08:31:36Z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