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4" r:id="rId4"/>
    <p:sldId id="266" r:id="rId5"/>
    <p:sldId id="270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D4C"/>
    <a:srgbClr val="879238"/>
    <a:srgbClr val="2A2A2A"/>
    <a:srgbClr val="E4863B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/>
    <p:restoredTop sz="94719"/>
  </p:normalViewPr>
  <p:slideViewPr>
    <p:cSldViewPr snapToGrid="0">
      <p:cViewPr varScale="1">
        <p:scale>
          <a:sx n="139" d="100"/>
          <a:sy n="139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27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57914D-B388-851A-CB71-3612AF1C2E18}"/>
              </a:ext>
            </a:extLst>
          </p:cNvPr>
          <p:cNvGrpSpPr/>
          <p:nvPr userDrawn="1"/>
        </p:nvGrpSpPr>
        <p:grpSpPr>
          <a:xfrm>
            <a:off x="441662" y="2794986"/>
            <a:ext cx="2823650" cy="1268028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7A5D3C-C1C8-BD36-BE87-43C12CBA8856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3BEE1-3F03-BEB6-87AE-25C803BD48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E181D6-34E5-ABBD-B9AC-0EE78B6944CE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DD71618-29F6-B4AD-FFA5-F2561D62A36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98C381-3B5D-D416-AD8B-CA7F4E382F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ln w="76200">
            <a:solidFill>
              <a:srgbClr val="879238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B2C33-08D3-D2A9-5B9C-AFF0D519FCE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E7C382B-39E6-42B5-957D-E14FF7A6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E582B8-D212-EDC9-6177-304BC421EAC5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985448D-8AC5-2303-7CE7-7E3B383A462A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3894DB1-91C6-683F-41C6-ED5C0A0B3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06E3D7-ED5A-475C-B80B-BE1D5D900CB5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rgbClr val="87923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501B-96EE-9845-5A62-8C33C9C1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1861" cy="9811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C241D-583B-2773-BF2D-4C3DD623EE06}"/>
              </a:ext>
            </a:extLst>
          </p:cNvPr>
          <p:cNvGrpSpPr/>
          <p:nvPr userDrawn="1"/>
        </p:nvGrpSpPr>
        <p:grpSpPr>
          <a:xfrm>
            <a:off x="9778661" y="368350"/>
            <a:ext cx="2184739" cy="981110"/>
            <a:chOff x="9898403" y="393898"/>
            <a:chExt cx="2184739" cy="98111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0CFA875-1D1E-102A-3676-399BC26339F4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D9ED35-FE4B-9001-2A9B-1E2197EEFE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85FE-755F-581B-7915-921DD11F5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2535A6-A18B-1441-C32C-A58D6E4A7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27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6B715-2EAE-7233-22AE-2D11B1D7D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9544" y="340625"/>
            <a:ext cx="1901306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27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t>R Clud: Starting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Zaw Myo Tun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2/20/23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80FD-E82B-AAF4-206E-C14F628D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9DCF3-AF72-445E-ECDD-F655A12A32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t="3317" r="2145" b="12604"/>
          <a:stretch/>
        </p:blipFill>
        <p:spPr bwMode="auto">
          <a:xfrm>
            <a:off x="2090928" y="2523744"/>
            <a:ext cx="8010144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94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34626-0B89-5E95-00B9-0A00A73B6A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Download: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download.file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Read file: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r>
              <a:rPr lang="en-US" dirty="0"/>
              <a:t>View data: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view()</a:t>
            </a:r>
          </a:p>
          <a:p>
            <a:pPr lvl="1"/>
            <a:r>
              <a:rPr lang="en-US" dirty="0"/>
              <a:t>Place mouse cursor on the </a:t>
            </a:r>
            <a:r>
              <a:rPr lang="en-US" dirty="0" err="1"/>
              <a:t>dataframe</a:t>
            </a:r>
            <a:r>
              <a:rPr lang="en-US" dirty="0"/>
              <a:t> name and press F2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C96B3-3E7B-874F-0A8F-83968CAB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08F38-A0E9-659F-5F80-7817A1613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4462" y="1825625"/>
            <a:ext cx="4717075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0A2F6-3314-EC63-9A6A-488556587F0A}"/>
              </a:ext>
            </a:extLst>
          </p:cNvPr>
          <p:cNvSpPr txBox="1"/>
          <p:nvPr/>
        </p:nvSpPr>
        <p:spPr>
          <a:xfrm>
            <a:off x="3479800" y="-111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5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4CCD07-8CAF-65F7-CD5C-6CB4003F63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read_csv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 </a:t>
            </a:r>
            <a:r>
              <a:rPr lang="en-US" dirty="0"/>
              <a:t>stores data as 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tibble</a:t>
            </a:r>
            <a:r>
              <a:rPr lang="en-US" dirty="0"/>
              <a:t>, a special kind of data frame</a:t>
            </a:r>
          </a:p>
          <a:p>
            <a:r>
              <a:rPr lang="en-US" dirty="0"/>
              <a:t>De facto data structure for most tabular data</a:t>
            </a:r>
          </a:p>
          <a:p>
            <a:r>
              <a:rPr lang="en-US" dirty="0"/>
              <a:t>Columns are vectors (logical, numeric, character)</a:t>
            </a:r>
          </a:p>
          <a:p>
            <a:r>
              <a:rPr lang="en-US" dirty="0"/>
              <a:t>All vectors have the same length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0179DF-4262-AF64-ED46-CFABE6829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5264" y="2122912"/>
            <a:ext cx="4628535" cy="267310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9C6A56-4CBA-CF73-584D-A7946BFF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350614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859C-A883-940D-4E39-209D4D86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4019-9D82-E39D-AE68-ACFE3FB3D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ways of </a:t>
            </a:r>
            <a:r>
              <a:rPr lang="en-US" dirty="0" err="1"/>
              <a:t>subsetting</a:t>
            </a:r>
            <a:r>
              <a:rPr lang="en-US" dirty="0"/>
              <a:t> a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By indices of rows and columns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DF[row, column]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Column names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surveys[, 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surveys[c(“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”, “sex”)]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surveys[, c(“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species_id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”, “sex”)]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17D75-8498-CB64-33E3-833394E36BA5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Fira Code Retina" pitchFamily="49" charset="0"/>
                <a:cs typeface="Fira Code Retina" pitchFamily="49" charset="0"/>
              </a:rPr>
              <a:t>A few </a:t>
            </a:r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tibble</a:t>
            </a:r>
            <a:r>
              <a:rPr lang="en-US" dirty="0">
                <a:ea typeface="Fira Code Retina" pitchFamily="49" charset="0"/>
                <a:cs typeface="Fira Code Retina" pitchFamily="49" charset="0"/>
              </a:rPr>
              <a:t> rules</a:t>
            </a:r>
          </a:p>
          <a:p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DF[“var”] </a:t>
            </a:r>
            <a:r>
              <a:rPr lang="en-US" dirty="0"/>
              <a:t>single bracket always returns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DF[[“var”]] </a:t>
            </a:r>
            <a:r>
              <a:rPr lang="en-US" dirty="0"/>
              <a:t>double brackets always return a vector</a:t>
            </a:r>
          </a:p>
          <a:p>
            <a:r>
              <a:rPr lang="en-US" sz="18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DF$var</a:t>
            </a:r>
            <a:r>
              <a:rPr lang="en-US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</a:t>
            </a:r>
            <a:r>
              <a:rPr lang="en-US" dirty="0"/>
              <a:t>returns a vector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C49B-A029-4FD0-09AD-145E3A8A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30D3-9BC5-FEBB-DC58-8D306D44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stores dates in “YYYY-MM-DD” format by default</a:t>
            </a:r>
          </a:p>
          <a:p>
            <a:r>
              <a:rPr lang="en-US" dirty="0"/>
              <a:t>Use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str() </a:t>
            </a:r>
            <a:r>
              <a:rPr lang="en-US" dirty="0"/>
              <a:t>or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class() </a:t>
            </a:r>
            <a:r>
              <a:rPr lang="en-US" dirty="0"/>
              <a:t>to check whether a vector is a date</a:t>
            </a:r>
          </a:p>
          <a:p>
            <a:r>
              <a:rPr lang="en-US" dirty="0"/>
              <a:t>Use </a:t>
            </a:r>
            <a:r>
              <a:rPr lang="en-US" dirty="0" err="1"/>
              <a:t>lubridate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Installed as part of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We will use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ymd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  <a:r>
              <a:rPr lang="en-US" dirty="0"/>
              <a:t> for today’s exercise</a:t>
            </a:r>
          </a:p>
        </p:txBody>
      </p:sp>
    </p:spTree>
    <p:extLst>
      <p:ext uri="{BB962C8B-B14F-4D97-AF65-F5344CB8AC3E}">
        <p14:creationId xmlns:p14="http://schemas.microsoft.com/office/powerpoint/2010/main" val="408903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EF58-7254-A6FB-FEA9-6505FA90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768B-D0AD-D2E7-6F35-C5C48956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class for working with categorical data</a:t>
            </a:r>
          </a:p>
          <a:p>
            <a:r>
              <a:rPr lang="en-US" dirty="0"/>
              <a:t>Contain a pre-defined set of values: levels</a:t>
            </a:r>
          </a:p>
          <a:p>
            <a:r>
              <a:rPr lang="en-US" dirty="0"/>
              <a:t>Levels are integers attached with labels</a:t>
            </a:r>
          </a:p>
          <a:p>
            <a:r>
              <a:rPr lang="en-US" dirty="0"/>
              <a:t>While behave like character vector, R treats factors as integer</a:t>
            </a:r>
          </a:p>
          <a:p>
            <a:r>
              <a:rPr lang="en-US" dirty="0"/>
              <a:t>Can specify the order of the categories in a variable</a:t>
            </a:r>
          </a:p>
          <a:p>
            <a:pPr lvl="1"/>
            <a:r>
              <a:rPr lang="en-US" dirty="0"/>
              <a:t>R sorts character vectors in alphabetical order (e.g., during plotting)</a:t>
            </a:r>
          </a:p>
          <a:p>
            <a:r>
              <a:rPr lang="en-US" dirty="0"/>
              <a:t>Use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factor() </a:t>
            </a:r>
            <a:r>
              <a:rPr lang="en-US" dirty="0"/>
              <a:t>to convert to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factor</a:t>
            </a:r>
            <a:r>
              <a:rPr lang="en-US" dirty="0"/>
              <a:t> data type</a:t>
            </a:r>
          </a:p>
        </p:txBody>
      </p:sp>
    </p:spTree>
    <p:extLst>
      <p:ext uri="{BB962C8B-B14F-4D97-AF65-F5344CB8AC3E}">
        <p14:creationId xmlns:p14="http://schemas.microsoft.com/office/powerpoint/2010/main" val="146693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285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Fira Code Retina</vt:lpstr>
      <vt:lpstr>Office Theme</vt:lpstr>
      <vt:lpstr>R Clud: Starting with data</vt:lpstr>
      <vt:lpstr>Data analysis workflow</vt:lpstr>
      <vt:lpstr>Example dataset</vt:lpstr>
      <vt:lpstr>Data frames</vt:lpstr>
      <vt:lpstr>Subsetting data frames</vt:lpstr>
      <vt:lpstr>Formatting dates</vt:lpstr>
      <vt:lpstr>Factors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25</cp:revision>
  <dcterms:created xsi:type="dcterms:W3CDTF">2023-02-17T15:47:13Z</dcterms:created>
  <dcterms:modified xsi:type="dcterms:W3CDTF">2023-02-27T04:47:31Z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