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4694"/>
  </p:normalViewPr>
  <p:slideViewPr>
    <p:cSldViewPr snapToGrid="0">
      <p:cViewPr varScale="1">
        <p:scale>
          <a:sx n="148" d="100"/>
          <a:sy n="148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7395-7E99-9690-2A2B-FA0D4D1A9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0224A-14FC-A7D7-D37A-42EED5B0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0946-3E7F-864D-ADEA-ECE37875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41630-A03C-EFBA-AAA9-D8348A9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80EF-77F8-5DAD-CEAA-A1730FE2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1839-4DD1-C634-A149-583D69A2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80E9-D71B-9F78-6CB5-C8459BEDB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EFAEE-9DC1-8575-9431-B777E4C9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E650-91AB-46A8-18B7-33D260DF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ED215-B7B6-248A-15F9-98746FD6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DE280-8CAB-B82C-9B40-0B7E436E3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554C1-60B1-41B7-CF51-95C47CE5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A492-7B49-194E-6711-C51BC578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AB84-D3AB-3A3D-F491-FF9C1DB0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1D14B-F454-D118-5492-C4C1B660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6DD6-1D83-76A9-361B-8ECA2BA1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26F5-BB8F-DD56-C991-97DB06EE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ADDF6-9739-0BFB-5CC6-6D5CC0A2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8A28-47FB-ECCC-D5D8-3A618DCD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EDE3-79A3-3949-B7FB-BB3590E9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9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7120-D12C-A13B-81EB-D83E43F8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A59F7-5AA3-24F9-E884-2EBC4135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6E7B-B24E-B88D-6E57-F960C26F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9E64-C843-D178-B0C5-3072BBF5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68FD-2D65-F834-9D76-31D8CE5D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90FA-64A2-C242-9E07-C3313385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2C97-633A-16C0-BDEF-B3AFB791E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F451E-B69E-24DF-7E96-FEC0FE927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7E1FC-7BF1-25F4-A51F-13AAA49C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D8912-AD08-69F8-2CAA-66512075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6D78-74D6-9BDD-2560-A41859D2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E71D-FC69-3601-7AB8-82B8FA3A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494B-11AF-D01D-40CD-642560EC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D2670-CBC7-83A8-F777-22D34D0D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F0A72-4EF8-F628-3FB2-234796A19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95CAD-E6AA-BE56-306F-6E90D3EA3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4168C-EFD8-2BC9-A357-2635ED9F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9E071-F599-79E6-4DBD-7BDC3DFE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CFA5E-E80B-FFF7-8EE6-4C8F5629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FCE1-1C82-CFCD-BB6A-9EA1CD88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14120-1B8E-4B40-AD82-B82DA96F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58BD-8946-9035-5A2B-AB6D4C7A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86B28-548A-94EB-F90C-9540C2A1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DCAE7-2E16-EE0B-EE23-6B6D9CAE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6AE5D-4C5C-94DA-7F2D-E0D6300E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8C1BB-A5FC-D327-B7B9-089908D1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5945-5E0C-A110-2CCC-AF33015E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8556-C9CF-823F-10C8-C5C00AC8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044BC-F41D-45C0-7CC8-C2AA6A67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469A-8021-C18E-1C50-A8BDDC14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C416-BA18-CF69-FDC4-9538C0E9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BF0E1-84C8-C129-3C0E-E03A920B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5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8C1E-89FD-BDCA-CBCC-88626146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72912-4462-95C6-03B3-CD57D8C65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A58F7-2520-FB93-94F8-073EC34C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48F1A-125F-1BBF-FD12-980FBBEB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CA04-D665-084D-9938-636036B46AE8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21F7-3677-7C71-5FB8-FA43C0B6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0AA4-784B-5648-0FEC-B3A82F0D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65D1-D4D6-DD4F-A1A9-785F419E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A5C86-0C23-23BD-7461-5733C49F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97255-A525-2EAA-2D0A-BF8B0A09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7897-5F1D-B1FC-022F-AF30DFEA4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6B70CA04-D665-084D-9938-636036B46AE8}" type="datetimeFigureOut">
              <a:rPr lang="en-US" smtClean="0"/>
              <a:pPr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518F-0BF9-133A-A3BC-824551A74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9196-14AB-F2F7-1952-EE5216E89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AD2565D1-D4D6-DD4F-A1A9-785F419E5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FB9C-6EE8-AC71-442B-7890FBCB7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 Variability of a Proportion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4D921-6E78-D118-7023-20267117B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Zaw Myo Tun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IRD Global</a:t>
            </a:r>
          </a:p>
        </p:txBody>
      </p:sp>
    </p:spTree>
    <p:extLst>
      <p:ext uri="{BB962C8B-B14F-4D97-AF65-F5344CB8AC3E}">
        <p14:creationId xmlns:p14="http://schemas.microsoft.com/office/powerpoint/2010/main" val="60164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2D5619-E1EF-E694-3E80-EEF6BF35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99" y="717434"/>
            <a:ext cx="4737101" cy="3082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42ADC-F9C9-87BF-EB22-E7385D7DC0E1}"/>
              </a:ext>
            </a:extLst>
          </p:cNvPr>
          <p:cNvSpPr txBox="1"/>
          <p:nvPr/>
        </p:nvSpPr>
        <p:spPr>
          <a:xfrm>
            <a:off x="7560382" y="1357197"/>
            <a:ext cx="3272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</a:rPr>
              <a:t>95% confidence interval for </a:t>
            </a:r>
            <a:r>
              <a:rPr lang="el-GR" sz="3200" b="1" dirty="0">
                <a:latin typeface="Cambria" panose="02040503050406030204" pitchFamily="18" charset="0"/>
              </a:rPr>
              <a:t>π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AC8FD1-08B7-8FDB-E65A-54C3E13604C4}"/>
              </a:ext>
            </a:extLst>
          </p:cNvPr>
          <p:cNvSpPr txBox="1">
            <a:spLocks/>
          </p:cNvSpPr>
          <p:nvPr/>
        </p:nvSpPr>
        <p:spPr>
          <a:xfrm>
            <a:off x="838200" y="4427621"/>
            <a:ext cx="10515600" cy="1653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shows the Sampling Distribution of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properties of a specific statistical distribution known as the Normal Distribution to construct a confidence of </a:t>
            </a:r>
            <a:r>
              <a:rPr lang="el-GR" dirty="0"/>
              <a:t>π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2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2D5619-E1EF-E694-3E80-EEF6BF35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717435"/>
            <a:ext cx="4703694" cy="3060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A42ADC-F9C9-87BF-EB22-E7385D7DC0E1}"/>
              </a:ext>
            </a:extLst>
          </p:cNvPr>
          <p:cNvSpPr txBox="1"/>
          <p:nvPr/>
        </p:nvSpPr>
        <p:spPr>
          <a:xfrm>
            <a:off x="7560382" y="1357197"/>
            <a:ext cx="3272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</a:rPr>
              <a:t>95% confidence interval for </a:t>
            </a:r>
            <a:r>
              <a:rPr lang="el-GR" sz="3200" b="1" dirty="0">
                <a:latin typeface="Cambria" panose="02040503050406030204" pitchFamily="18" charset="0"/>
              </a:rPr>
              <a:t>π</a:t>
            </a:r>
            <a:r>
              <a:rPr lang="en-US" sz="3200" b="1" dirty="0"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E29F7-9EEB-CDEF-3C90-45423F92F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35" y="4021268"/>
            <a:ext cx="4805547" cy="25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4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E41C-7AD2-ED34-924D-260295BD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F8A7-2948-5D7A-C8D7-32BFD6E4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95% confidence interval for the true population proportion of smokers in Karachi</a:t>
            </a:r>
          </a:p>
          <a:p>
            <a:pPr marL="0" indent="0" algn="ctr">
              <a:buNone/>
            </a:pPr>
            <a:r>
              <a:rPr lang="en-US" dirty="0"/>
              <a:t>0.379 ± 1.96 x 0.0265</a:t>
            </a:r>
          </a:p>
          <a:p>
            <a:pPr marL="0" indent="0" algn="ctr">
              <a:buNone/>
            </a:pPr>
            <a:r>
              <a:rPr lang="en-US" dirty="0"/>
              <a:t>0.327 to 0.431</a:t>
            </a:r>
          </a:p>
          <a:p>
            <a:pPr marL="0" indent="0" algn="ctr">
              <a:buNone/>
            </a:pPr>
            <a:r>
              <a:rPr lang="en-US" dirty="0"/>
              <a:t>or 32 7% to 43 1% .7% to 43.1%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There is a 95% chance that this interval includes the true proportion/percentage</a:t>
            </a:r>
          </a:p>
          <a:p>
            <a:r>
              <a:rPr lang="en-US" dirty="0"/>
              <a:t>So, our best estimate of the percentage who smoke is 37.9% but we’re quite confident that the true percentage lies between 32.7% and 43.1%</a:t>
            </a:r>
          </a:p>
        </p:txBody>
      </p:sp>
    </p:spTree>
    <p:extLst>
      <p:ext uri="{BB962C8B-B14F-4D97-AF65-F5344CB8AC3E}">
        <p14:creationId xmlns:p14="http://schemas.microsoft.com/office/powerpoint/2010/main" val="36529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E46112-81C7-A202-A726-1A187AE93F72}"/>
              </a:ext>
            </a:extLst>
          </p:cNvPr>
          <p:cNvSpPr txBox="1">
            <a:spLocks/>
          </p:cNvSpPr>
          <p:nvPr/>
        </p:nvSpPr>
        <p:spPr>
          <a:xfrm>
            <a:off x="838200" y="935665"/>
            <a:ext cx="10515600" cy="5241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’good’ confidence interval?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Influence of sample size (n)</a:t>
            </a:r>
          </a:p>
        </p:txBody>
      </p:sp>
    </p:spTree>
    <p:extLst>
      <p:ext uri="{BB962C8B-B14F-4D97-AF65-F5344CB8AC3E}">
        <p14:creationId xmlns:p14="http://schemas.microsoft.com/office/powerpoint/2010/main" val="423606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27D1-9AD2-38B3-2426-0D989FD3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A12-6BE4-97D4-F902-1DE80BF1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sample is taken, random error (sampling variability) occurs. Have to take account of this when interpreting results.</a:t>
            </a:r>
          </a:p>
          <a:p>
            <a:r>
              <a:rPr lang="en-US" dirty="0"/>
              <a:t> When measuring a proportion (or percentage) in a sample, this is our best and only estimate of the true proportion (or percentage) in the population.</a:t>
            </a:r>
          </a:p>
          <a:p>
            <a:r>
              <a:rPr lang="en-US" dirty="0"/>
              <a:t>A confidence interval gives us two limits which we are reasonably sure include the true proportion.</a:t>
            </a:r>
          </a:p>
        </p:txBody>
      </p:sp>
    </p:spTree>
    <p:extLst>
      <p:ext uri="{BB962C8B-B14F-4D97-AF65-F5344CB8AC3E}">
        <p14:creationId xmlns:p14="http://schemas.microsoft.com/office/powerpoint/2010/main" val="187215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27D1-9AD2-38B3-2426-0D989FD3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A12-6BE4-97D4-F902-1DE80BF1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﻿An important factor in determining the width of the CI is the size of the sample (n).</a:t>
            </a:r>
          </a:p>
          <a:p>
            <a:r>
              <a:rPr lang="en-US" dirty="0"/>
              <a:t>95% CIs are the most frequently used.</a:t>
            </a:r>
          </a:p>
          <a:p>
            <a:endParaRPr lang="en-US" dirty="0"/>
          </a:p>
          <a:p>
            <a:r>
              <a:rPr lang="en-US" dirty="0"/>
              <a:t>General formula: estimate ± 1.96 x SE(estimate)</a:t>
            </a:r>
          </a:p>
          <a:p>
            <a:r>
              <a:rPr lang="en-US" dirty="0"/>
              <a:t>Proportion: p ± 1.96 x √ {p(1-p)/n}</a:t>
            </a:r>
          </a:p>
          <a:p>
            <a:r>
              <a:rPr lang="en-US" dirty="0"/>
              <a:t>Percentage: % ± 1.96 x √ {% (100-%)/n}</a:t>
            </a:r>
          </a:p>
        </p:txBody>
      </p:sp>
    </p:spTree>
    <p:extLst>
      <p:ext uri="{BB962C8B-B14F-4D97-AF65-F5344CB8AC3E}">
        <p14:creationId xmlns:p14="http://schemas.microsoft.com/office/powerpoint/2010/main" val="143281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D491-9CFD-C09D-8170-95A8BAB6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3AF2-9EE6-6512-C28D-EB52A6CD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Summarising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Frequency, mean, standard deviation,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Estimation</a:t>
            </a:r>
          </a:p>
          <a:p>
            <a:pPr lvl="1"/>
            <a:r>
              <a:rPr lang="en-US" dirty="0"/>
              <a:t>Confidence intervals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5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A8062A6-E0E5-BE1F-6770-4D50F110939D}"/>
              </a:ext>
            </a:extLst>
          </p:cNvPr>
          <p:cNvSpPr/>
          <p:nvPr/>
        </p:nvSpPr>
        <p:spPr>
          <a:xfrm>
            <a:off x="2913321" y="1360967"/>
            <a:ext cx="5103628" cy="297711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2ABF7A-789B-397B-C4CE-24B004CD5B65}"/>
              </a:ext>
            </a:extLst>
          </p:cNvPr>
          <p:cNvSpPr/>
          <p:nvPr/>
        </p:nvSpPr>
        <p:spPr>
          <a:xfrm>
            <a:off x="3721395" y="2679405"/>
            <a:ext cx="1212111" cy="121211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5FB08DE4-B953-1951-3A64-D30C3473B4A7}"/>
              </a:ext>
            </a:extLst>
          </p:cNvPr>
          <p:cNvSpPr/>
          <p:nvPr/>
        </p:nvSpPr>
        <p:spPr>
          <a:xfrm>
            <a:off x="8654902" y="1935125"/>
            <a:ext cx="2211572" cy="744279"/>
          </a:xfrm>
          <a:prstGeom prst="borderCallout1">
            <a:avLst>
              <a:gd name="adj1" fmla="val 43089"/>
              <a:gd name="adj2" fmla="val -142"/>
              <a:gd name="adj3" fmla="val 112500"/>
              <a:gd name="adj4" fmla="val -3833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Population of interest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88E95104-B857-7F73-FC86-A7EF017279AE}"/>
              </a:ext>
            </a:extLst>
          </p:cNvPr>
          <p:cNvSpPr/>
          <p:nvPr/>
        </p:nvSpPr>
        <p:spPr>
          <a:xfrm>
            <a:off x="1009291" y="2251494"/>
            <a:ext cx="1585054" cy="415872"/>
          </a:xfrm>
          <a:prstGeom prst="borderCallout1">
            <a:avLst>
              <a:gd name="adj1" fmla="val 46566"/>
              <a:gd name="adj2" fmla="val 99713"/>
              <a:gd name="adj3" fmla="val 220907"/>
              <a:gd name="adj4" fmla="val 19217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Sample taken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D911C-6E15-284C-C71A-B5AC98128A07}"/>
              </a:ext>
            </a:extLst>
          </p:cNvPr>
          <p:cNvSpPr txBox="1"/>
          <p:nvPr/>
        </p:nvSpPr>
        <p:spPr>
          <a:xfrm>
            <a:off x="897147" y="4735902"/>
            <a:ext cx="10334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Statistical Inference</a:t>
            </a:r>
          </a:p>
          <a:p>
            <a:endParaRPr lang="en-US" sz="2000" b="1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We want to use results from our sample to draw valid conclusions about the population of interest.</a:t>
            </a:r>
          </a:p>
        </p:txBody>
      </p:sp>
    </p:spTree>
    <p:extLst>
      <p:ext uri="{BB962C8B-B14F-4D97-AF65-F5344CB8AC3E}">
        <p14:creationId xmlns:p14="http://schemas.microsoft.com/office/powerpoint/2010/main" val="178339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0D57-AEAD-6A38-E7FF-422937CF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7269-6D24-EE54-1F34-8C34C0B6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select our sample?</a:t>
            </a:r>
          </a:p>
          <a:p>
            <a:pPr lvl="1"/>
            <a:r>
              <a:rPr lang="en-US" dirty="0"/>
              <a:t>In an unbiased way</a:t>
            </a:r>
          </a:p>
          <a:p>
            <a:pPr lvl="1"/>
            <a:r>
              <a:rPr lang="en-US" b="1" dirty="0"/>
              <a:t>Randomly sampled</a:t>
            </a:r>
          </a:p>
          <a:p>
            <a:pPr lvl="1"/>
            <a:endParaRPr lang="en-US" dirty="0"/>
          </a:p>
          <a:p>
            <a:r>
              <a:rPr lang="en-US" dirty="0"/>
              <a:t>How many individuals should we sample?</a:t>
            </a:r>
          </a:p>
          <a:p>
            <a:pPr lvl="1"/>
            <a:r>
              <a:rPr lang="en-US" dirty="0"/>
              <a:t>Lots if possible</a:t>
            </a:r>
          </a:p>
          <a:p>
            <a:pPr lvl="1"/>
            <a:r>
              <a:rPr lang="en-US" b="1" dirty="0"/>
              <a:t>But</a:t>
            </a:r>
            <a:r>
              <a:rPr lang="en-US" dirty="0"/>
              <a:t> numbers do not eliminate bias</a:t>
            </a:r>
          </a:p>
        </p:txBody>
      </p:sp>
    </p:spTree>
    <p:extLst>
      <p:ext uri="{BB962C8B-B14F-4D97-AF65-F5344CB8AC3E}">
        <p14:creationId xmlns:p14="http://schemas.microsoft.com/office/powerpoint/2010/main" val="18378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0D57-AEAD-6A38-E7FF-422937CF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7269-6D24-EE54-1F34-8C34C0B6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randomly selected</a:t>
            </a:r>
          </a:p>
          <a:p>
            <a:pPr lvl="1"/>
            <a:r>
              <a:rPr lang="en-US" dirty="0"/>
              <a:t>Confidence intervals</a:t>
            </a:r>
          </a:p>
          <a:p>
            <a:pPr lvl="1"/>
            <a:r>
              <a:rPr lang="en-US" dirty="0"/>
              <a:t>Significance tests</a:t>
            </a:r>
          </a:p>
          <a:p>
            <a:pPr lvl="1"/>
            <a:endParaRPr lang="en-US" dirty="0"/>
          </a:p>
          <a:p>
            <a:r>
              <a:rPr lang="en-US" dirty="0"/>
              <a:t>Account for sampling variation</a:t>
            </a:r>
          </a:p>
        </p:txBody>
      </p:sp>
    </p:spTree>
    <p:extLst>
      <p:ext uri="{BB962C8B-B14F-4D97-AF65-F5344CB8AC3E}">
        <p14:creationId xmlns:p14="http://schemas.microsoft.com/office/powerpoint/2010/main" val="72766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CAB8A-F542-02D6-7BDE-6899981146BA}"/>
              </a:ext>
            </a:extLst>
          </p:cNvPr>
          <p:cNvSpPr txBox="1"/>
          <p:nvPr/>
        </p:nvSpPr>
        <p:spPr>
          <a:xfrm>
            <a:off x="4718488" y="836762"/>
            <a:ext cx="2088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Categorical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22B23C-0364-8040-2E61-B33D6EECAFCA}"/>
              </a:ext>
            </a:extLst>
          </p:cNvPr>
          <p:cNvCxnSpPr/>
          <p:nvPr/>
        </p:nvCxnSpPr>
        <p:spPr>
          <a:xfrm>
            <a:off x="5762847" y="1424763"/>
            <a:ext cx="0" cy="489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326E11-7819-2F3F-3CAA-B929CDA7FBC1}"/>
              </a:ext>
            </a:extLst>
          </p:cNvPr>
          <p:cNvSpPr txBox="1"/>
          <p:nvPr/>
        </p:nvSpPr>
        <p:spPr>
          <a:xfrm>
            <a:off x="3563107" y="2176464"/>
            <a:ext cx="4399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Variables with 2 categories (binary)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D3584-13FD-D199-0083-CC6DDE81CB03}"/>
              </a:ext>
            </a:extLst>
          </p:cNvPr>
          <p:cNvSpPr txBox="1"/>
          <p:nvPr/>
        </p:nvSpPr>
        <p:spPr>
          <a:xfrm>
            <a:off x="4519332" y="2608757"/>
            <a:ext cx="24870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alive/dead</a:t>
            </a:r>
          </a:p>
          <a:p>
            <a:pPr algn="ctr"/>
            <a:r>
              <a:rPr lang="en-US" sz="2000" dirty="0">
                <a:latin typeface="Cambria" panose="02040503050406030204" pitchFamily="18" charset="0"/>
              </a:rPr>
              <a:t>infected/not infected</a:t>
            </a:r>
          </a:p>
          <a:p>
            <a:pPr algn="ctr"/>
            <a:r>
              <a:rPr lang="en-US" sz="2000" dirty="0">
                <a:latin typeface="Cambria" panose="02040503050406030204" pitchFamily="18" charset="0"/>
              </a:rPr>
              <a:t>smoker/non-smoker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5DD53D-AD4C-6737-C4EC-56069AA71A52}"/>
              </a:ext>
            </a:extLst>
          </p:cNvPr>
          <p:cNvCxnSpPr/>
          <p:nvPr/>
        </p:nvCxnSpPr>
        <p:spPr>
          <a:xfrm>
            <a:off x="5762847" y="3785191"/>
            <a:ext cx="0" cy="489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D1F2E6-AAE6-AACD-628E-1E22BEA44E8F}"/>
              </a:ext>
            </a:extLst>
          </p:cNvPr>
          <p:cNvSpPr txBox="1"/>
          <p:nvPr/>
        </p:nvSpPr>
        <p:spPr>
          <a:xfrm>
            <a:off x="4225179" y="4435059"/>
            <a:ext cx="307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Proportion (percentage)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9F47F-283C-63FA-4D3B-7C30B2528F6F}"/>
              </a:ext>
            </a:extLst>
          </p:cNvPr>
          <p:cNvSpPr txBox="1"/>
          <p:nvPr/>
        </p:nvSpPr>
        <p:spPr>
          <a:xfrm>
            <a:off x="4602691" y="4894029"/>
            <a:ext cx="2320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proportion died</a:t>
            </a:r>
          </a:p>
          <a:p>
            <a:pPr algn="ctr"/>
            <a:r>
              <a:rPr lang="en-US" sz="2000" dirty="0">
                <a:latin typeface="Cambria" panose="02040503050406030204" pitchFamily="18" charset="0"/>
              </a:rPr>
              <a:t>proportion infected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E4487-9347-6068-1A9E-AF69F399F403}"/>
              </a:ext>
            </a:extLst>
          </p:cNvPr>
          <p:cNvSpPr txBox="1"/>
          <p:nvPr/>
        </p:nvSpPr>
        <p:spPr>
          <a:xfrm>
            <a:off x="2928295" y="5711725"/>
            <a:ext cx="56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</a:rPr>
              <a:t>Proportion who smoke 127/335 = 0.379 or 37.9%</a:t>
            </a:r>
          </a:p>
        </p:txBody>
      </p:sp>
    </p:spTree>
    <p:extLst>
      <p:ext uri="{BB962C8B-B14F-4D97-AF65-F5344CB8AC3E}">
        <p14:creationId xmlns:p14="http://schemas.microsoft.com/office/powerpoint/2010/main" val="32670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0D57-AEAD-6A38-E7FF-422937CF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7269-6D24-EE54-1F34-8C34C0B6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</a:t>
            </a:r>
            <a:r>
              <a:rPr lang="en-US" dirty="0"/>
              <a:t> = proportion of smokers in the population of interest (‘true’ proportion)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 = proportion of smokers in the sample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p to say something about </a:t>
            </a:r>
            <a:r>
              <a:rPr lang="el-GR" dirty="0"/>
              <a:t>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AD9B8-3997-72C0-91D1-6AF9E5568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88" y="4001295"/>
            <a:ext cx="3667335" cy="24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4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E46112-81C7-A202-A726-1A187AE93F72}"/>
              </a:ext>
            </a:extLst>
          </p:cNvPr>
          <p:cNvSpPr txBox="1">
            <a:spLocks/>
          </p:cNvSpPr>
          <p:nvPr/>
        </p:nvSpPr>
        <p:spPr>
          <a:xfrm>
            <a:off x="838200" y="935665"/>
            <a:ext cx="10515600" cy="5241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‘Average error’ in p is called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STANDARD ERROR: SE(p)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SE(p) 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SE(%) =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 the influence of n on the 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F9F0-AE9C-AD98-0A58-79B45949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82" y="2072623"/>
            <a:ext cx="1968353" cy="1219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2DA0F-60ED-3705-1B9E-8ABC38BEB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117" y="4069333"/>
            <a:ext cx="2467427" cy="12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3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E46112-81C7-A202-A726-1A187AE93F72}"/>
              </a:ext>
            </a:extLst>
          </p:cNvPr>
          <p:cNvSpPr txBox="1">
            <a:spLocks/>
          </p:cNvSpPr>
          <p:nvPr/>
        </p:nvSpPr>
        <p:spPr>
          <a:xfrm>
            <a:off x="838200" y="935665"/>
            <a:ext cx="10515600" cy="52412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Estimate </a:t>
            </a:r>
            <a:r>
              <a:rPr lang="el-GR" dirty="0"/>
              <a:t>π</a:t>
            </a:r>
            <a:r>
              <a:rPr lang="en-US" dirty="0"/>
              <a:t> with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SE(p) =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Eg</a:t>
            </a:r>
            <a:r>
              <a:rPr lang="en-US" dirty="0"/>
              <a:t>, Survey of 335 men, 127 smoked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 = 127/335 = 0.379 or 37.9%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SE(p) = 				= 0.0265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A4A5C-9A18-C0ED-1A84-9FDF5CE1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30" y="1499043"/>
            <a:ext cx="2235200" cy="1308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2A556-92F6-2499-7407-DFBE6A6C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60" y="4591603"/>
            <a:ext cx="2922784" cy="13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507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Office Theme</vt:lpstr>
      <vt:lpstr>Sampling Variability of a Proportion</vt:lpstr>
      <vt:lpstr>Descriptive analysis</vt:lpstr>
      <vt:lpstr>PowerPoint Presentation</vt:lpstr>
      <vt:lpstr>Statistical inference</vt:lpstr>
      <vt:lpstr>Statistical inference</vt:lpstr>
      <vt:lpstr>PowerPoint Presentation</vt:lpstr>
      <vt:lpstr>Sampling distribution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Variability of a Proportion</dc:title>
  <dc:creator>Zaw Myo Tun</dc:creator>
  <cp:lastModifiedBy>Zaw Myo Tun</cp:lastModifiedBy>
  <cp:revision>5</cp:revision>
  <dcterms:created xsi:type="dcterms:W3CDTF">2023-10-26T07:38:19Z</dcterms:created>
  <dcterms:modified xsi:type="dcterms:W3CDTF">2023-10-26T10:03:41Z</dcterms:modified>
</cp:coreProperties>
</file>