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73"/>
  </p:normalViewPr>
  <p:slideViewPr>
    <p:cSldViewPr snapToGrid="0">
      <p:cViewPr varScale="1">
        <p:scale>
          <a:sx n="122" d="100"/>
          <a:sy n="122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51D59-B2B6-104A-AA8D-07FA9DEE817A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8BB8D-EF9C-3D4F-8E30-B817E6C88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8BB8D-EF9C-3D4F-8E30-B817E6C88E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4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B90B-2687-DFBB-891C-F7EACA6EA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38CAC-DE41-2D6A-E6AC-D489BAAA4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8A61B-1A67-568D-08CC-DEE40CA9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90E9-45C2-2949-B3B1-0C0D6867BB8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2A09-E587-D97B-F9F8-F53B19A0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CE04F-71C8-F4F6-EBBE-8CFCE488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04C-1E49-CD41-A342-27EB4AD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1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4501-35FE-35D3-EAFE-469CA4BE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B3A41-8EEC-A2D8-89BA-A6E73E8C5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630DA-98AD-DA0F-ACA6-71722CD2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90E9-45C2-2949-B3B1-0C0D6867BB8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1B048-7A6E-84F4-EC24-EE82BDEF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853ED-DCE5-B074-03CF-D96484A6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04C-1E49-CD41-A342-27EB4AD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8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60A76-E6F6-0390-0B11-FE4B54E7E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FBBCE-303C-D2F1-78DB-39B6B0C8A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F1261-1310-B14A-C401-07A3386D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90E9-45C2-2949-B3B1-0C0D6867BB8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9602-AD78-500B-0B2C-7A120EF1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D0D0-F8A1-8F01-222E-821809F6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04C-1E49-CD41-A342-27EB4AD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9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D3BA-AE16-4E1B-A49B-B0E91082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0AB81-E1FA-3C9C-0A75-E4766295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C1A98-5FC2-DA88-168B-1F407EAF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90E9-45C2-2949-B3B1-0C0D6867BB8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B34F-31CF-15A0-C793-1F509A94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F1BD5-0879-D3E6-77BF-2A67FFCC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04C-1E49-CD41-A342-27EB4AD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5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BF1-6500-4970-B636-51F5D010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A6829-22E8-B85E-CF54-766F9CCF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F5655-E3E9-DA7C-7461-137D8632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90E9-45C2-2949-B3B1-0C0D6867BB8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E6F6-75FB-EFA7-EEA6-C48316A3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67568-5D5B-AB19-4D74-D39760EE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04C-1E49-CD41-A342-27EB4AD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E6EB-FE84-BD26-862F-A30AAEB5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B40D-48F8-ECF5-9EE2-4F38A4904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E9B7B-F5B6-6D27-F563-F40CDA8A8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6BF2F-4AB5-F9D2-1FC0-CE006690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90E9-45C2-2949-B3B1-0C0D6867BB8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B7083-B1A7-9FED-B975-703F3C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D82BB-B328-AE77-4AFE-F20BD97E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04C-1E49-CD41-A342-27EB4AD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4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9507-DD44-7C85-7C6A-725444584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06474-59AA-4FF4-42FB-DCAAC01B8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B144B-55AA-B02F-08A4-5F2025CC5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18ECC-C41E-192E-F839-14E22CD18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0B0C9-9E37-D03D-6D7A-286BABF2B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AFB82-C94D-594E-E3AD-468DF4EA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90E9-45C2-2949-B3B1-0C0D6867BB8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1C609-C3FC-500A-51AC-D734161A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EC68E-C608-6C60-C3D4-7625F126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04C-1E49-CD41-A342-27EB4AD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2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911D-444A-07A4-FBB1-D435075B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0939A-5156-525B-446F-C40EC6D3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90E9-45C2-2949-B3B1-0C0D6867BB8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3F3CC-4049-E8F5-EC49-E721FB36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F1AC-9037-621B-198D-BD3F4196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04C-1E49-CD41-A342-27EB4AD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3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C903C-2736-D009-2367-343DF2FD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90E9-45C2-2949-B3B1-0C0D6867BB8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A399D-1691-B4AA-BFE3-9F7CA1E2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CC65C-C4D9-1484-E9CE-0FD97E11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04C-1E49-CD41-A342-27EB4AD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7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3186-2F7D-6A62-CFB8-D6BE3CA4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FFF28-2A9C-97AD-99F4-68780F19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BDD6B-D6AA-B9C0-7154-0DA3F97E9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5B17F-9069-4C0D-539A-D660FFA2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90E9-45C2-2949-B3B1-0C0D6867BB8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3C5B7-060D-E10B-53A0-8965C660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E6930-EF51-E02F-6291-3D46C5E2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04C-1E49-CD41-A342-27EB4AD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69BA-5362-9342-9460-6349AC91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D3648-A1D6-7813-A357-9BAD2B699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B4B96-9B00-DB46-3DD8-B33913B99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48533-510B-EA60-0674-E1FCEF2F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90E9-45C2-2949-B3B1-0C0D6867BB8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5046B-FBE9-31EC-143F-37B4C839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750CB-457A-3519-9B70-54D04DAD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04C-1E49-CD41-A342-27EB4AD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9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3B859-7F99-8390-47AF-CC4BBB43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7A2CE-ACC3-7EF4-E0DC-0BBE9E922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78834-11CE-38F7-80CE-6776A945B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D590E9-45C2-2949-B3B1-0C0D6867BB83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262B-BF2E-7A1B-58E4-EF8DF24D6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1268C-BE0A-387D-C62B-716C41E4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A8804C-1E49-CD41-A342-27EB4AD40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E510-2EAD-AC75-CF6A-A6510C2A8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Two Proportions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3CB0C-A4D4-2F40-BEE2-689445223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Zaw Myo Tun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IRD Global</a:t>
            </a:r>
          </a:p>
        </p:txBody>
      </p:sp>
    </p:spTree>
    <p:extLst>
      <p:ext uri="{BB962C8B-B14F-4D97-AF65-F5344CB8AC3E}">
        <p14:creationId xmlns:p14="http://schemas.microsoft.com/office/powerpoint/2010/main" val="112147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1FF6-F47A-21E3-58C8-D7754B53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﻿Sampling distribution of p</a:t>
            </a:r>
            <a:r>
              <a:rPr lang="en-US" baseline="-25000" dirty="0"/>
              <a:t>1</a:t>
            </a:r>
            <a:r>
              <a:rPr lang="en-US" dirty="0"/>
              <a:t> – p</a:t>
            </a:r>
            <a:r>
              <a:rPr lang="en-US" baseline="-25000" dirty="0"/>
              <a:t>2</a:t>
            </a:r>
          </a:p>
        </p:txBody>
      </p:sp>
      <p:pic>
        <p:nvPicPr>
          <p:cNvPr id="5" name="Content Placeholder 4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49855F1E-07D9-25D1-4554-F7040820F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404" y="1825625"/>
            <a:ext cx="7357191" cy="4667250"/>
          </a:xfrm>
        </p:spPr>
      </p:pic>
    </p:spTree>
    <p:extLst>
      <p:ext uri="{BB962C8B-B14F-4D97-AF65-F5344CB8AC3E}">
        <p14:creationId xmlns:p14="http://schemas.microsoft.com/office/powerpoint/2010/main" val="131174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th problem with numbers and equations&#10;&#10;Description automatically generated">
            <a:extLst>
              <a:ext uri="{FF2B5EF4-FFF2-40B4-BE49-F238E27FC236}">
                <a16:creationId xmlns:a16="http://schemas.microsoft.com/office/drawing/2014/main" id="{5CE75DCF-B248-EF82-68D7-1A5D59295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603" y="1103587"/>
            <a:ext cx="8644793" cy="50949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22936B-E945-98F5-6A13-1E9B48240FAE}"/>
              </a:ext>
            </a:extLst>
          </p:cNvPr>
          <p:cNvSpPr/>
          <p:nvPr/>
        </p:nvSpPr>
        <p:spPr>
          <a:xfrm>
            <a:off x="9511862" y="966952"/>
            <a:ext cx="1124607" cy="6621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7B92C-6C3F-F0C3-21B2-E2C86483C7A4}"/>
              </a:ext>
            </a:extLst>
          </p:cNvPr>
          <p:cNvSpPr/>
          <p:nvPr/>
        </p:nvSpPr>
        <p:spPr>
          <a:xfrm>
            <a:off x="9929662" y="1056289"/>
            <a:ext cx="1124607" cy="6621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text with black lines&#10;&#10;Description automatically generated">
            <a:extLst>
              <a:ext uri="{FF2B5EF4-FFF2-40B4-BE49-F238E27FC236}">
                <a16:creationId xmlns:a16="http://schemas.microsoft.com/office/drawing/2014/main" id="{C4ADAB93-22CB-F576-6C1A-62930FC0B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090" y="1342149"/>
            <a:ext cx="8269820" cy="4351338"/>
          </a:xfrm>
        </p:spPr>
      </p:pic>
    </p:spTree>
    <p:extLst>
      <p:ext uri="{BB962C8B-B14F-4D97-AF65-F5344CB8AC3E}">
        <p14:creationId xmlns:p14="http://schemas.microsoft.com/office/powerpoint/2010/main" val="2415948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1958316E-CCB2-17F2-D472-8C5B40D62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491" y="1688991"/>
            <a:ext cx="7943017" cy="4659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8B96D-E897-131D-81A3-3B16EE8ACDA5}"/>
              </a:ext>
            </a:extLst>
          </p:cNvPr>
          <p:cNvSpPr txBox="1"/>
          <p:nvPr/>
        </p:nvSpPr>
        <p:spPr>
          <a:xfrm>
            <a:off x="2124491" y="767255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the null hypothesis is true,</a:t>
            </a:r>
          </a:p>
        </p:txBody>
      </p:sp>
    </p:spTree>
    <p:extLst>
      <p:ext uri="{BB962C8B-B14F-4D97-AF65-F5344CB8AC3E}">
        <p14:creationId xmlns:p14="http://schemas.microsoft.com/office/powerpoint/2010/main" val="367506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8ABCD7BF-8851-9BEE-4D6F-101CFC6CA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373" y="357352"/>
            <a:ext cx="8535253" cy="62536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90E806-94B5-BAC4-84E7-80F84D0F7983}"/>
              </a:ext>
            </a:extLst>
          </p:cNvPr>
          <p:cNvSpPr txBox="1"/>
          <p:nvPr/>
        </p:nvSpPr>
        <p:spPr>
          <a:xfrm>
            <a:off x="9196552" y="126124"/>
            <a:ext cx="1376855" cy="12927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45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E87E-99EE-4D58-60FE-ACE0E9D2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example</a:t>
            </a:r>
          </a:p>
        </p:txBody>
      </p:sp>
      <p:pic>
        <p:nvPicPr>
          <p:cNvPr id="5" name="Content Placeholder 4" descr="A screenshot of a table with numbers and a number&#10;&#10;Description automatically generated">
            <a:extLst>
              <a:ext uri="{FF2B5EF4-FFF2-40B4-BE49-F238E27FC236}">
                <a16:creationId xmlns:a16="http://schemas.microsoft.com/office/drawing/2014/main" id="{C7D10191-B67D-00BC-2F77-71EBD3D52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698" y="1825625"/>
            <a:ext cx="7238603" cy="4667250"/>
          </a:xfrm>
        </p:spPr>
      </p:pic>
    </p:spTree>
    <p:extLst>
      <p:ext uri="{BB962C8B-B14F-4D97-AF65-F5344CB8AC3E}">
        <p14:creationId xmlns:p14="http://schemas.microsoft.com/office/powerpoint/2010/main" val="454127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8C9C3D34-D2BE-E9EC-2AFC-15D229CE3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009" y="493986"/>
            <a:ext cx="7307981" cy="568297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572329-D8B4-9176-D8D2-046792FE51D5}"/>
              </a:ext>
            </a:extLst>
          </p:cNvPr>
          <p:cNvSpPr/>
          <p:nvPr/>
        </p:nvSpPr>
        <p:spPr>
          <a:xfrm>
            <a:off x="8797159" y="346841"/>
            <a:ext cx="1282262" cy="12822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2918C-D7BA-3865-092F-B90107006B3A}"/>
              </a:ext>
            </a:extLst>
          </p:cNvPr>
          <p:cNvSpPr txBox="1"/>
          <p:nvPr/>
        </p:nvSpPr>
        <p:spPr>
          <a:xfrm>
            <a:off x="2680137" y="5013434"/>
            <a:ext cx="2091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 = 0.17</a:t>
            </a:r>
          </a:p>
        </p:txBody>
      </p:sp>
    </p:spTree>
    <p:extLst>
      <p:ext uri="{BB962C8B-B14F-4D97-AF65-F5344CB8AC3E}">
        <p14:creationId xmlns:p14="http://schemas.microsoft.com/office/powerpoint/2010/main" val="424995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3187-A301-07C4-ADA4-EE905F47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P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69A2-765D-5580-C2E4-B9DFB0D4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larger the value of Z, the smaller the probability P (the P-value)</a:t>
            </a:r>
          </a:p>
          <a:p>
            <a:r>
              <a:rPr lang="en-US" dirty="0"/>
              <a:t>The smaller the P-value, the less likely it is that we would observe a difference in percentages as large as the one we have, if the null hypothesis were true.</a:t>
            </a:r>
          </a:p>
          <a:p>
            <a:r>
              <a:rPr lang="en-US" dirty="0"/>
              <a:t>As the P-value gets smaller and smaller, our evidence gets stronger that there is a difference in the true percentages/ proportions.</a:t>
            </a:r>
          </a:p>
        </p:txBody>
      </p:sp>
    </p:spTree>
    <p:extLst>
      <p:ext uri="{BB962C8B-B14F-4D97-AF65-F5344CB8AC3E}">
        <p14:creationId xmlns:p14="http://schemas.microsoft.com/office/powerpoint/2010/main" val="210481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8236-39DD-4A52-2911-1718955B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P value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AE6994-11E7-40E1-C619-EFD6B85E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small P-values, we tend to say that we reject the null hypothesis and assume that a true difference exists.</a:t>
            </a:r>
          </a:p>
          <a:p>
            <a:r>
              <a:rPr lang="en-US" dirty="0"/>
              <a:t>For larger P-values, we say that we cannot reject the null hypothesis and that our observed difference probably arose by chance (due to sampling variability)</a:t>
            </a:r>
          </a:p>
        </p:txBody>
      </p:sp>
    </p:spTree>
    <p:extLst>
      <p:ext uri="{BB962C8B-B14F-4D97-AF65-F5344CB8AC3E}">
        <p14:creationId xmlns:p14="http://schemas.microsoft.com/office/powerpoint/2010/main" val="4144415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3E07-4766-1CE1-7978-0A1D9FB1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﻿How small is small?!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FCB6-0E6E-F48F-A216-4AC8C1638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people use P=0.05 as their cut-off point for rejecting or not the null hypothesis</a:t>
            </a:r>
          </a:p>
          <a:p>
            <a:r>
              <a:rPr lang="en-US" dirty="0"/>
              <a:t>Caution – the “grey area”</a:t>
            </a:r>
          </a:p>
          <a:p>
            <a:r>
              <a:rPr lang="en-US" dirty="0"/>
              <a:t>It is better, where possible, to present the actual P-value rather than simply say it is &lt;0.05 or &gt;0.05</a:t>
            </a:r>
          </a:p>
        </p:txBody>
      </p:sp>
    </p:spTree>
    <p:extLst>
      <p:ext uri="{BB962C8B-B14F-4D97-AF65-F5344CB8AC3E}">
        <p14:creationId xmlns:p14="http://schemas.microsoft.com/office/powerpoint/2010/main" val="293993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74BB-769F-BB64-ABDF-F5BAF21F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5" name="Picture 4" descr="A blue and white diagram&#10;&#10;Description automatically generated">
            <a:extLst>
              <a:ext uri="{FF2B5EF4-FFF2-40B4-BE49-F238E27FC236}">
                <a16:creationId xmlns:a16="http://schemas.microsoft.com/office/drawing/2014/main" id="{B941B8FE-BCE7-396C-A828-F7361F072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207" y="1985694"/>
            <a:ext cx="7037552" cy="35187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12469-DAE6-ABDC-B585-8DF67AE73783}"/>
              </a:ext>
            </a:extLst>
          </p:cNvPr>
          <p:cNvSpPr txBox="1"/>
          <p:nvPr/>
        </p:nvSpPr>
        <p:spPr>
          <a:xfrm>
            <a:off x="938126" y="1585584"/>
            <a:ext cx="475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Mean (µ) = 0, Standard deviation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= 1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EF84AEB-8894-CF9C-094B-B7742080D1F8}"/>
              </a:ext>
            </a:extLst>
          </p:cNvPr>
          <p:cNvSpPr/>
          <p:nvPr/>
        </p:nvSpPr>
        <p:spPr>
          <a:xfrm rot="16200000">
            <a:off x="6048325" y="4713508"/>
            <a:ext cx="171116" cy="156385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C1790F6-C6B6-A940-BD07-D24C294D3F7F}"/>
              </a:ext>
            </a:extLst>
          </p:cNvPr>
          <p:cNvSpPr/>
          <p:nvPr/>
        </p:nvSpPr>
        <p:spPr>
          <a:xfrm rot="16200000">
            <a:off x="6052485" y="4294521"/>
            <a:ext cx="171116" cy="3237188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/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FBAFB6A7-0BB1-46A9-63B4-8C5D2F94B4B7}"/>
              </a:ext>
            </a:extLst>
          </p:cNvPr>
          <p:cNvSpPr/>
          <p:nvPr/>
        </p:nvSpPr>
        <p:spPr>
          <a:xfrm rot="16200000">
            <a:off x="6062996" y="3892397"/>
            <a:ext cx="171118" cy="4876797"/>
          </a:xfrm>
          <a:prstGeom prst="lef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47AAA-EC78-764A-66DC-A1C7C263A9ED}"/>
              </a:ext>
            </a:extLst>
          </p:cNvPr>
          <p:cNvSpPr txBox="1"/>
          <p:nvPr/>
        </p:nvSpPr>
        <p:spPr>
          <a:xfrm>
            <a:off x="5373098" y="5540799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AUC: 68%, 1 SD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383C5A-DEAF-76D8-45FF-D643D624E232}"/>
              </a:ext>
            </a:extLst>
          </p:cNvPr>
          <p:cNvSpPr txBox="1"/>
          <p:nvPr/>
        </p:nvSpPr>
        <p:spPr>
          <a:xfrm>
            <a:off x="5298558" y="5955321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AUC: 95.4%, 2 SD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DF41BC-811C-E196-1661-B6129B854544}"/>
              </a:ext>
            </a:extLst>
          </p:cNvPr>
          <p:cNvSpPr txBox="1"/>
          <p:nvPr/>
        </p:nvSpPr>
        <p:spPr>
          <a:xfrm>
            <a:off x="5298558" y="6357232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AUC: 99.6%, 3 SD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97AD-2E65-AE5C-9A88-2BD695DA74DD}"/>
              </a:ext>
            </a:extLst>
          </p:cNvPr>
          <p:cNvSpPr txBox="1"/>
          <p:nvPr/>
        </p:nvSpPr>
        <p:spPr>
          <a:xfrm>
            <a:off x="8966668" y="5922904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AUC: 95%, 1.96 SD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2238E9-8D88-25F4-885E-A61BC0150292}"/>
              </a:ext>
            </a:extLst>
          </p:cNvPr>
          <p:cNvSpPr txBox="1"/>
          <p:nvPr/>
        </p:nvSpPr>
        <p:spPr>
          <a:xfrm>
            <a:off x="8966668" y="6357232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AUC: 99%, 2.72 SD</a:t>
            </a:r>
          </a:p>
        </p:txBody>
      </p:sp>
    </p:spTree>
    <p:extLst>
      <p:ext uri="{BB962C8B-B14F-4D97-AF65-F5344CB8AC3E}">
        <p14:creationId xmlns:p14="http://schemas.microsoft.com/office/powerpoint/2010/main" val="471918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BFA0-CB52-D289-F031-D266E0B4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﻿How small is small?!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EF00-1FB2-4284-333F-163FB3E4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﻿Actual P-values (or almost) can be obtained from statistical tables or computer programs</a:t>
            </a:r>
          </a:p>
          <a:p>
            <a:endParaRPr lang="en-US" dirty="0"/>
          </a:p>
          <a:p>
            <a:r>
              <a:rPr lang="en-US" dirty="0"/>
              <a:t>We will use R in today’s exercise.</a:t>
            </a:r>
          </a:p>
        </p:txBody>
      </p:sp>
    </p:spTree>
    <p:extLst>
      <p:ext uri="{BB962C8B-B14F-4D97-AF65-F5344CB8AC3E}">
        <p14:creationId xmlns:p14="http://schemas.microsoft.com/office/powerpoint/2010/main" val="4229375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B3E9-280C-E39A-0FFA-277E25DD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CD9A0-4B81-0C9D-8544-B535CA60A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Women aged 19-24</a:t>
            </a:r>
          </a:p>
          <a:p>
            <a:r>
              <a:rPr lang="en-US" dirty="0"/>
              <a:t>4893 vegetarian, of whom 1429 were </a:t>
            </a:r>
            <a:r>
              <a:rPr lang="en-US" dirty="0" err="1"/>
              <a:t>anaemic</a:t>
            </a:r>
            <a:r>
              <a:rPr lang="en-US" dirty="0"/>
              <a:t> p</a:t>
            </a:r>
            <a:r>
              <a:rPr lang="en-US" baseline="-25000" dirty="0"/>
              <a:t>1</a:t>
            </a:r>
            <a:r>
              <a:rPr lang="en-US" dirty="0"/>
              <a:t> = 29.2%</a:t>
            </a:r>
          </a:p>
          <a:p>
            <a:r>
              <a:rPr lang="en-US" dirty="0"/>
              <a:t>11031 non-vegetarian, of whom 3011 were </a:t>
            </a:r>
            <a:r>
              <a:rPr lang="en-US" dirty="0" err="1"/>
              <a:t>anaemic</a:t>
            </a:r>
            <a:r>
              <a:rPr lang="en-US" dirty="0"/>
              <a:t> p</a:t>
            </a:r>
            <a:r>
              <a:rPr lang="en-US" baseline="-25000" dirty="0"/>
              <a:t>2</a:t>
            </a:r>
            <a:r>
              <a:rPr lang="en-US" dirty="0"/>
              <a:t> = 27.3%</a:t>
            </a:r>
          </a:p>
          <a:p>
            <a:r>
              <a:rPr lang="en-US" dirty="0"/>
              <a:t>Z-test to compare 2 proportions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P=0.01</a:t>
            </a:r>
          </a:p>
          <a:p>
            <a:r>
              <a:rPr lang="en-US" dirty="0"/>
              <a:t>Conclusion?</a:t>
            </a:r>
          </a:p>
        </p:txBody>
      </p:sp>
    </p:spTree>
    <p:extLst>
      <p:ext uri="{BB962C8B-B14F-4D97-AF65-F5344CB8AC3E}">
        <p14:creationId xmlns:p14="http://schemas.microsoft.com/office/powerpoint/2010/main" val="765599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EEF3-B920-C8E2-8743-42DF60CB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95% confidence interval for a difference in two percentages</a:t>
            </a:r>
          </a:p>
        </p:txBody>
      </p:sp>
      <p:pic>
        <p:nvPicPr>
          <p:cNvPr id="5" name="Content Placeholder 4" descr="A black and white text with black text&#10;&#10;Description automatically generated">
            <a:extLst>
              <a:ext uri="{FF2B5EF4-FFF2-40B4-BE49-F238E27FC236}">
                <a16:creationId xmlns:a16="http://schemas.microsoft.com/office/drawing/2014/main" id="{36DC1578-8E3B-F2E0-2B37-28EC1997A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993" y="1825625"/>
            <a:ext cx="6722014" cy="4667250"/>
          </a:xfrm>
        </p:spPr>
      </p:pic>
    </p:spTree>
    <p:extLst>
      <p:ext uri="{BB962C8B-B14F-4D97-AF65-F5344CB8AC3E}">
        <p14:creationId xmlns:p14="http://schemas.microsoft.com/office/powerpoint/2010/main" val="524698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552A-668D-DE52-08D5-8C8106F6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2A912-2F54-5CA4-66B2-32D9D149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compare results between two groups, must take account of sampling variability. Use a significance test.</a:t>
            </a:r>
          </a:p>
          <a:p>
            <a:r>
              <a:rPr lang="en-US" dirty="0"/>
              <a:t>Formulate a null hypothesis, H</a:t>
            </a:r>
            <a:r>
              <a:rPr lang="en-US" baseline="-25000" dirty="0"/>
              <a:t>0</a:t>
            </a:r>
            <a:r>
              <a:rPr lang="en-US" dirty="0"/>
              <a:t> (no difference in the two true values) and try to disprove it.</a:t>
            </a:r>
          </a:p>
          <a:p>
            <a:r>
              <a:rPr lang="en-US" dirty="0"/>
              <a:t>Today - Z-test for the comparison of two proportions (or %s).</a:t>
            </a:r>
          </a:p>
          <a:p>
            <a:r>
              <a:rPr lang="en-US" dirty="0"/>
              <a:t>Compute Z-statistic which depends on the magnitude of the difference in the proportions and the sample sizes.</a:t>
            </a:r>
          </a:p>
        </p:txBody>
      </p:sp>
    </p:spTree>
    <p:extLst>
      <p:ext uri="{BB962C8B-B14F-4D97-AF65-F5344CB8AC3E}">
        <p14:creationId xmlns:p14="http://schemas.microsoft.com/office/powerpoint/2010/main" val="3176287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038E-C266-0909-0345-5B063B30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E8B32-30B7-C551-4DC2-D5058256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P-value from Normal distribution (in R or using statistical tables)</a:t>
            </a:r>
          </a:p>
          <a:p>
            <a:r>
              <a:rPr lang="en-US" dirty="0"/>
              <a:t>P-value tells us how likely it is that we would observe a result like we have in our sample, if H</a:t>
            </a:r>
            <a:r>
              <a:rPr lang="en-US" baseline="-25000" dirty="0"/>
              <a:t>0</a:t>
            </a:r>
            <a:r>
              <a:rPr lang="en-US" dirty="0"/>
              <a:t> was true.</a:t>
            </a:r>
          </a:p>
          <a:p>
            <a:r>
              <a:rPr lang="en-US" dirty="0"/>
              <a:t>Small P-values, reject H</a:t>
            </a:r>
            <a:r>
              <a:rPr lang="en-US" baseline="-25000" dirty="0"/>
              <a:t>0</a:t>
            </a:r>
            <a:r>
              <a:rPr lang="en-US" dirty="0"/>
              <a:t>, true difference is likely.</a:t>
            </a:r>
          </a:p>
          <a:p>
            <a:r>
              <a:rPr lang="en-US" dirty="0"/>
              <a:t>Large P-values, cannot reject H</a:t>
            </a:r>
            <a:r>
              <a:rPr lang="en-US" baseline="-25000" dirty="0"/>
              <a:t>0</a:t>
            </a:r>
            <a:r>
              <a:rPr lang="en-US" dirty="0"/>
              <a:t> and observed difference likely due to chance.</a:t>
            </a:r>
          </a:p>
          <a:p>
            <a:r>
              <a:rPr lang="en-US" dirty="0"/>
              <a:t>Balance statistical significance with clinical/public health importance</a:t>
            </a:r>
          </a:p>
        </p:txBody>
      </p:sp>
    </p:spTree>
    <p:extLst>
      <p:ext uri="{BB962C8B-B14F-4D97-AF65-F5344CB8AC3E}">
        <p14:creationId xmlns:p14="http://schemas.microsoft.com/office/powerpoint/2010/main" val="1811096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A151-07B3-FE40-35CA-4C510D5F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85397-3DF6-75D2-BF33-B779CE340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4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text&#10;&#10;Description automatically generated">
            <a:extLst>
              <a:ext uri="{FF2B5EF4-FFF2-40B4-BE49-F238E27FC236}">
                <a16:creationId xmlns:a16="http://schemas.microsoft.com/office/drawing/2014/main" id="{33A9EE30-BF6E-A4B3-FE84-84CFDC33D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216" y="205702"/>
            <a:ext cx="6075567" cy="6446595"/>
          </a:xfrm>
        </p:spPr>
      </p:pic>
    </p:spTree>
    <p:extLst>
      <p:ext uri="{BB962C8B-B14F-4D97-AF65-F5344CB8AC3E}">
        <p14:creationId xmlns:p14="http://schemas.microsoft.com/office/powerpoint/2010/main" val="2895766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DC2243B9-5D5F-E69A-146A-A454FE246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97" y="749803"/>
            <a:ext cx="5988082" cy="4729656"/>
          </a:xfrm>
        </p:spPr>
      </p:pic>
      <p:pic>
        <p:nvPicPr>
          <p:cNvPr id="7" name="Picture 6" descr="A white paper with black text&#10;&#10;Description automatically generated">
            <a:extLst>
              <a:ext uri="{FF2B5EF4-FFF2-40B4-BE49-F238E27FC236}">
                <a16:creationId xmlns:a16="http://schemas.microsoft.com/office/drawing/2014/main" id="{FE897DA8-6337-8AA8-FC7D-4524434E3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593" y="1054603"/>
            <a:ext cx="5796675" cy="305042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0CB738-DCB3-326E-E71D-FC2EE0BED0B7}"/>
              </a:ext>
            </a:extLst>
          </p:cNvPr>
          <p:cNvCxnSpPr/>
          <p:nvPr/>
        </p:nvCxnSpPr>
        <p:spPr>
          <a:xfrm>
            <a:off x="6111679" y="241738"/>
            <a:ext cx="0" cy="6306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18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9FAB2FD7-3549-68AF-65CD-3E288CF7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212850"/>
            <a:ext cx="7747000" cy="4432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02EFA4-D4A5-B20B-279E-F2F0F5CA9963}"/>
              </a:ext>
            </a:extLst>
          </p:cNvPr>
          <p:cNvSpPr/>
          <p:nvPr/>
        </p:nvSpPr>
        <p:spPr>
          <a:xfrm>
            <a:off x="8912772" y="1061545"/>
            <a:ext cx="767256" cy="4099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207C3-AECD-7272-1A69-E0173E0304B6}"/>
              </a:ext>
            </a:extLst>
          </p:cNvPr>
          <p:cNvSpPr txBox="1"/>
          <p:nvPr/>
        </p:nvSpPr>
        <p:spPr>
          <a:xfrm>
            <a:off x="3016469" y="1902372"/>
            <a:ext cx="173420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Karachi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992CC-FCDC-6518-B92A-9245E220EFB4}"/>
              </a:ext>
            </a:extLst>
          </p:cNvPr>
          <p:cNvSpPr txBox="1"/>
          <p:nvPr/>
        </p:nvSpPr>
        <p:spPr>
          <a:xfrm>
            <a:off x="5612525" y="2911365"/>
            <a:ext cx="23438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Peshawar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8F697-AA17-9F51-A5AC-D984EE0F3DE0}"/>
              </a:ext>
            </a:extLst>
          </p:cNvPr>
          <p:cNvSpPr txBox="1"/>
          <p:nvPr/>
        </p:nvSpPr>
        <p:spPr>
          <a:xfrm>
            <a:off x="6495394" y="4120055"/>
            <a:ext cx="23438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Islamabad</a:t>
            </a:r>
          </a:p>
        </p:txBody>
      </p:sp>
    </p:spTree>
    <p:extLst>
      <p:ext uri="{BB962C8B-B14F-4D97-AF65-F5344CB8AC3E}">
        <p14:creationId xmlns:p14="http://schemas.microsoft.com/office/powerpoint/2010/main" val="87802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3EAA-706C-1F3A-7DDA-39D32A29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proportions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D08AA-C5F8-2642-F92B-84608F1C1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Statistical test of significance for the comparison of two proportions</a:t>
            </a:r>
          </a:p>
          <a:p>
            <a:pPr lvl="1"/>
            <a:r>
              <a:rPr lang="en-US" dirty="0"/>
              <a:t>The Z-test for two proportions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95% confidence interval for the difference in two proportions</a:t>
            </a:r>
          </a:p>
        </p:txBody>
      </p:sp>
    </p:spTree>
    <p:extLst>
      <p:ext uri="{BB962C8B-B14F-4D97-AF65-F5344CB8AC3E}">
        <p14:creationId xmlns:p14="http://schemas.microsoft.com/office/powerpoint/2010/main" val="114932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2C3F-441F-7004-2240-75857F8F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B9799-FCF0-A53A-2167-4963F5BB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﻿Clinical trial for advanced breast cancer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Patients randomly assigned to a treatment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Tumour</a:t>
            </a:r>
            <a:r>
              <a:rPr lang="en-US" dirty="0"/>
              <a:t> response = Shrinkage of </a:t>
            </a:r>
            <a:r>
              <a:rPr lang="en-US" dirty="0" err="1"/>
              <a:t>tumour</a:t>
            </a:r>
            <a:r>
              <a:rPr lang="en-US" dirty="0"/>
              <a:t> surface area by ≥50% for at least two weeks</a:t>
            </a:r>
          </a:p>
        </p:txBody>
      </p:sp>
    </p:spTree>
    <p:extLst>
      <p:ext uri="{BB962C8B-B14F-4D97-AF65-F5344CB8AC3E}">
        <p14:creationId xmlns:p14="http://schemas.microsoft.com/office/powerpoint/2010/main" val="213300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and white text on a white background&#10;&#10;Description automatically generated">
            <a:extLst>
              <a:ext uri="{FF2B5EF4-FFF2-40B4-BE49-F238E27FC236}">
                <a16:creationId xmlns:a16="http://schemas.microsoft.com/office/drawing/2014/main" id="{9D2AC123-ED80-4232-5BC6-083BF75FB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09"/>
          <a:stretch/>
        </p:blipFill>
        <p:spPr>
          <a:xfrm>
            <a:off x="1901836" y="1513491"/>
            <a:ext cx="8388328" cy="47389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EA8370-D085-4951-4C1A-65E205A3A29E}"/>
              </a:ext>
            </a:extLst>
          </p:cNvPr>
          <p:cNvSpPr txBox="1"/>
          <p:nvPr/>
        </p:nvSpPr>
        <p:spPr>
          <a:xfrm>
            <a:off x="6674069" y="945932"/>
            <a:ext cx="1656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val="341693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5234-085C-9004-CDC7-4DE5C858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﻿The Null Hypothesis – H</a:t>
            </a:r>
            <a:r>
              <a:rPr lang="en-US" baseline="-25000" dirty="0"/>
              <a:t>0</a:t>
            </a:r>
          </a:p>
        </p:txBody>
      </p:sp>
      <p:pic>
        <p:nvPicPr>
          <p:cNvPr id="5" name="Content Placeholder 4" descr="A screenshot of a test&#10;&#10;Description automatically generated">
            <a:extLst>
              <a:ext uri="{FF2B5EF4-FFF2-40B4-BE49-F238E27FC236}">
                <a16:creationId xmlns:a16="http://schemas.microsoft.com/office/drawing/2014/main" id="{28E1C883-5799-06E8-773E-D10141448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917" y="1640763"/>
            <a:ext cx="7742165" cy="485211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019E50-80D7-85E3-7B26-0717DEB9A388}"/>
              </a:ext>
            </a:extLst>
          </p:cNvPr>
          <p:cNvSpPr/>
          <p:nvPr/>
        </p:nvSpPr>
        <p:spPr>
          <a:xfrm>
            <a:off x="8954814" y="1690688"/>
            <a:ext cx="987972" cy="3798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4E219-C683-0989-AC97-E40058C5F989}"/>
              </a:ext>
            </a:extLst>
          </p:cNvPr>
          <p:cNvSpPr/>
          <p:nvPr/>
        </p:nvSpPr>
        <p:spPr>
          <a:xfrm>
            <a:off x="8954814" y="1471448"/>
            <a:ext cx="987972" cy="4091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5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B131-0AB0-914F-26EF-76710D54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E6BF-1D44-30C2-EDD5-7A0A8F5D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question:</a:t>
            </a:r>
          </a:p>
          <a:p>
            <a:pPr lvl="1"/>
            <a:r>
              <a:rPr lang="en-US" dirty="0"/>
              <a:t>﻿If H</a:t>
            </a:r>
            <a:r>
              <a:rPr lang="en-US" baseline="-25000" dirty="0"/>
              <a:t>0</a:t>
            </a:r>
            <a:r>
              <a:rPr lang="en-US" dirty="0"/>
              <a:t> were true, what is the chance of getting as big (or bigger) a difference in the two proportions/percentages as that observed?</a:t>
            </a:r>
          </a:p>
          <a:p>
            <a:endParaRPr lang="en-US" dirty="0"/>
          </a:p>
          <a:p>
            <a:r>
              <a:rPr lang="en-US" dirty="0"/>
              <a:t>If CMF and L-Pam were truly equally effective, what is the chance (or probability) of observing in our sample a treatment difference as large as (or larger than) 53% vs 20%?</a:t>
            </a:r>
          </a:p>
          <a:p>
            <a:r>
              <a:rPr lang="en-US" dirty="0"/>
              <a:t>This probability is denoted by P and is known as the P-value and is calculated from a significance test</a:t>
            </a:r>
          </a:p>
        </p:txBody>
      </p:sp>
    </p:spTree>
    <p:extLst>
      <p:ext uri="{BB962C8B-B14F-4D97-AF65-F5344CB8AC3E}">
        <p14:creationId xmlns:p14="http://schemas.microsoft.com/office/powerpoint/2010/main" val="396976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40CF-F854-E181-E2CB-89652A9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﻿Z-test for comparing two proportions</a:t>
            </a:r>
          </a:p>
        </p:txBody>
      </p:sp>
      <p:pic>
        <p:nvPicPr>
          <p:cNvPr id="5" name="Content Placeholder 4" descr="A math problem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420AD12C-D1BB-B0B0-B079-D3DB69245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094" y="1690688"/>
            <a:ext cx="7443812" cy="4841957"/>
          </a:xfrm>
        </p:spPr>
      </p:pic>
    </p:spTree>
    <p:extLst>
      <p:ext uri="{BB962C8B-B14F-4D97-AF65-F5344CB8AC3E}">
        <p14:creationId xmlns:p14="http://schemas.microsoft.com/office/powerpoint/2010/main" val="100157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652</Words>
  <Application>Microsoft Macintosh PowerPoint</Application>
  <PresentationFormat>Widescreen</PresentationFormat>
  <Paragraphs>73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Comparing Two Proportions</vt:lpstr>
      <vt:lpstr>Normal distribution</vt:lpstr>
      <vt:lpstr>PowerPoint Presentation</vt:lpstr>
      <vt:lpstr>Comparing two proportions</vt:lpstr>
      <vt:lpstr>Example</vt:lpstr>
      <vt:lpstr>PowerPoint Presentation</vt:lpstr>
      <vt:lpstr>The Null Hypothesis – H0</vt:lpstr>
      <vt:lpstr>Example</vt:lpstr>
      <vt:lpstr>Z-test for comparing two proportions</vt:lpstr>
      <vt:lpstr>Sampling distribution of p1 – p2</vt:lpstr>
      <vt:lpstr>PowerPoint Presentation</vt:lpstr>
      <vt:lpstr>PowerPoint Presentation</vt:lpstr>
      <vt:lpstr>PowerPoint Presentation</vt:lpstr>
      <vt:lpstr>PowerPoint Presentation</vt:lpstr>
      <vt:lpstr>A second example</vt:lpstr>
      <vt:lpstr>PowerPoint Presentation</vt:lpstr>
      <vt:lpstr>Interpretation of P value</vt:lpstr>
      <vt:lpstr>Interpretation of P value</vt:lpstr>
      <vt:lpstr>How small is small?!</vt:lpstr>
      <vt:lpstr>How small is small?!</vt:lpstr>
      <vt:lpstr>Exercise</vt:lpstr>
      <vt:lpstr>95% confidence interval for a difference in two percentages</vt:lpstr>
      <vt:lpstr>Summary</vt:lpstr>
      <vt:lpstr>Summary</vt:lpstr>
      <vt:lpstr>More exercises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Zaw Myo Tun</dc:creator>
  <cp:lastModifiedBy>Zaw Myo Tun</cp:lastModifiedBy>
  <cp:revision>20</cp:revision>
  <dcterms:created xsi:type="dcterms:W3CDTF">2023-11-02T06:15:08Z</dcterms:created>
  <dcterms:modified xsi:type="dcterms:W3CDTF">2023-11-02T09:08:36Z</dcterms:modified>
</cp:coreProperties>
</file>