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5"/>
  </p:notes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3"/>
    <p:restoredTop sz="94694"/>
  </p:normalViewPr>
  <p:slideViewPr>
    <p:cSldViewPr snapToGrid="0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0D73-B9F5-5042-91D8-BBED48FD838A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B944-0553-D443-83B0-56DC0CE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1B944-0553-D443-83B0-56DC0CECB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1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72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6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9951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89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14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80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3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81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15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3" descr="Abstract red geometric pattern">
            <a:extLst>
              <a:ext uri="{FF2B5EF4-FFF2-40B4-BE49-F238E27FC236}">
                <a16:creationId xmlns:a16="http://schemas.microsoft.com/office/drawing/2014/main" id="{802A9D12-7C5F-DF04-9F06-C6E895718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5994" b="9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42D9-D3E6-BC5F-3A63-6BF1CA16F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10 Handy Tricks in the </a:t>
            </a:r>
            <a:r>
              <a:rPr lang="en-US" dirty="0" err="1"/>
              <a:t>Tidyverse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E1AB4-6032-E0DC-31E9-DCFD656A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Zaw Myo Tun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612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Fuzzy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Monaco" pitchFamily="2" charset="77"/>
              </a:rPr>
              <a:t>stringdist</a:t>
            </a:r>
            <a:r>
              <a:rPr lang="en-US">
                <a:latin typeface="Monaco" pitchFamily="2" charset="77"/>
              </a:rPr>
              <a:t>_*_join()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300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Monaco" pitchFamily="2" charset="77"/>
              </a:rPr>
              <a:t>crossing()</a:t>
            </a:r>
          </a:p>
        </p:txBody>
      </p:sp>
    </p:spTree>
    <p:extLst>
      <p:ext uri="{BB962C8B-B14F-4D97-AF65-F5344CB8AC3E}">
        <p14:creationId xmlns:p14="http://schemas.microsoft.com/office/powerpoint/2010/main" val="204518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One two punch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function’s default </a:t>
            </a:r>
            <a:r>
              <a:rPr lang="en-US" err="1"/>
              <a:t>behaviours</a:t>
            </a:r>
            <a:r>
              <a:rPr lang="en-US"/>
              <a:t> to my advantage.</a:t>
            </a:r>
          </a:p>
        </p:txBody>
      </p:sp>
    </p:spTree>
    <p:extLst>
      <p:ext uri="{BB962C8B-B14F-4D97-AF65-F5344CB8AC3E}">
        <p14:creationId xmlns:p14="http://schemas.microsoft.com/office/powerpoint/2010/main" val="9679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</a:t>
            </a:r>
            <a:r>
              <a:rPr lang="en-US" err="1"/>
              <a:t>Visualising</a:t>
            </a:r>
            <a:r>
              <a:rPr lang="en-US"/>
              <a:t>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fct_lump</a:t>
            </a:r>
            <a:r>
              <a:rPr lang="en-US" dirty="0">
                <a:latin typeface="Monaco" pitchFamily="2" charset="77"/>
              </a:rPr>
              <a:t>_*()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fct_reorder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8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B81F-47AB-092A-CB4F-8882181C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0E8A-382C-23BB-9D47-3A33FAA3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knowledge of</a:t>
            </a:r>
          </a:p>
          <a:p>
            <a:pPr lvl="1"/>
            <a:r>
              <a:rPr lang="en-US" dirty="0"/>
              <a:t>basic base R operations: indices and vector operations</a:t>
            </a:r>
          </a:p>
          <a:p>
            <a:pPr lvl="1"/>
            <a:r>
              <a:rPr lang="en-US" dirty="0">
                <a:latin typeface="Monaco" pitchFamily="2" charset="77"/>
              </a:rPr>
              <a:t>{</a:t>
            </a:r>
            <a:r>
              <a:rPr lang="en-US" dirty="0" err="1"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} </a:t>
            </a:r>
            <a:r>
              <a:rPr lang="en-US" dirty="0"/>
              <a:t>basic verbs: </a:t>
            </a:r>
            <a:r>
              <a:rPr lang="en-US" dirty="0">
                <a:latin typeface="Monaco" pitchFamily="2" charset="77"/>
              </a:rPr>
              <a:t>select(), mutate(), arrange(), filter(), </a:t>
            </a:r>
            <a:r>
              <a:rPr lang="en-US" dirty="0" err="1">
                <a:latin typeface="Monaco" pitchFamily="2" charset="77"/>
              </a:rPr>
              <a:t>summarise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lvl="1"/>
            <a:r>
              <a:rPr lang="en-US" sz="1800" dirty="0"/>
              <a:t>Basic knowledge of base R pipe: </a:t>
            </a:r>
            <a:r>
              <a:rPr lang="en-US" dirty="0">
                <a:latin typeface="Monaco" pitchFamily="2" charset="77"/>
              </a:rPr>
              <a:t>|&gt; </a:t>
            </a:r>
          </a:p>
          <a:p>
            <a:pPr marL="57150" indent="0">
              <a:buNone/>
            </a:pPr>
            <a:endParaRPr lang="en-US" dirty="0">
              <a:latin typeface="Monac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69EF6-2DD7-EFD1-8508-6FCADCD8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87" y="4051221"/>
            <a:ext cx="1513271" cy="762079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E2EB538-A7CE-13DA-3E23-B148DED0259B}"/>
              </a:ext>
            </a:extLst>
          </p:cNvPr>
          <p:cNvSpPr/>
          <p:nvPr/>
        </p:nvSpPr>
        <p:spPr>
          <a:xfrm>
            <a:off x="6701165" y="4744545"/>
            <a:ext cx="714703" cy="388883"/>
          </a:xfrm>
          <a:custGeom>
            <a:avLst/>
            <a:gdLst>
              <a:gd name="connsiteX0" fmla="*/ 0 w 819959"/>
              <a:gd name="connsiteY0" fmla="*/ 21021 h 273269"/>
              <a:gd name="connsiteX1" fmla="*/ 52551 w 819959"/>
              <a:gd name="connsiteY1" fmla="*/ 126124 h 273269"/>
              <a:gd name="connsiteX2" fmla="*/ 115613 w 819959"/>
              <a:gd name="connsiteY2" fmla="*/ 168165 h 273269"/>
              <a:gd name="connsiteX3" fmla="*/ 147144 w 819959"/>
              <a:gd name="connsiteY3" fmla="*/ 189186 h 273269"/>
              <a:gd name="connsiteX4" fmla="*/ 241738 w 819959"/>
              <a:gd name="connsiteY4" fmla="*/ 220717 h 273269"/>
              <a:gd name="connsiteX5" fmla="*/ 273269 w 819959"/>
              <a:gd name="connsiteY5" fmla="*/ 231227 h 273269"/>
              <a:gd name="connsiteX6" fmla="*/ 304800 w 819959"/>
              <a:gd name="connsiteY6" fmla="*/ 241738 h 273269"/>
              <a:gd name="connsiteX7" fmla="*/ 357351 w 819959"/>
              <a:gd name="connsiteY7" fmla="*/ 252248 h 273269"/>
              <a:gd name="connsiteX8" fmla="*/ 388882 w 819959"/>
              <a:gd name="connsiteY8" fmla="*/ 262758 h 273269"/>
              <a:gd name="connsiteX9" fmla="*/ 462455 w 819959"/>
              <a:gd name="connsiteY9" fmla="*/ 273269 h 273269"/>
              <a:gd name="connsiteX10" fmla="*/ 620110 w 819959"/>
              <a:gd name="connsiteY10" fmla="*/ 262758 h 273269"/>
              <a:gd name="connsiteX11" fmla="*/ 651641 w 819959"/>
              <a:gd name="connsiteY11" fmla="*/ 252248 h 273269"/>
              <a:gd name="connsiteX12" fmla="*/ 693682 w 819959"/>
              <a:gd name="connsiteY12" fmla="*/ 241738 h 273269"/>
              <a:gd name="connsiteX13" fmla="*/ 725213 w 819959"/>
              <a:gd name="connsiteY13" fmla="*/ 220717 h 273269"/>
              <a:gd name="connsiteX14" fmla="*/ 767255 w 819959"/>
              <a:gd name="connsiteY14" fmla="*/ 157655 h 273269"/>
              <a:gd name="connsiteX15" fmla="*/ 777765 w 819959"/>
              <a:gd name="connsiteY15" fmla="*/ 126124 h 273269"/>
              <a:gd name="connsiteX16" fmla="*/ 798786 w 819959"/>
              <a:gd name="connsiteY16" fmla="*/ 94593 h 273269"/>
              <a:gd name="connsiteX17" fmla="*/ 819807 w 819959"/>
              <a:gd name="connsiteY17" fmla="*/ 0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9959" h="273269">
                <a:moveTo>
                  <a:pt x="0" y="21021"/>
                </a:moveTo>
                <a:cubicBezTo>
                  <a:pt x="4078" y="30537"/>
                  <a:pt x="32084" y="108215"/>
                  <a:pt x="52551" y="126124"/>
                </a:cubicBezTo>
                <a:cubicBezTo>
                  <a:pt x="71564" y="142760"/>
                  <a:pt x="94592" y="154151"/>
                  <a:pt x="115613" y="168165"/>
                </a:cubicBezTo>
                <a:cubicBezTo>
                  <a:pt x="126123" y="175172"/>
                  <a:pt x="135160" y="185191"/>
                  <a:pt x="147144" y="189186"/>
                </a:cubicBezTo>
                <a:lnTo>
                  <a:pt x="241738" y="220717"/>
                </a:lnTo>
                <a:lnTo>
                  <a:pt x="273269" y="231227"/>
                </a:lnTo>
                <a:cubicBezTo>
                  <a:pt x="283779" y="234731"/>
                  <a:pt x="293936" y="239565"/>
                  <a:pt x="304800" y="241738"/>
                </a:cubicBezTo>
                <a:cubicBezTo>
                  <a:pt x="322317" y="245241"/>
                  <a:pt x="340020" y="247915"/>
                  <a:pt x="357351" y="252248"/>
                </a:cubicBezTo>
                <a:cubicBezTo>
                  <a:pt x="368099" y="254935"/>
                  <a:pt x="378018" y="260585"/>
                  <a:pt x="388882" y="262758"/>
                </a:cubicBezTo>
                <a:cubicBezTo>
                  <a:pt x="413174" y="267616"/>
                  <a:pt x="437931" y="269765"/>
                  <a:pt x="462455" y="273269"/>
                </a:cubicBezTo>
                <a:cubicBezTo>
                  <a:pt x="515007" y="269765"/>
                  <a:pt x="567764" y="268574"/>
                  <a:pt x="620110" y="262758"/>
                </a:cubicBezTo>
                <a:cubicBezTo>
                  <a:pt x="631121" y="261535"/>
                  <a:pt x="640988" y="255292"/>
                  <a:pt x="651641" y="252248"/>
                </a:cubicBezTo>
                <a:cubicBezTo>
                  <a:pt x="665530" y="248280"/>
                  <a:pt x="679668" y="245241"/>
                  <a:pt x="693682" y="241738"/>
                </a:cubicBezTo>
                <a:cubicBezTo>
                  <a:pt x="704192" y="234731"/>
                  <a:pt x="716895" y="230223"/>
                  <a:pt x="725213" y="220717"/>
                </a:cubicBezTo>
                <a:cubicBezTo>
                  <a:pt x="741849" y="201704"/>
                  <a:pt x="767255" y="157655"/>
                  <a:pt x="767255" y="157655"/>
                </a:cubicBezTo>
                <a:cubicBezTo>
                  <a:pt x="770758" y="147145"/>
                  <a:pt x="772810" y="136033"/>
                  <a:pt x="777765" y="126124"/>
                </a:cubicBezTo>
                <a:cubicBezTo>
                  <a:pt x="783414" y="114826"/>
                  <a:pt x="793656" y="106136"/>
                  <a:pt x="798786" y="94593"/>
                </a:cubicBezTo>
                <a:cubicBezTo>
                  <a:pt x="823131" y="39818"/>
                  <a:pt x="819807" y="45028"/>
                  <a:pt x="81980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43F86-B335-4098-F35B-57488A20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51" y="4051221"/>
            <a:ext cx="1077797" cy="76207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D3EE4D12-9E28-99FF-2D15-8FAED11A9B23}"/>
              </a:ext>
            </a:extLst>
          </p:cNvPr>
          <p:cNvSpPr/>
          <p:nvPr/>
        </p:nvSpPr>
        <p:spPr>
          <a:xfrm>
            <a:off x="4188097" y="4744545"/>
            <a:ext cx="636151" cy="388883"/>
          </a:xfrm>
          <a:custGeom>
            <a:avLst/>
            <a:gdLst>
              <a:gd name="connsiteX0" fmla="*/ 0 w 819959"/>
              <a:gd name="connsiteY0" fmla="*/ 21021 h 273269"/>
              <a:gd name="connsiteX1" fmla="*/ 52551 w 819959"/>
              <a:gd name="connsiteY1" fmla="*/ 126124 h 273269"/>
              <a:gd name="connsiteX2" fmla="*/ 115613 w 819959"/>
              <a:gd name="connsiteY2" fmla="*/ 168165 h 273269"/>
              <a:gd name="connsiteX3" fmla="*/ 147144 w 819959"/>
              <a:gd name="connsiteY3" fmla="*/ 189186 h 273269"/>
              <a:gd name="connsiteX4" fmla="*/ 241738 w 819959"/>
              <a:gd name="connsiteY4" fmla="*/ 220717 h 273269"/>
              <a:gd name="connsiteX5" fmla="*/ 273269 w 819959"/>
              <a:gd name="connsiteY5" fmla="*/ 231227 h 273269"/>
              <a:gd name="connsiteX6" fmla="*/ 304800 w 819959"/>
              <a:gd name="connsiteY6" fmla="*/ 241738 h 273269"/>
              <a:gd name="connsiteX7" fmla="*/ 357351 w 819959"/>
              <a:gd name="connsiteY7" fmla="*/ 252248 h 273269"/>
              <a:gd name="connsiteX8" fmla="*/ 388882 w 819959"/>
              <a:gd name="connsiteY8" fmla="*/ 262758 h 273269"/>
              <a:gd name="connsiteX9" fmla="*/ 462455 w 819959"/>
              <a:gd name="connsiteY9" fmla="*/ 273269 h 273269"/>
              <a:gd name="connsiteX10" fmla="*/ 620110 w 819959"/>
              <a:gd name="connsiteY10" fmla="*/ 262758 h 273269"/>
              <a:gd name="connsiteX11" fmla="*/ 651641 w 819959"/>
              <a:gd name="connsiteY11" fmla="*/ 252248 h 273269"/>
              <a:gd name="connsiteX12" fmla="*/ 693682 w 819959"/>
              <a:gd name="connsiteY12" fmla="*/ 241738 h 273269"/>
              <a:gd name="connsiteX13" fmla="*/ 725213 w 819959"/>
              <a:gd name="connsiteY13" fmla="*/ 220717 h 273269"/>
              <a:gd name="connsiteX14" fmla="*/ 767255 w 819959"/>
              <a:gd name="connsiteY14" fmla="*/ 157655 h 273269"/>
              <a:gd name="connsiteX15" fmla="*/ 777765 w 819959"/>
              <a:gd name="connsiteY15" fmla="*/ 126124 h 273269"/>
              <a:gd name="connsiteX16" fmla="*/ 798786 w 819959"/>
              <a:gd name="connsiteY16" fmla="*/ 94593 h 273269"/>
              <a:gd name="connsiteX17" fmla="*/ 819807 w 819959"/>
              <a:gd name="connsiteY17" fmla="*/ 0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9959" h="273269">
                <a:moveTo>
                  <a:pt x="0" y="21021"/>
                </a:moveTo>
                <a:cubicBezTo>
                  <a:pt x="4078" y="30537"/>
                  <a:pt x="32084" y="108215"/>
                  <a:pt x="52551" y="126124"/>
                </a:cubicBezTo>
                <a:cubicBezTo>
                  <a:pt x="71564" y="142760"/>
                  <a:pt x="94592" y="154151"/>
                  <a:pt x="115613" y="168165"/>
                </a:cubicBezTo>
                <a:cubicBezTo>
                  <a:pt x="126123" y="175172"/>
                  <a:pt x="135160" y="185191"/>
                  <a:pt x="147144" y="189186"/>
                </a:cubicBezTo>
                <a:lnTo>
                  <a:pt x="241738" y="220717"/>
                </a:lnTo>
                <a:lnTo>
                  <a:pt x="273269" y="231227"/>
                </a:lnTo>
                <a:cubicBezTo>
                  <a:pt x="283779" y="234731"/>
                  <a:pt x="293936" y="239565"/>
                  <a:pt x="304800" y="241738"/>
                </a:cubicBezTo>
                <a:cubicBezTo>
                  <a:pt x="322317" y="245241"/>
                  <a:pt x="340020" y="247915"/>
                  <a:pt x="357351" y="252248"/>
                </a:cubicBezTo>
                <a:cubicBezTo>
                  <a:pt x="368099" y="254935"/>
                  <a:pt x="378018" y="260585"/>
                  <a:pt x="388882" y="262758"/>
                </a:cubicBezTo>
                <a:cubicBezTo>
                  <a:pt x="413174" y="267616"/>
                  <a:pt x="437931" y="269765"/>
                  <a:pt x="462455" y="273269"/>
                </a:cubicBezTo>
                <a:cubicBezTo>
                  <a:pt x="515007" y="269765"/>
                  <a:pt x="567764" y="268574"/>
                  <a:pt x="620110" y="262758"/>
                </a:cubicBezTo>
                <a:cubicBezTo>
                  <a:pt x="631121" y="261535"/>
                  <a:pt x="640988" y="255292"/>
                  <a:pt x="651641" y="252248"/>
                </a:cubicBezTo>
                <a:cubicBezTo>
                  <a:pt x="665530" y="248280"/>
                  <a:pt x="679668" y="245241"/>
                  <a:pt x="693682" y="241738"/>
                </a:cubicBezTo>
                <a:cubicBezTo>
                  <a:pt x="704192" y="234731"/>
                  <a:pt x="716895" y="230223"/>
                  <a:pt x="725213" y="220717"/>
                </a:cubicBezTo>
                <a:cubicBezTo>
                  <a:pt x="741849" y="201704"/>
                  <a:pt x="767255" y="157655"/>
                  <a:pt x="767255" y="157655"/>
                </a:cubicBezTo>
                <a:cubicBezTo>
                  <a:pt x="770758" y="147145"/>
                  <a:pt x="772810" y="136033"/>
                  <a:pt x="777765" y="126124"/>
                </a:cubicBezTo>
                <a:cubicBezTo>
                  <a:pt x="783414" y="114826"/>
                  <a:pt x="793656" y="106136"/>
                  <a:pt x="798786" y="94593"/>
                </a:cubicBezTo>
                <a:cubicBezTo>
                  <a:pt x="823131" y="39818"/>
                  <a:pt x="819807" y="45028"/>
                  <a:pt x="81980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934A-0D6D-F6DF-1432-07B884FB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31B5-CA6A-D81E-9379-E19C4FA2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Putting it all in a frame</a:t>
            </a:r>
          </a:p>
          <a:p>
            <a:pPr>
              <a:buFont typeface="+mj-lt"/>
              <a:buAutoNum type="arabicPeriod"/>
            </a:pPr>
            <a:r>
              <a:rPr lang="en-US" dirty="0"/>
              <a:t>Counting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Operate across() many columns</a:t>
            </a:r>
          </a:p>
          <a:p>
            <a:pPr>
              <a:buFont typeface="+mj-lt"/>
              <a:buAutoNum type="arabicPeriod"/>
            </a:pPr>
            <a:r>
              <a:rPr lang="en-US" dirty="0"/>
              <a:t>List columns are awesome!</a:t>
            </a:r>
          </a:p>
          <a:p>
            <a:pPr>
              <a:buFont typeface="+mj-lt"/>
              <a:buAutoNum type="arabicPeriod"/>
            </a:pPr>
            <a:r>
              <a:rPr lang="en-US" dirty="0"/>
              <a:t>Separate a column into pieces</a:t>
            </a:r>
          </a:p>
          <a:p>
            <a:pPr>
              <a:buFont typeface="+mj-lt"/>
              <a:buAutoNum type="arabicPeriod"/>
            </a:pPr>
            <a:r>
              <a:rPr lang="en-US" dirty="0"/>
              <a:t>reduce() them to one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join</a:t>
            </a:r>
          </a:p>
          <a:p>
            <a:pPr>
              <a:buFont typeface="+mj-lt"/>
              <a:buAutoNum type="arabicPeriod"/>
            </a:pPr>
            <a:r>
              <a:rPr lang="en-US" dirty="0"/>
              <a:t>Permutations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One two punch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Visualising</a:t>
            </a:r>
            <a:r>
              <a:rPr lang="en-US" dirty="0"/>
              <a:t>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6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Putting it all in 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enframe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deframe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99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Monaco" pitchFamily="2" charset="77"/>
              </a:rPr>
              <a:t>count()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  <a:p>
            <a:pPr marL="0" indent="0">
              <a:buNone/>
            </a:pPr>
            <a:r>
              <a:rPr lang="en-US" err="1">
                <a:latin typeface="Monaco" pitchFamily="2" charset="77"/>
              </a:rPr>
              <a:t>add_count</a:t>
            </a:r>
            <a:r>
              <a:rPr lang="en-US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80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Operate across() many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across()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mutate()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summarise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89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List columns are awesome!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Monaco" pitchFamily="2" charset="77"/>
              </a:rPr>
              <a:t>rowwise</a:t>
            </a:r>
            <a:r>
              <a:rPr lang="en-US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nest()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  <a:p>
            <a:pPr marL="0" indent="0">
              <a:buNone/>
            </a:pPr>
            <a:r>
              <a:rPr lang="en-US" err="1">
                <a:latin typeface="Monaco" pitchFamily="2" charset="77"/>
              </a:rPr>
              <a:t>nest_by</a:t>
            </a:r>
            <a:r>
              <a:rPr lang="en-US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59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Separate a column into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separate()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separate_rows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7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780-2B49-151F-A74A-139750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reduce() them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ADD-94A3-8791-327A-02EB4837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Monaco" pitchFamily="2" charset="77"/>
              </a:rPr>
              <a:t>reduce()</a:t>
            </a:r>
          </a:p>
          <a:p>
            <a:pPr marL="0" indent="0">
              <a:buNone/>
            </a:pPr>
            <a:endParaRPr lang="en-US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57018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{ACA5F3DE-427B-EF49-B51E-0A701DEF7C0A}tf10001069</Template>
  <TotalTime>262</TotalTime>
  <Words>197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Monaco</vt:lpstr>
      <vt:lpstr>Wingdings 3</vt:lpstr>
      <vt:lpstr>Wisp</vt:lpstr>
      <vt:lpstr>10 Handy Tricks in the Tidyverse</vt:lpstr>
      <vt:lpstr>Assumptions</vt:lpstr>
      <vt:lpstr>The tricks</vt:lpstr>
      <vt:lpstr>1. Putting it all in a frame</vt:lpstr>
      <vt:lpstr>2. Counting</vt:lpstr>
      <vt:lpstr>3. Operate across() many columns</vt:lpstr>
      <vt:lpstr>4. List columns are awesome!  </vt:lpstr>
      <vt:lpstr>5. Separate a column into pieces</vt:lpstr>
      <vt:lpstr>6. reduce() them to one</vt:lpstr>
      <vt:lpstr>7. Fuzzy join</vt:lpstr>
      <vt:lpstr>8. Permutations</vt:lpstr>
      <vt:lpstr>9. One two punch</vt:lpstr>
      <vt:lpstr>10. Visualising categorical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Handy Tricks in the Tidyverse</dc:title>
  <dc:creator>215</dc:creator>
  <cp:lastModifiedBy>Zaw Myo Tun</cp:lastModifiedBy>
  <cp:revision>19</cp:revision>
  <dcterms:created xsi:type="dcterms:W3CDTF">2022-12-18T07:36:03Z</dcterms:created>
  <dcterms:modified xsi:type="dcterms:W3CDTF">2023-08-02T15:20:59Z</dcterms:modified>
</cp:coreProperties>
</file>