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/>
    <p:restoredTop sz="94673"/>
  </p:normalViewPr>
  <p:slideViewPr>
    <p:cSldViewPr snapToGrid="0">
      <p:cViewPr varScale="1">
        <p:scale>
          <a:sx n="107" d="100"/>
          <a:sy n="107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9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9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9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254A6-4061-C3D0-021D-B6953EBC1BDB}"/>
              </a:ext>
            </a:extLst>
          </p:cNvPr>
          <p:cNvGrpSpPr/>
          <p:nvPr/>
        </p:nvGrpSpPr>
        <p:grpSpPr>
          <a:xfrm>
            <a:off x="0" y="1935186"/>
            <a:ext cx="12192000" cy="2987627"/>
            <a:chOff x="0" y="240314"/>
            <a:chExt cx="12192000" cy="29876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1A1FCE-A695-4949-6B7D-E1D297F3163F}"/>
                </a:ext>
              </a:extLst>
            </p:cNvPr>
            <p:cNvSpPr/>
            <p:nvPr/>
          </p:nvSpPr>
          <p:spPr>
            <a:xfrm>
              <a:off x="0" y="325721"/>
              <a:ext cx="12192000" cy="264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ute fuzzy monsters holding up signs that read “we believe in you.”">
              <a:extLst>
                <a:ext uri="{FF2B5EF4-FFF2-40B4-BE49-F238E27FC236}">
                  <a16:creationId xmlns:a16="http://schemas.microsoft.com/office/drawing/2014/main" id="{F44D60DE-32F5-364A-A0E5-A4174AB8B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860" y="240314"/>
              <a:ext cx="5345986" cy="2987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8A99-ABFD-1B2F-0929-DAAADCDE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8C75-723F-4777-A0C0-E15CC4A6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understand:</a:t>
            </a:r>
          </a:p>
          <a:p>
            <a:r>
              <a:rPr lang="en-US" dirty="0"/>
              <a:t>Quarto publishing system</a:t>
            </a:r>
          </a:p>
          <a:p>
            <a:r>
              <a:rPr lang="en-US" dirty="0"/>
              <a:t>RStudio interface for writing documents</a:t>
            </a:r>
          </a:p>
          <a:p>
            <a:r>
              <a:rPr lang="en-US" dirty="0"/>
              <a:t>Workflow for creating reports in HTML, DOCX, and PDF formats</a:t>
            </a:r>
          </a:p>
          <a:p>
            <a:r>
              <a:rPr lang="en-US" dirty="0"/>
              <a:t>How to work with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FEE5-C921-4AD2-4295-E9AB36B5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25EA-56FA-14CD-DFA6-C1D158B2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open-source scientific and technical publishing system</a:t>
            </a:r>
          </a:p>
          <a:p>
            <a:r>
              <a:rPr lang="en-US" dirty="0"/>
              <a:t>R Markdown from Posit</a:t>
            </a:r>
          </a:p>
          <a:p>
            <a:r>
              <a:rPr lang="en-US" dirty="0"/>
              <a:t>Support dynamic content with Python, R, Julia, and Observable</a:t>
            </a:r>
          </a:p>
          <a:p>
            <a:r>
              <a:rPr lang="en-US" dirty="0"/>
              <a:t>.</a:t>
            </a:r>
            <a:r>
              <a:rPr lang="en-US" dirty="0" err="1"/>
              <a:t>qmd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6069-58D1-339A-3C34-5940FE38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753E-CC80-41C7-F968-D66697B9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documents</a:t>
            </a:r>
          </a:p>
          <a:p>
            <a:pPr lvl="1"/>
            <a:r>
              <a:rPr lang="en-US" dirty="0"/>
              <a:t>Create reproducible documents that can be regenerated when underlying assumptions or data change.</a:t>
            </a:r>
          </a:p>
          <a:p>
            <a:r>
              <a:rPr lang="en-US" dirty="0"/>
              <a:t>Beautiful publications</a:t>
            </a:r>
          </a:p>
          <a:p>
            <a:pPr lvl="1"/>
            <a:r>
              <a:rPr lang="en-SG" dirty="0"/>
              <a:t>Publish high-quality articles, reports, presentations, websites, and books in HTML, PDF, MS Word, </a:t>
            </a:r>
            <a:r>
              <a:rPr lang="en-SG" dirty="0" err="1"/>
              <a:t>ePub</a:t>
            </a:r>
            <a:r>
              <a:rPr lang="en-SG" dirty="0"/>
              <a:t>, and more. Use a single source document to target multiple formats.</a:t>
            </a:r>
          </a:p>
          <a:p>
            <a:r>
              <a:rPr lang="en-US" dirty="0"/>
              <a:t>Scientific Markdown</a:t>
            </a:r>
          </a:p>
          <a:p>
            <a:pPr lvl="1"/>
            <a:r>
              <a:rPr lang="en-SG" dirty="0" err="1"/>
              <a:t>andoc</a:t>
            </a:r>
            <a:r>
              <a:rPr lang="en-SG" dirty="0"/>
              <a:t> markdown has excellent support for LaTeX equations and citations.</a:t>
            </a:r>
            <a:endParaRPr lang="en-US" dirty="0"/>
          </a:p>
          <a:p>
            <a:r>
              <a:rPr lang="en-US" dirty="0"/>
              <a:t>Authoring tools</a:t>
            </a:r>
          </a:p>
          <a:p>
            <a:pPr lvl="1"/>
            <a:r>
              <a:rPr lang="en-US" dirty="0"/>
              <a:t>Supported by </a:t>
            </a:r>
            <a:r>
              <a:rPr lang="en-SG" dirty="0"/>
              <a:t>VS Code, RStudio, </a:t>
            </a:r>
            <a:r>
              <a:rPr lang="en-SG" dirty="0" err="1"/>
              <a:t>Jupyter</a:t>
            </a:r>
            <a:r>
              <a:rPr lang="en-SG" dirty="0"/>
              <a:t> Lab, or any text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0F82-2801-C11E-D05D-ED98536D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8F2C-FF87-9B41-5864-CC9A498F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  <a:p>
            <a:pPr lvl="1"/>
            <a:r>
              <a:rPr lang="en-SG" dirty="0"/>
              <a:t>Engage readers by adding interactive data exploration</a:t>
            </a:r>
          </a:p>
          <a:p>
            <a:r>
              <a:rPr lang="en-SG" dirty="0"/>
              <a:t>Websites and books</a:t>
            </a:r>
          </a:p>
          <a:p>
            <a:pPr lvl="1"/>
            <a:r>
              <a:rPr lang="en-SG" dirty="0"/>
              <a:t>Publish collections of documents as a blog or full website. Create books and manuscripts in both print formats (PDF and MS Word) and online formats (HTML and </a:t>
            </a:r>
            <a:r>
              <a:rPr lang="en-SG" dirty="0" err="1"/>
              <a:t>ePub</a:t>
            </a:r>
            <a:r>
              <a:rPr lang="en-SG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5486-C36F-071E-1562-F0AAB628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10470-E49B-923B-8F0D-08E7DF76B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“levels”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Character vectors in alphabetical order in some operations (e.g., tables and plotting)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266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Introduction to Data Analysis with R</vt:lpstr>
      <vt:lpstr>Learning objectives</vt:lpstr>
      <vt:lpstr>Quarto</vt:lpstr>
      <vt:lpstr>Why Quarto?</vt:lpstr>
      <vt:lpstr>Why Quarto?</vt:lpstr>
      <vt:lpstr>Factors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86</cp:revision>
  <dcterms:created xsi:type="dcterms:W3CDTF">2023-02-17T15:47:13Z</dcterms:created>
  <dcterms:modified xsi:type="dcterms:W3CDTF">2023-04-09T17:40:30Z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