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75" r:id="rId3"/>
    <p:sldId id="270" r:id="rId4"/>
    <p:sldId id="260" r:id="rId5"/>
    <p:sldId id="264" r:id="rId6"/>
    <p:sldId id="271" r:id="rId7"/>
    <p:sldId id="274" r:id="rId8"/>
    <p:sldId id="266" r:id="rId9"/>
    <p:sldId id="269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9238"/>
    <a:srgbClr val="E4863B"/>
    <a:srgbClr val="BFBD4C"/>
    <a:srgbClr val="2A2A2A"/>
    <a:srgbClr val="66822D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9"/>
    <p:restoredTop sz="94673"/>
  </p:normalViewPr>
  <p:slideViewPr>
    <p:cSldViewPr snapToGrid="0">
      <p:cViewPr varScale="1">
        <p:scale>
          <a:sx n="127" d="100"/>
          <a:sy n="127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870" y="2095302"/>
            <a:ext cx="10720162" cy="231343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70" y="4559498"/>
            <a:ext cx="10720162" cy="1086004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CDCD17-B0B1-A244-9BB5-D7228F76BED7}" type="datetime3">
              <a:rPr lang="en-SG" smtClean="0"/>
              <a:t>10 April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0E60-27D4-8ADC-0216-9EBC9F68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3FD7-9363-F928-E480-988929FB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DC6B-98C3-ED88-41A3-E59AB15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03-00EC-3A4D-B44A-BEF0A0F382C6}" type="datetime3">
              <a:rPr lang="en-SG" smtClean="0"/>
              <a:t>10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3893-495C-2F8B-807B-9DFA6FEC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FAF2-C7CB-CA2C-4D66-625BDFC5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98C381-3B5D-D416-AD8B-CA7F4E382F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950" y="502621"/>
            <a:ext cx="1517613" cy="5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296D-B647-0F4D-3118-E79D7A3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E4863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A20A-882E-D688-3F22-354DB2E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1743"/>
            <a:ext cx="10515600" cy="139790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48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322-1F6D-766B-BAE4-AF3228CD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45DC1-DD2E-5147-813A-145518F6A88E}" type="datetime3">
              <a:rPr lang="en-SG" smtClean="0"/>
              <a:t>10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7A68-8766-C477-A995-1B19A58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CC26-78BF-7316-D100-767BEC92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FAF594-75A6-B3C5-99D5-9106BE99F030}"/>
              </a:ext>
            </a:extLst>
          </p:cNvPr>
          <p:cNvCxnSpPr>
            <a:cxnSpLocks/>
          </p:cNvCxnSpPr>
          <p:nvPr userDrawn="1"/>
        </p:nvCxnSpPr>
        <p:spPr>
          <a:xfrm>
            <a:off x="831850" y="4631417"/>
            <a:ext cx="10515600" cy="0"/>
          </a:xfrm>
          <a:prstGeom prst="line">
            <a:avLst/>
          </a:prstGeom>
          <a:ln w="76200">
            <a:solidFill>
              <a:schemeClr val="accent1">
                <a:alpha val="7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1A00-F6EF-0C9A-11B3-5B330222F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D45A-F510-AB18-7F7C-0D76FFA31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DA47-0D2E-0619-255E-5352AF04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27D-0906-C849-85EF-1698976BF415}" type="datetime3">
              <a:rPr lang="en-SG" smtClean="0"/>
              <a:t>10 April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7ED7E-0A52-1C6A-4872-85ED17D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1CF8-B059-BA8A-F5E5-026CD58A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A31ABC1-A0B6-14B0-DDE0-C1495892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714A87A-BAB4-D871-AF77-632B2A524C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950" y="502621"/>
            <a:ext cx="1517613" cy="5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60BF-852F-7B20-E475-E1DC3E5A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6985-5980-BE92-F817-413A5768F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B8E04-26AC-5A0B-1424-C946319C7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F28AF-609B-3F3D-BA3E-8247C3B5B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56BE4-F411-AB80-1AEF-11B96BBC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A007-AED7-CC4E-A6C9-9429041AE4C9}" type="datetime3">
              <a:rPr lang="en-SG" smtClean="0"/>
              <a:t>10 April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3DD7-7158-026C-66BC-A41FA932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A35A-BCD7-3AE6-18B5-72D5A01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E7C382B-39E6-42B5-957D-E14FF7A6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3894DB1-91C6-683F-41C6-ED5C0A0B3C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950" y="502621"/>
            <a:ext cx="1517613" cy="5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4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501B-96EE-9845-5A62-8C33C9C1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1861" cy="98111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10946-D857-6D20-2B59-5C35AB2E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E40-0033-E74E-A93D-D0B3F4840C2B}" type="datetime3">
              <a:rPr lang="en-SG" smtClean="0"/>
              <a:t>10 April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D73DF-3732-83C0-E92C-11D7409E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51F7-FA88-9D8D-9303-964D8139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D9ED35-FE4B-9001-2A9B-1E2197EEF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536568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6BCD-F8AD-F399-7940-AE28399A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ADF8-FB30-A140-BC76-B82B3346A618}" type="datetime3">
              <a:rPr lang="en-SG" smtClean="0"/>
              <a:t>10 April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68713-0827-1598-300F-59DF1FBE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E06A-C38E-61CD-3134-D48303F1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485FE-755F-581B-7915-921DD11F51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A7F2-A5F4-9C4B-80F0-E946A522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73629"/>
            <a:ext cx="3932237" cy="1315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D828-0277-6997-F3D9-5E06E6E6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73629"/>
            <a:ext cx="6172200" cy="45874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02B6-3949-9B1E-CC82-A9CA690C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9214"/>
            <a:ext cx="3932237" cy="32797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6EAC-3FC5-E1F9-71BB-DE34DB4D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291-2998-1E45-BB6C-14491E304C83}" type="datetime3">
              <a:rPr lang="en-SG" smtClean="0"/>
              <a:t>10 April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A25CC-859F-57CD-A0C1-614830FE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1316-FFC9-65AD-DD5E-22E799DB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2535A6-A18B-1441-C32C-A58D6E4A7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E6A8-26A0-3799-E841-D2968694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95400"/>
            <a:ext cx="3932237" cy="1295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DA806-2A23-C38F-3652-0D02DB0C3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5400"/>
            <a:ext cx="6172200" cy="4565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BF88-8637-422D-1E68-FFD82DEC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7886"/>
            <a:ext cx="3932237" cy="31911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B00F-4001-9740-D4F3-05D39967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E-80FC-B640-A19E-6715081E17F0}" type="datetime3">
              <a:rPr lang="en-SG" smtClean="0"/>
              <a:t>10 April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53F9-3E21-349A-F306-500E0A4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D41E-89AB-3657-764F-56912B16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6B715-2EAE-7233-22AE-2D11B1D7D3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F9BD0-7A29-6C74-AF44-394E3DF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BF52-F677-99D1-C063-D711A0F3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4FD-97C8-D60D-DF14-C93B6290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39E2CDA4-D7DD-D048-900A-DFEB5E81218B}" type="datetime3">
              <a:rPr lang="en-SG" smtClean="0"/>
              <a:pPr/>
              <a:t>10 April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D58A-064D-5572-8F2B-AB3C3E69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BD27-6419-E0C5-A744-12EE52FBF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948" y="-234888"/>
            <a:ext cx="10514084" cy="161300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Data Analysis with 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948" y="4447333"/>
            <a:ext cx="10514084" cy="1613001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dirty="0"/>
              <a:t>Zaw Myo Tun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10-14 April 2023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1A1FCE-A695-4949-6B7D-E1D297F3163F}"/>
              </a:ext>
            </a:extLst>
          </p:cNvPr>
          <p:cNvSpPr/>
          <p:nvPr/>
        </p:nvSpPr>
        <p:spPr>
          <a:xfrm>
            <a:off x="0" y="2020593"/>
            <a:ext cx="12192000" cy="2643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B25EA12-45C5-BC1A-C29A-43FB2B22C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09" y="2020594"/>
            <a:ext cx="4806319" cy="263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753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A8BD-BFFF-D0B6-B989-90797696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B3BDE25-CDF0-AE66-E769-F1255CFFD1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148040"/>
              </p:ext>
            </p:extLst>
          </p:nvPr>
        </p:nvGraphicFramePr>
        <p:xfrm>
          <a:off x="2088801" y="2076834"/>
          <a:ext cx="8014398" cy="36576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902976">
                  <a:extLst>
                    <a:ext uri="{9D8B030D-6E8A-4147-A177-3AD203B41FA5}">
                      <a16:colId xmlns:a16="http://schemas.microsoft.com/office/drawing/2014/main" val="4211866439"/>
                    </a:ext>
                  </a:extLst>
                </a:gridCol>
                <a:gridCol w="5111422">
                  <a:extLst>
                    <a:ext uri="{9D8B030D-6E8A-4147-A177-3AD203B41FA5}">
                      <a16:colId xmlns:a16="http://schemas.microsoft.com/office/drawing/2014/main" val="1362143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000" b="0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x &lt;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x is smaller than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01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x &gt;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x is greater than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62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x &lt;=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x is smaller and equal to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694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x &gt;=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x is greater and equal to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86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x ==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x is equal to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44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x !=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x is not equal to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506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x %in%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x is in the list of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197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!x %in%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x is not in the list of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6436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44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F387C10-0837-F886-C729-C81E60F86E01}"/>
              </a:ext>
            </a:extLst>
          </p:cNvPr>
          <p:cNvSpPr/>
          <p:nvPr/>
        </p:nvSpPr>
        <p:spPr>
          <a:xfrm>
            <a:off x="2612571" y="2140299"/>
            <a:ext cx="7546313" cy="3798277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1B940-8671-30A2-1A80-1939BDE8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logical statements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0ED07C-4F78-D588-A6B2-C583BED151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91" y="3208730"/>
            <a:ext cx="3897672" cy="165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24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45D1-4AD1-553C-14F2-66A79408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0A503-D318-956E-8EE5-31D77D957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understand: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tidy data in 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read a CSV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concept of tidy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select columns and filter rows in a </a:t>
            </a:r>
            <a:r>
              <a:rPr lang="en-US" dirty="0" err="1"/>
              <a:t>dataframe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use pipe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create new columns in a </a:t>
            </a:r>
            <a:r>
              <a:rPr lang="en-US" dirty="0" err="1"/>
              <a:t>dataframe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aggregate data using 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78741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ute fuzzy monsters putting rectangular data tables onto a conveyor belt. Along the conveyor belt line are different automated “stations” that update the data, reading “WRANGLE”, “VISUALIZE”, and “MODEL”. A monster at the end of the conveyor belt is carrying away a table that reads “Complete analysis.”">
            <a:extLst>
              <a:ext uri="{FF2B5EF4-FFF2-40B4-BE49-F238E27FC236}">
                <a16:creationId xmlns:a16="http://schemas.microsoft.com/office/drawing/2014/main" id="{A40EA932-6BF0-06F2-D9CC-AC4417E1F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18" y="1425610"/>
            <a:ext cx="9981363" cy="514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15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ylized text providing an overview of Tidy Data. The top reads “Tidy data is a standard way of mapping the meaning of a dataset to its structure. - Hadley Wickham.” On the left reads “In tidy data: each variable forms a column; each observation forms a row; each cell is a single measurement.” There is an example table on the lower right with columns ‘id’, ‘name’ and ‘color’ with observations for different cats, illustrating tidy data structure.">
            <a:extLst>
              <a:ext uri="{FF2B5EF4-FFF2-40B4-BE49-F238E27FC236}">
                <a16:creationId xmlns:a16="http://schemas.microsoft.com/office/drawing/2014/main" id="{026E5E0B-D791-B840-6504-0FD5C0FAB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851" y="1210090"/>
            <a:ext cx="9102882" cy="512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43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9F384D-C808-2AF6-FC44-673DEF7EF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425364"/>
              </p:ext>
            </p:extLst>
          </p:nvPr>
        </p:nvGraphicFramePr>
        <p:xfrm>
          <a:off x="1832380" y="1625417"/>
          <a:ext cx="8386794" cy="1650348"/>
        </p:xfrm>
        <a:graphic>
          <a:graphicData uri="http://schemas.openxmlformats.org/drawingml/2006/table">
            <a:tbl>
              <a:tblPr/>
              <a:tblGrid>
                <a:gridCol w="1397799">
                  <a:extLst>
                    <a:ext uri="{9D8B030D-6E8A-4147-A177-3AD203B41FA5}">
                      <a16:colId xmlns:a16="http://schemas.microsoft.com/office/drawing/2014/main" val="414958635"/>
                    </a:ext>
                  </a:extLst>
                </a:gridCol>
                <a:gridCol w="1397799">
                  <a:extLst>
                    <a:ext uri="{9D8B030D-6E8A-4147-A177-3AD203B41FA5}">
                      <a16:colId xmlns:a16="http://schemas.microsoft.com/office/drawing/2014/main" val="2056921048"/>
                    </a:ext>
                  </a:extLst>
                </a:gridCol>
                <a:gridCol w="1397799">
                  <a:extLst>
                    <a:ext uri="{9D8B030D-6E8A-4147-A177-3AD203B41FA5}">
                      <a16:colId xmlns:a16="http://schemas.microsoft.com/office/drawing/2014/main" val="19120653"/>
                    </a:ext>
                  </a:extLst>
                </a:gridCol>
                <a:gridCol w="1397799">
                  <a:extLst>
                    <a:ext uri="{9D8B030D-6E8A-4147-A177-3AD203B41FA5}">
                      <a16:colId xmlns:a16="http://schemas.microsoft.com/office/drawing/2014/main" val="496285842"/>
                    </a:ext>
                  </a:extLst>
                </a:gridCol>
                <a:gridCol w="1397799">
                  <a:extLst>
                    <a:ext uri="{9D8B030D-6E8A-4147-A177-3AD203B41FA5}">
                      <a16:colId xmlns:a16="http://schemas.microsoft.com/office/drawing/2014/main" val="4187535704"/>
                    </a:ext>
                  </a:extLst>
                </a:gridCol>
                <a:gridCol w="1397799">
                  <a:extLst>
                    <a:ext uri="{9D8B030D-6E8A-4147-A177-3AD203B41FA5}">
                      <a16:colId xmlns:a16="http://schemas.microsoft.com/office/drawing/2014/main" val="3679276186"/>
                    </a:ext>
                  </a:extLst>
                </a:gridCol>
              </a:tblGrid>
              <a:tr h="41258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date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patient_id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age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gender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systolic_BP</a:t>
                      </a:r>
                      <a:endParaRPr lang="en-SG" sz="1400" b="1" i="0" u="none" strike="noStrike" dirty="0">
                        <a:solidFill>
                          <a:schemeClr val="bg1"/>
                        </a:solidFill>
                        <a:effectLst/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distolic_BP</a:t>
                      </a:r>
                      <a:endParaRPr lang="en-SG" sz="1400" b="1" i="0" u="none" strike="noStrike" dirty="0">
                        <a:solidFill>
                          <a:schemeClr val="bg1"/>
                        </a:solidFill>
                        <a:effectLst/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409843"/>
                  </a:ext>
                </a:extLst>
              </a:tr>
              <a:tr h="41258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9-Jun-22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A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55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M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130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90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400378"/>
                  </a:ext>
                </a:extLst>
              </a:tr>
              <a:tr h="41258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12-Jun-22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B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60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F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122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88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436332"/>
                  </a:ext>
                </a:extLst>
              </a:tr>
              <a:tr h="41258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13-Jun-22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C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48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M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143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78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72807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9A3880-F4B9-3FE2-C481-A43867507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55693"/>
              </p:ext>
            </p:extLst>
          </p:nvPr>
        </p:nvGraphicFramePr>
        <p:xfrm>
          <a:off x="1832379" y="4102146"/>
          <a:ext cx="8386794" cy="1539816"/>
        </p:xfrm>
        <a:graphic>
          <a:graphicData uri="http://schemas.openxmlformats.org/drawingml/2006/table">
            <a:tbl>
              <a:tblPr/>
              <a:tblGrid>
                <a:gridCol w="1413241">
                  <a:extLst>
                    <a:ext uri="{9D8B030D-6E8A-4147-A177-3AD203B41FA5}">
                      <a16:colId xmlns:a16="http://schemas.microsoft.com/office/drawing/2014/main" val="3345240743"/>
                    </a:ext>
                  </a:extLst>
                </a:gridCol>
                <a:gridCol w="1396721">
                  <a:extLst>
                    <a:ext uri="{9D8B030D-6E8A-4147-A177-3AD203B41FA5}">
                      <a16:colId xmlns:a16="http://schemas.microsoft.com/office/drawing/2014/main" val="4196558298"/>
                    </a:ext>
                  </a:extLst>
                </a:gridCol>
                <a:gridCol w="2783393">
                  <a:extLst>
                    <a:ext uri="{9D8B030D-6E8A-4147-A177-3AD203B41FA5}">
                      <a16:colId xmlns:a16="http://schemas.microsoft.com/office/drawing/2014/main" val="1986986243"/>
                    </a:ext>
                  </a:extLst>
                </a:gridCol>
                <a:gridCol w="2793439">
                  <a:extLst>
                    <a:ext uri="{9D8B030D-6E8A-4147-A177-3AD203B41FA5}">
                      <a16:colId xmlns:a16="http://schemas.microsoft.com/office/drawing/2014/main" val="1594400346"/>
                    </a:ext>
                  </a:extLst>
                </a:gridCol>
              </a:tblGrid>
              <a:tr h="38495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patient_id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age_gender</a:t>
                      </a:r>
                      <a:endParaRPr lang="en-SG" sz="1400" b="1" i="0" u="none" strike="noStrike" dirty="0">
                        <a:solidFill>
                          <a:schemeClr val="bg1"/>
                        </a:solidFill>
                        <a:effectLst/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systolic_diastolic_BP</a:t>
                      </a:r>
                      <a:endParaRPr lang="en-SG" sz="1400" b="1" i="0" u="none" strike="noStrike" dirty="0">
                        <a:solidFill>
                          <a:schemeClr val="bg1"/>
                        </a:solidFill>
                        <a:effectLst/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339438"/>
                  </a:ext>
                </a:extLst>
              </a:tr>
              <a:tr h="38495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9-Jun-22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55-M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130/90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697459"/>
                  </a:ext>
                </a:extLst>
              </a:tr>
              <a:tr h="38495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12-Jun-22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60-F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122/88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864464"/>
                  </a:ext>
                </a:extLst>
              </a:tr>
              <a:tr h="38495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13-Jun-22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48-M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143/78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75984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EC31640-6DB9-56DD-AFF0-EE06894F5486}"/>
              </a:ext>
            </a:extLst>
          </p:cNvPr>
          <p:cNvSpPr txBox="1"/>
          <p:nvPr/>
        </p:nvSpPr>
        <p:spPr>
          <a:xfrm>
            <a:off x="1832380" y="108522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ambria" panose="02040503050406030204" pitchFamily="18" charset="0"/>
              </a:rPr>
              <a:t>Data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DE55A7-FBEC-B486-25F9-30A832E3AD80}"/>
              </a:ext>
            </a:extLst>
          </p:cNvPr>
          <p:cNvSpPr txBox="1"/>
          <p:nvPr/>
        </p:nvSpPr>
        <p:spPr>
          <a:xfrm>
            <a:off x="1832380" y="3582236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ambria" panose="02040503050406030204" pitchFamily="18" charset="0"/>
              </a:rPr>
              <a:t>Data 2</a:t>
            </a:r>
          </a:p>
        </p:txBody>
      </p:sp>
    </p:spTree>
    <p:extLst>
      <p:ext uri="{BB962C8B-B14F-4D97-AF65-F5344CB8AC3E}">
        <p14:creationId xmlns:p14="http://schemas.microsoft.com/office/powerpoint/2010/main" val="169399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illustration of two cute fuzzy monsters sitting on a park bench with a smiling data table between them, all eating ice cream together. In text above the illustration are the hand drawn words &quot;make friends with tidy data.&quot;">
            <a:extLst>
              <a:ext uri="{FF2B5EF4-FFF2-40B4-BE49-F238E27FC236}">
                <a16:creationId xmlns:a16="http://schemas.microsoft.com/office/drawing/2014/main" id="{13B86E33-0ABF-6448-EF22-6C33F5FA4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383" y="1783060"/>
            <a:ext cx="8211233" cy="45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79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47AA-51C9-B0C1-D4E3-2A7FF9B7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06FC9D-D5B2-16B7-B7A0-AA1079E25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00" y="2331584"/>
            <a:ext cx="3660087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79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2C213F-041C-F8DB-1B35-E9DE895B0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4" b="8518"/>
          <a:stretch/>
        </p:blipFill>
        <p:spPr bwMode="auto">
          <a:xfrm>
            <a:off x="1922464" y="1562100"/>
            <a:ext cx="7510222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9F3FDF4-6C14-1C4A-C1A9-2ECFA0CA8861}"/>
              </a:ext>
            </a:extLst>
          </p:cNvPr>
          <p:cNvSpPr/>
          <p:nvPr/>
        </p:nvSpPr>
        <p:spPr>
          <a:xfrm>
            <a:off x="1705214" y="4395736"/>
            <a:ext cx="1721618" cy="17216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69C4C4-A72A-3F56-372D-E03C619AE217}"/>
              </a:ext>
            </a:extLst>
          </p:cNvPr>
          <p:cNvSpPr/>
          <p:nvPr/>
        </p:nvSpPr>
        <p:spPr>
          <a:xfrm>
            <a:off x="1705214" y="1451846"/>
            <a:ext cx="1721618" cy="17216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C22E2-3E63-43D3-E4A4-6BE90A80EAAF}"/>
              </a:ext>
            </a:extLst>
          </p:cNvPr>
          <p:cNvSpPr txBox="1"/>
          <p:nvPr/>
        </p:nvSpPr>
        <p:spPr>
          <a:xfrm>
            <a:off x="3644082" y="5095845"/>
            <a:ext cx="351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Meta-package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59010-10C7-641B-FFE4-7669BDFAA83B}"/>
              </a:ext>
            </a:extLst>
          </p:cNvPr>
          <p:cNvSpPr txBox="1"/>
          <p:nvPr/>
        </p:nvSpPr>
        <p:spPr>
          <a:xfrm>
            <a:off x="1667882" y="941482"/>
            <a:ext cx="351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Data wrangling</a:t>
            </a:r>
          </a:p>
        </p:txBody>
      </p:sp>
    </p:spTree>
    <p:extLst>
      <p:ext uri="{BB962C8B-B14F-4D97-AF65-F5344CB8AC3E}">
        <p14:creationId xmlns:p14="http://schemas.microsoft.com/office/powerpoint/2010/main" val="259481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B738-82FC-7444-7108-5D6325D1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dplyr</a:t>
            </a:r>
            <a:r>
              <a:rPr lang="en-US" dirty="0"/>
              <a:t> functions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3EB861-B0A2-607F-8A98-3472FCC9E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398630"/>
              </p:ext>
            </p:extLst>
          </p:nvPr>
        </p:nvGraphicFramePr>
        <p:xfrm>
          <a:off x="958421" y="2108796"/>
          <a:ext cx="10275158" cy="3078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507738">
                  <a:extLst>
                    <a:ext uri="{9D8B030D-6E8A-4147-A177-3AD203B41FA5}">
                      <a16:colId xmlns:a16="http://schemas.microsoft.com/office/drawing/2014/main" val="3243834312"/>
                    </a:ext>
                  </a:extLst>
                </a:gridCol>
                <a:gridCol w="6767420">
                  <a:extLst>
                    <a:ext uri="{9D8B030D-6E8A-4147-A177-3AD203B41FA5}">
                      <a16:colId xmlns:a16="http://schemas.microsoft.com/office/drawing/2014/main" val="3286746402"/>
                    </a:ext>
                  </a:extLst>
                </a:gridCol>
              </a:tblGrid>
              <a:tr h="3182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3292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b="0" kern="1200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select()</a:t>
                      </a:r>
                      <a:endParaRPr lang="en-US" sz="1600" dirty="0">
                        <a:solidFill>
                          <a:schemeClr val="bg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Select columns</a:t>
                      </a:r>
                      <a:endParaRPr lang="en-SG" sz="2000" b="0" i="0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997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b="0" kern="1200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filter()</a:t>
                      </a:r>
                      <a:endParaRPr lang="en-US" sz="1600" dirty="0">
                        <a:solidFill>
                          <a:schemeClr val="bg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Select rows on conditions</a:t>
                      </a:r>
                      <a:endParaRPr lang="en-SG" sz="2000" b="0" i="0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5128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b="0" kern="1200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mutate()</a:t>
                      </a:r>
                      <a:endParaRPr lang="en-US" sz="1600" dirty="0">
                        <a:solidFill>
                          <a:schemeClr val="bg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Create new columns by using information from other columns</a:t>
                      </a:r>
                      <a:endParaRPr lang="en-SG" sz="2000" b="0" i="0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637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b="0" kern="1200" dirty="0" err="1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group_by</a:t>
                      </a:r>
                      <a:r>
                        <a:rPr lang="en-SG" sz="1600" b="0" kern="1200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(), summarize()</a:t>
                      </a:r>
                      <a:endParaRPr lang="en-US" sz="1600" dirty="0">
                        <a:solidFill>
                          <a:schemeClr val="bg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Create summary statistics on grouped data</a:t>
                      </a:r>
                      <a:endParaRPr lang="en-SG" sz="2000" b="0" i="0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5547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b="0" kern="1200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arrange()</a:t>
                      </a:r>
                      <a:endParaRPr lang="en-US" sz="1600" dirty="0">
                        <a:solidFill>
                          <a:schemeClr val="bg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Sort results</a:t>
                      </a:r>
                      <a:endParaRPr lang="en-SG" sz="2000" b="0" i="0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82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count()</a:t>
                      </a:r>
                      <a:endParaRPr lang="en-US" sz="1600" dirty="0">
                        <a:solidFill>
                          <a:schemeClr val="bg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Count discrete values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36186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95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</TotalTime>
  <Words>259</Words>
  <Application>Microsoft Macintosh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Fira Code Retina</vt:lpstr>
      <vt:lpstr>Office Theme</vt:lpstr>
      <vt:lpstr>Introduction to Data Analysis with R</vt:lpstr>
      <vt:lpstr>Learning objectives</vt:lpstr>
      <vt:lpstr>PowerPoint Presentation</vt:lpstr>
      <vt:lpstr>PowerPoint Presentation</vt:lpstr>
      <vt:lpstr>PowerPoint Presentation</vt:lpstr>
      <vt:lpstr>PowerPoint Presentation</vt:lpstr>
      <vt:lpstr>Data Wrangling</vt:lpstr>
      <vt:lpstr>PowerPoint Presentation</vt:lpstr>
      <vt:lpstr>dplyr functions</vt:lpstr>
      <vt:lpstr>Logical operators</vt:lpstr>
      <vt:lpstr>Combining logical statements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Clud: Starting with data</dc:title>
  <dc:creator>Zaw Myo Tun</dc:creator>
  <cp:keywords/>
  <cp:lastModifiedBy>Zaw Myo Tun</cp:lastModifiedBy>
  <cp:revision>105</cp:revision>
  <dcterms:created xsi:type="dcterms:W3CDTF">2023-02-17T15:47:13Z</dcterms:created>
  <dcterms:modified xsi:type="dcterms:W3CDTF">2023-04-10T15:38:21Z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2/20/23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