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2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53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6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2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7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8" y="2130425"/>
            <a:ext cx="8621484" cy="1470025"/>
          </a:xfrm>
        </p:spPr>
        <p:txBody>
          <a:bodyPr>
            <a:normAutofit fontScale="90000"/>
          </a:bodyPr>
          <a:lstStyle/>
          <a:p>
            <a:r>
              <a:rPr lang="pl-PL" sz="3600" dirty="0"/>
              <a:t>Analiza danych platformy e-commerce </a:t>
            </a:r>
            <a:r>
              <a:rPr lang="pl-PL" sz="3600" dirty="0" err="1"/>
              <a:t>Olist</a:t>
            </a:r>
            <a:r>
              <a:rPr lang="pl-PL" sz="3600" dirty="0"/>
              <a:t> wzbogaconej o dane brazylijskich miast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Aleksander Stepaniuk 272644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384" y="573359"/>
            <a:ext cx="6949232" cy="1188720"/>
          </a:xfrm>
        </p:spPr>
        <p:txBody>
          <a:bodyPr/>
          <a:lstStyle/>
          <a:p>
            <a:r>
              <a:rPr dirty="0" err="1"/>
              <a:t>Etap</a:t>
            </a:r>
            <a:r>
              <a:rPr dirty="0"/>
              <a:t> 1: </a:t>
            </a:r>
            <a:r>
              <a:rPr dirty="0" err="1"/>
              <a:t>Pozysk</a:t>
            </a:r>
            <a:r>
              <a:rPr lang="pl-PL" dirty="0"/>
              <a:t>A</a:t>
            </a:r>
            <a:r>
              <a:rPr dirty="0" err="1"/>
              <a:t>nie</a:t>
            </a:r>
            <a:r>
              <a:rPr dirty="0"/>
              <a:t> </a:t>
            </a:r>
            <a:r>
              <a:rPr dirty="0" err="1"/>
              <a:t>danych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148" y="2151499"/>
            <a:ext cx="6643701" cy="310198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Źródła</a:t>
            </a:r>
            <a:r>
              <a:rPr dirty="0"/>
              <a:t> </a:t>
            </a:r>
            <a:r>
              <a:rPr dirty="0" err="1"/>
              <a:t>danych</a:t>
            </a:r>
            <a:r>
              <a:rPr lang="pl-PL" dirty="0"/>
              <a:t> (</a:t>
            </a:r>
            <a:r>
              <a:rPr lang="pl-PL" dirty="0" err="1"/>
              <a:t>Kaggle</a:t>
            </a:r>
            <a:r>
              <a:rPr lang="pl-PL" dirty="0"/>
              <a:t>):</a:t>
            </a:r>
            <a:endParaRPr dirty="0"/>
          </a:p>
          <a:p>
            <a:pPr lvl="1"/>
            <a:r>
              <a:rPr dirty="0" err="1"/>
              <a:t>Olist</a:t>
            </a:r>
            <a:r>
              <a:rPr dirty="0"/>
              <a:t> CSV (orders, items, payments, reviews, customers, sellers, products)</a:t>
            </a:r>
          </a:p>
          <a:p>
            <a:pPr lvl="1"/>
            <a:r>
              <a:rPr dirty="0" err="1"/>
              <a:t>Brazylijskie</a:t>
            </a:r>
            <a:r>
              <a:rPr dirty="0"/>
              <a:t> </a:t>
            </a:r>
            <a:r>
              <a:rPr dirty="0" err="1"/>
              <a:t>miasta</a:t>
            </a:r>
            <a:r>
              <a:rPr lang="pl-PL" dirty="0"/>
              <a:t> CSV</a:t>
            </a:r>
            <a:r>
              <a:rPr dirty="0"/>
              <a:t> (</a:t>
            </a:r>
            <a:r>
              <a:rPr dirty="0" err="1"/>
              <a:t>populacja</a:t>
            </a:r>
            <a:r>
              <a:rPr dirty="0"/>
              <a:t>, </a:t>
            </a:r>
            <a:r>
              <a:rPr dirty="0" err="1"/>
              <a:t>powierzchnia</a:t>
            </a:r>
            <a:r>
              <a:rPr dirty="0"/>
              <a:t>, GDP)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D5A653A-F18F-1431-8333-8A16117D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7" y="3713124"/>
            <a:ext cx="7653625" cy="2765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629" y="626490"/>
            <a:ext cx="6596742" cy="1188720"/>
          </a:xfrm>
        </p:spPr>
        <p:txBody>
          <a:bodyPr/>
          <a:lstStyle/>
          <a:p>
            <a:r>
              <a:rPr dirty="0" err="1"/>
              <a:t>Etap</a:t>
            </a:r>
            <a:r>
              <a:rPr dirty="0"/>
              <a:t> 2: </a:t>
            </a:r>
            <a:r>
              <a:rPr lang="pl-PL" dirty="0"/>
              <a:t>Proces ETL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1998" y="2062064"/>
            <a:ext cx="2532049" cy="4609323"/>
          </a:xfrm>
        </p:spPr>
        <p:txBody>
          <a:bodyPr>
            <a:normAutofit lnSpcReduction="10000"/>
          </a:bodyPr>
          <a:lstStyle/>
          <a:p>
            <a:pPr marL="571500" lvl="1" indent="-342900">
              <a:buFont typeface="+mj-lt"/>
              <a:buAutoNum type="arabicPeriod"/>
            </a:pPr>
            <a:r>
              <a:rPr lang="pl-PL" dirty="0"/>
              <a:t>Stworzenie tabel </a:t>
            </a:r>
            <a:r>
              <a:rPr lang="pl-PL" dirty="0" err="1"/>
              <a:t>Stage</a:t>
            </a:r>
            <a:endParaRPr lang="pl-PL" dirty="0"/>
          </a:p>
          <a:p>
            <a:pPr marL="571500" lvl="1" indent="-342900">
              <a:buFont typeface="+mj-lt"/>
              <a:buAutoNum type="arabicPeriod"/>
            </a:pPr>
            <a:r>
              <a:rPr dirty="0" err="1"/>
              <a:t>Wczytanie</a:t>
            </a:r>
            <a:r>
              <a:rPr dirty="0"/>
              <a:t> </a:t>
            </a:r>
            <a:r>
              <a:rPr lang="pl-PL" dirty="0"/>
              <a:t>danych z </a:t>
            </a:r>
            <a:r>
              <a:rPr dirty="0"/>
              <a:t>CSV </a:t>
            </a:r>
            <a:r>
              <a:rPr lang="pl-PL" dirty="0"/>
              <a:t>do </a:t>
            </a:r>
            <a:r>
              <a:rPr dirty="0" err="1"/>
              <a:t>tabel</a:t>
            </a:r>
            <a:r>
              <a:rPr lang="pl-PL" dirty="0"/>
              <a:t> </a:t>
            </a:r>
            <a:r>
              <a:rPr dirty="0"/>
              <a:t>Stage</a:t>
            </a:r>
          </a:p>
          <a:p>
            <a:pPr marL="571500" lvl="1" indent="-342900">
              <a:buFont typeface="+mj-lt"/>
              <a:buAutoNum type="arabicPeriod"/>
            </a:pPr>
            <a:r>
              <a:rPr dirty="0" err="1"/>
              <a:t>Czyszczenie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wzbogacanie</a:t>
            </a:r>
            <a:r>
              <a:rPr dirty="0"/>
              <a:t> </a:t>
            </a:r>
            <a:r>
              <a:rPr lang="pl-PL" dirty="0"/>
              <a:t>danych </a:t>
            </a:r>
            <a:r>
              <a:rPr dirty="0"/>
              <a:t>(fuzzy lookup,</a:t>
            </a:r>
            <a:r>
              <a:rPr lang="pl-PL" dirty="0"/>
              <a:t> </a:t>
            </a:r>
            <a:r>
              <a:rPr lang="pl-PL" dirty="0" err="1"/>
              <a:t>derived</a:t>
            </a:r>
            <a:r>
              <a:rPr lang="pl-PL" dirty="0"/>
              <a:t> </a:t>
            </a:r>
            <a:r>
              <a:rPr lang="pl-PL" dirty="0" err="1"/>
              <a:t>column</a:t>
            </a:r>
            <a:r>
              <a:rPr lang="pl-PL" dirty="0"/>
              <a:t> itd.)</a:t>
            </a:r>
          </a:p>
          <a:p>
            <a:pPr marL="571500" lvl="1" indent="-342900">
              <a:buFont typeface="+mj-lt"/>
              <a:buAutoNum type="arabicPeriod"/>
            </a:pPr>
            <a:r>
              <a:rPr lang="pl-PL" dirty="0"/>
              <a:t>T</a:t>
            </a:r>
            <a:r>
              <a:rPr dirty="0" err="1"/>
              <a:t>worzenie</a:t>
            </a:r>
            <a:r>
              <a:rPr dirty="0"/>
              <a:t> </a:t>
            </a:r>
            <a:r>
              <a:rPr dirty="0" err="1"/>
              <a:t>tabel</a:t>
            </a:r>
            <a:r>
              <a:rPr dirty="0"/>
              <a:t> DW (</a:t>
            </a:r>
            <a:r>
              <a:rPr dirty="0" err="1"/>
              <a:t>wymiary</a:t>
            </a:r>
            <a:r>
              <a:rPr dirty="0"/>
              <a:t>, </a:t>
            </a:r>
            <a:r>
              <a:rPr dirty="0" err="1"/>
              <a:t>fakt</a:t>
            </a:r>
            <a:r>
              <a:rPr dirty="0"/>
              <a:t>)</a:t>
            </a:r>
          </a:p>
          <a:p>
            <a:pPr marL="571500" lvl="1" indent="-342900">
              <a:buFont typeface="+mj-lt"/>
              <a:buAutoNum type="arabicPeriod"/>
            </a:pPr>
            <a:r>
              <a:rPr dirty="0" err="1"/>
              <a:t>Ładowanie</a:t>
            </a:r>
            <a:r>
              <a:rPr dirty="0"/>
              <a:t> </a:t>
            </a:r>
            <a:r>
              <a:rPr dirty="0" err="1"/>
              <a:t>danych</a:t>
            </a:r>
            <a:r>
              <a:rPr dirty="0"/>
              <a:t> </a:t>
            </a:r>
            <a:r>
              <a:rPr dirty="0" err="1"/>
              <a:t>przyrostowo</a:t>
            </a:r>
            <a:r>
              <a:rPr dirty="0"/>
              <a:t> (MERGE/INSERT)</a:t>
            </a:r>
            <a:endParaRPr lang="pl-PL" dirty="0"/>
          </a:p>
          <a:p>
            <a:pPr marL="571500" lvl="1" indent="-342900">
              <a:buFont typeface="+mj-lt"/>
              <a:buAutoNum type="arabicPeriod"/>
            </a:pPr>
            <a:r>
              <a:rPr lang="pl-PL" dirty="0"/>
              <a:t>Walidacja danych (np. sprawdzenie czy liczba rekordów się zgadza)</a:t>
            </a:r>
            <a:endParaRPr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45B98DF-A840-DF6D-4915-2E673B6FA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51" y="2274317"/>
            <a:ext cx="6596742" cy="37790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Etap</a:t>
            </a:r>
            <a:r>
              <a:rPr dirty="0"/>
              <a:t> 3: Kostka OLAP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806" y="2638045"/>
            <a:ext cx="605438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 err="1"/>
              <a:t>Wymiary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fakty</a:t>
            </a:r>
            <a:r>
              <a:rPr dirty="0"/>
              <a:t>:</a:t>
            </a:r>
          </a:p>
          <a:p>
            <a:pPr lvl="1"/>
            <a:r>
              <a:rPr dirty="0" err="1"/>
              <a:t>TimeDim</a:t>
            </a:r>
            <a:r>
              <a:rPr dirty="0"/>
              <a:t> (</a:t>
            </a:r>
            <a:r>
              <a:rPr dirty="0" err="1"/>
              <a:t>rok</a:t>
            </a:r>
            <a:r>
              <a:rPr dirty="0"/>
              <a:t>, </a:t>
            </a:r>
            <a:r>
              <a:rPr lang="pl-PL" dirty="0"/>
              <a:t>kwartał, </a:t>
            </a:r>
            <a:r>
              <a:rPr dirty="0" err="1"/>
              <a:t>miesiąc</a:t>
            </a:r>
            <a:r>
              <a:rPr dirty="0"/>
              <a:t>, </a:t>
            </a:r>
            <a:r>
              <a:rPr dirty="0" err="1"/>
              <a:t>dzień</a:t>
            </a:r>
            <a:r>
              <a:rPr dirty="0"/>
              <a:t> </a:t>
            </a:r>
            <a:r>
              <a:rPr dirty="0" err="1"/>
              <a:t>tygodnia</a:t>
            </a:r>
            <a:r>
              <a:rPr dirty="0"/>
              <a:t>, </a:t>
            </a:r>
            <a:r>
              <a:rPr dirty="0" err="1"/>
              <a:t>godzina</a:t>
            </a:r>
            <a:r>
              <a:rPr lang="pl-PL" dirty="0"/>
              <a:t>, weekend</a:t>
            </a:r>
            <a:r>
              <a:rPr dirty="0"/>
              <a:t>)</a:t>
            </a:r>
          </a:p>
          <a:p>
            <a:pPr lvl="1"/>
            <a:r>
              <a:rPr dirty="0" err="1"/>
              <a:t>CustomerDim</a:t>
            </a:r>
            <a:r>
              <a:rPr dirty="0"/>
              <a:t>, </a:t>
            </a:r>
            <a:r>
              <a:rPr dirty="0" err="1"/>
              <a:t>SellerDim</a:t>
            </a:r>
            <a:r>
              <a:rPr dirty="0"/>
              <a:t> (</a:t>
            </a:r>
            <a:r>
              <a:rPr dirty="0" err="1"/>
              <a:t>miasto</a:t>
            </a:r>
            <a:r>
              <a:rPr dirty="0"/>
              <a:t>, stan, </a:t>
            </a:r>
            <a:r>
              <a:rPr lang="pl-PL" dirty="0"/>
              <a:t>region, </a:t>
            </a:r>
            <a:r>
              <a:rPr dirty="0" err="1"/>
              <a:t>gęstość</a:t>
            </a:r>
            <a:r>
              <a:rPr lang="pl-PL" dirty="0"/>
              <a:t> zaludnienia miasta, powierzchnia, </a:t>
            </a:r>
            <a:r>
              <a:rPr lang="pl-PL" dirty="0" err="1"/>
              <a:t>gdp</a:t>
            </a:r>
            <a:r>
              <a:rPr lang="pl-PL" dirty="0"/>
              <a:t> per capita, populacja</a:t>
            </a:r>
            <a:r>
              <a:rPr dirty="0"/>
              <a:t>)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CustomerDim</a:t>
            </a:r>
            <a:r>
              <a:rPr lang="pl-PL" dirty="0"/>
              <a:t> posiada także dodatkową miarę kalkulowaną „</a:t>
            </a:r>
            <a:r>
              <a:rPr lang="pl-PL" dirty="0" err="1"/>
              <a:t>tag</a:t>
            </a:r>
            <a:r>
              <a:rPr lang="pl-PL" dirty="0"/>
              <a:t>” mówiącą czy jest on nowym czy powracającym klientem.</a:t>
            </a:r>
            <a:endParaRPr dirty="0"/>
          </a:p>
          <a:p>
            <a:pPr lvl="1"/>
            <a:r>
              <a:rPr dirty="0" err="1"/>
              <a:t>ProductDim</a:t>
            </a:r>
            <a:r>
              <a:rPr lang="pl-PL" dirty="0"/>
              <a:t> (kategoria produktu przetłumaczona na język angielski)</a:t>
            </a:r>
            <a:r>
              <a:rPr dirty="0"/>
              <a:t>, </a:t>
            </a:r>
            <a:r>
              <a:rPr dirty="0" err="1"/>
              <a:t>PaymentDim</a:t>
            </a:r>
            <a:r>
              <a:rPr lang="pl-PL" dirty="0"/>
              <a:t> (typ płatności)</a:t>
            </a:r>
            <a:r>
              <a:rPr dirty="0"/>
              <a:t>, </a:t>
            </a:r>
            <a:r>
              <a:rPr dirty="0" err="1"/>
              <a:t>ReviewDim</a:t>
            </a:r>
            <a:endParaRPr dirty="0"/>
          </a:p>
          <a:p>
            <a:pPr lvl="1"/>
            <a:r>
              <a:rPr dirty="0" err="1"/>
              <a:t>FactOrders</a:t>
            </a:r>
            <a:r>
              <a:rPr dirty="0"/>
              <a:t> (</a:t>
            </a:r>
            <a:r>
              <a:rPr lang="pl-PL" dirty="0"/>
              <a:t>każdorazowy zakup pojedynczego produktu)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Demonstracja</a:t>
            </a:r>
            <a:r>
              <a:rPr dirty="0"/>
              <a:t> </a:t>
            </a:r>
            <a:r>
              <a:rPr dirty="0" err="1"/>
              <a:t>wyników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33" y="2635527"/>
            <a:ext cx="7996334" cy="310198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Wybrane analizy</a:t>
            </a:r>
            <a:r>
              <a:rPr dirty="0"/>
              <a:t>:</a:t>
            </a:r>
          </a:p>
          <a:p>
            <a:pPr marL="571500" lvl="1" indent="-342900">
              <a:buFont typeface="+mj-lt"/>
              <a:buAutoNum type="arabicPeriod"/>
            </a:pPr>
            <a:r>
              <a:rPr lang="pl-PL" dirty="0"/>
              <a:t>Średni czas dostawy w kolejnych kwartałach w różnych regionach</a:t>
            </a:r>
            <a:endParaRPr dirty="0"/>
          </a:p>
          <a:p>
            <a:pPr marL="571500" lvl="1" indent="-342900">
              <a:buFont typeface="+mj-lt"/>
              <a:buAutoNum type="arabicPeriod"/>
            </a:pPr>
            <a:r>
              <a:rPr lang="pl-PL" dirty="0"/>
              <a:t>Sprzedaż w poszczególnych godzinach dnia dla dni tygodnia pracującego oraz weekendu</a:t>
            </a:r>
          </a:p>
          <a:p>
            <a:pPr marL="571500" lvl="1" indent="-342900">
              <a:buFont typeface="+mj-lt"/>
              <a:buAutoNum type="arabicPeriod"/>
            </a:pPr>
            <a:r>
              <a:rPr lang="pl-PL" dirty="0"/>
              <a:t>Średni czas dostawy dla miast o różnych powierzchniach w różnych miesiącach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F3B5C-6C62-1C03-B429-C14253172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D2DC-3027-0215-D83B-67011C97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Średni czas dostawy w kolejnych kwartałach w różnych regionach</a:t>
            </a:r>
            <a:endParaRPr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B7F27A3-DB32-C2F5-F0B0-07B1CD355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9" y="2668044"/>
            <a:ext cx="8634421" cy="3098274"/>
          </a:xfrm>
        </p:spPr>
      </p:pic>
    </p:spTree>
    <p:extLst>
      <p:ext uri="{BB962C8B-B14F-4D97-AF65-F5344CB8AC3E}">
        <p14:creationId xmlns:p14="http://schemas.microsoft.com/office/powerpoint/2010/main" val="147075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89629-CB0B-A01F-B538-69375913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3A76-86C5-62CB-FE07-E37DEF86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66" y="414561"/>
            <a:ext cx="6931465" cy="1188720"/>
          </a:xfrm>
        </p:spPr>
        <p:txBody>
          <a:bodyPr>
            <a:normAutofit fontScale="90000"/>
          </a:bodyPr>
          <a:lstStyle/>
          <a:p>
            <a:r>
              <a:rPr lang="pl-PL" dirty="0"/>
              <a:t>Sprzedaż w poszczególnych godzinach dnia dla dni tygodnia pracującego oraz weekendu</a:t>
            </a:r>
            <a:endParaRPr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BA01B55-DEF4-0674-A248-28DBB39C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2040321"/>
            <a:ext cx="8425543" cy="44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5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E3C7-F2F0-BD11-4A1A-BA29DCD95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2829-89D6-C2BD-4E88-DA308EED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Średni czas dostawy dla miast o różnych powierzchniach w różnych miesiącach</a:t>
            </a:r>
            <a:endParaRPr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68006BB-1C14-FE73-8855-D8EB56A0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1" y="2770224"/>
            <a:ext cx="8431797" cy="30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1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3DBCF-7903-E728-75EB-B8CCF5BBA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A393-EE67-BFD3-F9B8-DED6E26F9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8" y="2130425"/>
            <a:ext cx="8621484" cy="1470025"/>
          </a:xfrm>
        </p:spPr>
        <p:txBody>
          <a:bodyPr>
            <a:normAutofit/>
          </a:bodyPr>
          <a:lstStyle/>
          <a:p>
            <a:r>
              <a:rPr lang="pl-PL" sz="3600" dirty="0"/>
              <a:t>Dziękuję za uwagę</a:t>
            </a:r>
            <a:endParaRPr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B90CC-DDFB-31F1-EC20-7B0D5128B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Aleksander Stepaniuk 272644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850459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czk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zk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zk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184</TotalTime>
  <Words>269</Words>
  <Application>Microsoft Office PowerPoint</Application>
  <PresentationFormat>Pokaz na ekranie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Paczka</vt:lpstr>
      <vt:lpstr>Analiza danych platformy e-commerce Olist wzbogaconej o dane brazylijskich miast</vt:lpstr>
      <vt:lpstr>Etap 1: PozyskAnie danych</vt:lpstr>
      <vt:lpstr>Etap 2: Proces ETL</vt:lpstr>
      <vt:lpstr>Etap 3: Kostka OLAP</vt:lpstr>
      <vt:lpstr>Demonstracja wyników</vt:lpstr>
      <vt:lpstr>Średni czas dostawy w kolejnych kwartałach w różnych regionach</vt:lpstr>
      <vt:lpstr>Sprzedaż w poszczególnych godzinach dnia dla dni tygodnia pracującego oraz weekendu</vt:lpstr>
      <vt:lpstr>Średni czas dostawy dla miast o różnych powierzchniach w różnych miesiącach</vt:lpstr>
      <vt:lpstr>Dziękuję za uwagę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Aleksander Stepaniuk (272644)</cp:lastModifiedBy>
  <cp:revision>4</cp:revision>
  <dcterms:created xsi:type="dcterms:W3CDTF">2013-01-27T09:14:16Z</dcterms:created>
  <dcterms:modified xsi:type="dcterms:W3CDTF">2025-06-15T17:25:39Z</dcterms:modified>
  <cp:category/>
</cp:coreProperties>
</file>