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8" r:id="rId5"/>
    <p:sldId id="278" r:id="rId6"/>
    <p:sldId id="270" r:id="rId7"/>
    <p:sldId id="282" r:id="rId8"/>
    <p:sldId id="284" r:id="rId9"/>
    <p:sldId id="272" r:id="rId10"/>
    <p:sldId id="274" r:id="rId1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pos="2405" userDrawn="1">
          <p15:clr>
            <a:srgbClr val="A4A3A4"/>
          </p15:clr>
        </p15:guide>
        <p15:guide id="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88355" autoAdjust="0"/>
  </p:normalViewPr>
  <p:slideViewPr>
    <p:cSldViewPr snapToGrid="0" showGuides="1">
      <p:cViewPr varScale="1">
        <p:scale>
          <a:sx n="76" d="100"/>
          <a:sy n="76" d="100"/>
        </p:scale>
        <p:origin x="126" y="546"/>
      </p:cViewPr>
      <p:guideLst>
        <p:guide orient="horz" pos="2184"/>
        <p:guide pos="456"/>
        <p:guide pos="3840"/>
        <p:guide pos="7224"/>
        <p:guide orient="horz" pos="408"/>
        <p:guide orient="horz" pos="1392"/>
        <p:guide pos="2405"/>
        <p:guide pos="394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FE81FEC-2664-411F-AEB3-065F29F52751}">
      <dgm:prSet custT="1"/>
      <dgm:spPr/>
      <dgm:t>
        <a:bodyPr lIns="324000" tIns="182880" rIns="182880" bIns="182880" rtlCol="0" anchor="ctr"/>
        <a:lstStyle>
          <a:defPPr>
            <a:defRPr lang="pl-PL"/>
          </a:defPPr>
        </a:lstStyle>
        <a:p>
          <a:pPr marL="0" algn="l" rtl="0">
            <a:buNone/>
          </a:pP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zbadanie rozpiętości czasów okrążenia (</a:t>
          </a:r>
          <a:r>
            <a:rPr lang="pl-PL" sz="1400" b="0" i="0" noProof="0" dirty="0" err="1">
              <a:latin typeface="Arial" panose="020B0604020202020204" pitchFamily="34" charset="0"/>
              <a:cs typeface="Arial" panose="020B0604020202020204" pitchFamily="34" charset="0"/>
            </a:rPr>
            <a:t>lap_times</a:t>
          </a: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) i różnic punktowych między pozycjami 1–10 dla każdego toru</a:t>
          </a:r>
          <a:endParaRPr lang="pl-PL" sz="1400" b="1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</a:rPr>
            <a:t>Trendy wydajności kierowców</a:t>
          </a:r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30A490C8-22B4-4D68-875C-0F0DE2FF864D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porównanie punktów i pozycji na przestrzeni sezonów, identyfikacja „przełomowych” sezonów</a:t>
          </a:r>
          <a:endParaRPr lang="pl-PL" sz="1400" b="1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</a:rPr>
            <a:t>Wpływ toru i lokalizacji</a:t>
          </a:r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50418D2B-9486-42DE-AFDD-1D31420040FF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czy różnice w wysokości/klimacie (</a:t>
          </a:r>
          <a:r>
            <a:rPr lang="pl-PL" sz="1400" b="0" i="0" noProof="0" dirty="0" err="1">
              <a:latin typeface="Arial" panose="020B0604020202020204" pitchFamily="34" charset="0"/>
              <a:cs typeface="Arial" panose="020B0604020202020204" pitchFamily="34" charset="0"/>
            </a:rPr>
            <a:t>circuit</a:t>
          </a: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 -&gt; lat/</a:t>
          </a:r>
          <a:r>
            <a:rPr lang="pl-PL" sz="1400" b="0" i="0" noProof="0" dirty="0" err="1">
              <a:latin typeface="Arial" panose="020B0604020202020204" pitchFamily="34" charset="0"/>
              <a:cs typeface="Arial" panose="020B0604020202020204" pitchFamily="34" charset="0"/>
            </a:rPr>
            <a:t>lng</a:t>
          </a: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/alt) przekładają się na czasy wyścigów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</a:rPr>
            <a:t>Analiza pit-stopów</a:t>
          </a:r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0EC0C300-11E4-45CF-8418-973585107209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korelacja liczby i długości postojów z ostatecznym wynikiem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jakie zespoły dominowały w poszczególnych erach, z uwzględnieniem zmian silników czy regulacji (analiza sukcesu)</a:t>
          </a:r>
          <a:endParaRPr lang="pl-PL" sz="1400" b="1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</a:rPr>
            <a:t>Analiza konkurencyjności torów</a:t>
          </a:r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</a:rPr>
            <a:t>Porównanie konstruktorów</a:t>
          </a:r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100332" custLinFactNeighborX="170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170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13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 custScaleX="117727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 custScaleX="158967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33822" custLinFactNeighborX="172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B6DE9009-327C-7543-8775-3ACB7D495B43}" type="presOf" srcId="{E9682B4F-0217-4B50-923E-C104AA24290F}" destId="{3E5AB2BF-A462-A841-B59B-E575612010D9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BCED732E-1760-9944-B00F-317E89FFC48D}" type="presOf" srcId="{30A490C8-22B4-4D68-875C-0F0DE2FF864D}" destId="{4586F0D8-A120-274B-BE51-856FCB4AC43F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632773D-8054-0145-9910-2656ABCE5CDA}" type="presOf" srcId="{0DD8915E-DC14-41D6-9BB5-F49E1C265163}" destId="{F776D97D-7E8A-BE47-8534-04C00FFCCC4D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C573C975-9BCD-3D47-86C8-14A8B61FE168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72B227B-9842-7E4B-A946-48F9C08394D4}" type="presOf" srcId="{A2322D3A-7AC2-4C5C-9D7E-EAB2313D47D4}" destId="{7543777C-4617-0343-8040-A73DD2FC544E}" srcOrd="0" destOrd="0" presId="urn:microsoft.com/office/officeart/2008/layout/LinedList"/>
    <dgm:cxn modelId="{52858697-E36E-3C41-91FB-24B844EEE1F4}" type="presOf" srcId="{0EC0C300-11E4-45CF-8418-973585107209}" destId="{C5AD48B0-9931-9B4D-A60B-A844B7F448FC}" srcOrd="0" destOrd="0" presId="urn:microsoft.com/office/officeart/2008/layout/LinedList"/>
    <dgm:cxn modelId="{D2CA01BF-F7E8-4A4F-9160-6406DCF31990}" type="presOf" srcId="{50418D2B-9486-42DE-AFDD-1D31420040FF}" destId="{40AD39FF-552E-3645-816F-DA192029EE94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99B75BD8-5AF8-7C4E-AEFD-430CD2C4CA57}" type="presOf" srcId="{73D947E0-108F-4D20-A71E-3CF329F97212}" destId="{27290E1D-A993-FE47-AD32-264686D4D5C9}" srcOrd="0" destOrd="0" presId="urn:microsoft.com/office/officeart/2008/layout/LinedList"/>
    <dgm:cxn modelId="{4AE21DE4-3E74-934C-A2DD-7AA9CF220864}" type="presOf" srcId="{B1AFA1AF-0FF8-45B3-A6D0-0E255A2F637D}" destId="{47BBF4D0-3042-9C45-AD8E-AC9529290611}" srcOrd="0" destOrd="0" presId="urn:microsoft.com/office/officeart/2008/layout/LinedList"/>
    <dgm:cxn modelId="{C4C745E7-4D99-7344-9422-E0A0ECE59A54}" type="presOf" srcId="{8FE81FEC-2664-411F-AEB3-065F29F52751}" destId="{FDF61795-EF4F-DD4D-9159-4AAF6F881146}" srcOrd="0" destOrd="0" presId="urn:microsoft.com/office/officeart/2008/layout/LinedList"/>
    <dgm:cxn modelId="{9759C9F1-6967-624A-9FF9-1DD2452BA3AA}" type="presOf" srcId="{4F85505A-81B6-4FDA-A144-900B71DAD946}" destId="{C76500F5-9E3D-F842-99EC-C1DB4300D8B6}" srcOrd="0" destOrd="0" presId="urn:microsoft.com/office/officeart/2008/layout/LinedList"/>
    <dgm:cxn modelId="{1AFBC1C2-4125-A746-815F-A6C0479AAB5E}" type="presParOf" srcId="{F776D97D-7E8A-BE47-8534-04C00FFCCC4D}" destId="{3C4E0FA1-D067-AD44-8E28-106F1EE1F117}" srcOrd="0" destOrd="0" presId="urn:microsoft.com/office/officeart/2008/layout/LinedList"/>
    <dgm:cxn modelId="{DEE48448-65C4-7D43-9C6C-1C322194C845}" type="presParOf" srcId="{F776D97D-7E8A-BE47-8534-04C00FFCCC4D}" destId="{4618D61B-DCED-8E48-9FBD-90A3161B1E67}" srcOrd="1" destOrd="0" presId="urn:microsoft.com/office/officeart/2008/layout/LinedList"/>
    <dgm:cxn modelId="{1C948CC6-566C-D945-A9AA-DD3067DB7EA5}" type="presParOf" srcId="{4618D61B-DCED-8E48-9FBD-90A3161B1E67}" destId="{27290E1D-A993-FE47-AD32-264686D4D5C9}" srcOrd="0" destOrd="0" presId="urn:microsoft.com/office/officeart/2008/layout/LinedList"/>
    <dgm:cxn modelId="{40323340-BD78-3242-90F0-8760C70B54C8}" type="presParOf" srcId="{4618D61B-DCED-8E48-9FBD-90A3161B1E67}" destId="{22DDA73C-6B43-B040-875B-5AEDC5BAD42D}" srcOrd="1" destOrd="0" presId="urn:microsoft.com/office/officeart/2008/layout/LinedList"/>
    <dgm:cxn modelId="{2F01CA35-2E6B-8B4C-918E-CB7F12B2EB17}" type="presParOf" srcId="{22DDA73C-6B43-B040-875B-5AEDC5BAD42D}" destId="{0A8259C7-5577-FE4A-960D-35F40680E496}" srcOrd="0" destOrd="0" presId="urn:microsoft.com/office/officeart/2008/layout/LinedList"/>
    <dgm:cxn modelId="{85E2D432-435C-1E4C-B9EB-3486629C64F1}" type="presParOf" srcId="{22DDA73C-6B43-B040-875B-5AEDC5BAD42D}" destId="{D9A20406-96A6-E94F-A649-D259FC3E9FB5}" srcOrd="1" destOrd="0" presId="urn:microsoft.com/office/officeart/2008/layout/LinedList"/>
    <dgm:cxn modelId="{73B953AA-1A2A-F948-B838-69A40AF93991}" type="presParOf" srcId="{D9A20406-96A6-E94F-A649-D259FC3E9FB5}" destId="{355BB4CC-5E93-4246-B4DF-6F912038E788}" srcOrd="0" destOrd="0" presId="urn:microsoft.com/office/officeart/2008/layout/LinedList"/>
    <dgm:cxn modelId="{0BFB45BA-2414-1B4C-9D20-295C1A568B14}" type="presParOf" srcId="{D9A20406-96A6-E94F-A649-D259FC3E9FB5}" destId="{4586F0D8-A120-274B-BE51-856FCB4AC43F}" srcOrd="1" destOrd="0" presId="urn:microsoft.com/office/officeart/2008/layout/LinedList"/>
    <dgm:cxn modelId="{D93E62D6-26CC-3041-BEC4-1078B7F5EE28}" type="presParOf" srcId="{D9A20406-96A6-E94F-A649-D259FC3E9FB5}" destId="{2E15F8C9-5842-A144-9D5F-AAF49EBC828C}" srcOrd="2" destOrd="0" presId="urn:microsoft.com/office/officeart/2008/layout/LinedList"/>
    <dgm:cxn modelId="{5D7453AA-C784-ED40-8752-06BF4D8D8228}" type="presParOf" srcId="{22DDA73C-6B43-B040-875B-5AEDC5BAD42D}" destId="{D32907E9-4487-C641-A90B-8734AF86410A}" srcOrd="2" destOrd="0" presId="urn:microsoft.com/office/officeart/2008/layout/LinedList"/>
    <dgm:cxn modelId="{58782C78-CC2C-D84A-B7A0-1A1D448F7740}" type="presParOf" srcId="{22DDA73C-6B43-B040-875B-5AEDC5BAD42D}" destId="{ED8A1C51-E98E-2843-9399-F7BEAA0953E2}" srcOrd="3" destOrd="0" presId="urn:microsoft.com/office/officeart/2008/layout/LinedList"/>
    <dgm:cxn modelId="{963F728C-6DCE-5340-ADAF-6D26364518C4}" type="presParOf" srcId="{F776D97D-7E8A-BE47-8534-04C00FFCCC4D}" destId="{178B931F-8CEF-0149-B4DF-A88FA13E58C2}" srcOrd="2" destOrd="0" presId="urn:microsoft.com/office/officeart/2008/layout/LinedList"/>
    <dgm:cxn modelId="{4B5413E7-E374-124C-ADE9-E376B016B1AA}" type="presParOf" srcId="{F776D97D-7E8A-BE47-8534-04C00FFCCC4D}" destId="{265D5022-9B9B-BA42-88D0-37765DFBADEE}" srcOrd="3" destOrd="0" presId="urn:microsoft.com/office/officeart/2008/layout/LinedList"/>
    <dgm:cxn modelId="{85099CAB-265F-AB4A-A5E6-392E1C4AE93C}" type="presParOf" srcId="{265D5022-9B9B-BA42-88D0-37765DFBADEE}" destId="{47BBF4D0-3042-9C45-AD8E-AC9529290611}" srcOrd="0" destOrd="0" presId="urn:microsoft.com/office/officeart/2008/layout/LinedList"/>
    <dgm:cxn modelId="{6D5B2806-C37E-0A42-9682-4E7B12402D01}" type="presParOf" srcId="{265D5022-9B9B-BA42-88D0-37765DFBADEE}" destId="{8117825D-08FF-8042-8745-FC633703D5F7}" srcOrd="1" destOrd="0" presId="urn:microsoft.com/office/officeart/2008/layout/LinedList"/>
    <dgm:cxn modelId="{9626628D-7312-3D4A-81E8-4C60BB924D51}" type="presParOf" srcId="{8117825D-08FF-8042-8745-FC633703D5F7}" destId="{68351258-5A8B-754C-B6A1-9825B142B219}" srcOrd="0" destOrd="0" presId="urn:microsoft.com/office/officeart/2008/layout/LinedList"/>
    <dgm:cxn modelId="{F653DD3A-2935-454B-A4E7-D2CD5FB2C54E}" type="presParOf" srcId="{8117825D-08FF-8042-8745-FC633703D5F7}" destId="{5FE2E143-7FA8-A043-B610-C273DA4DDD8B}" srcOrd="1" destOrd="0" presId="urn:microsoft.com/office/officeart/2008/layout/LinedList"/>
    <dgm:cxn modelId="{6EB2913B-BDE1-6D45-83E2-F4243409489A}" type="presParOf" srcId="{5FE2E143-7FA8-A043-B610-C273DA4DDD8B}" destId="{DD4CD826-FC02-E348-A6C9-0DC2E2D9C29B}" srcOrd="0" destOrd="0" presId="urn:microsoft.com/office/officeart/2008/layout/LinedList"/>
    <dgm:cxn modelId="{2744F6A2-A406-3A4D-A021-EBE446961DC9}" type="presParOf" srcId="{5FE2E143-7FA8-A043-B610-C273DA4DDD8B}" destId="{40AD39FF-552E-3645-816F-DA192029EE94}" srcOrd="1" destOrd="0" presId="urn:microsoft.com/office/officeart/2008/layout/LinedList"/>
    <dgm:cxn modelId="{B2EFF51F-B7A0-5247-855A-5DF225E76E44}" type="presParOf" srcId="{5FE2E143-7FA8-A043-B610-C273DA4DDD8B}" destId="{A23BCA2D-2ABE-AD4A-B328-864E09D9D53A}" srcOrd="2" destOrd="0" presId="urn:microsoft.com/office/officeart/2008/layout/LinedList"/>
    <dgm:cxn modelId="{054EE277-AF92-A14F-B8DF-8CD00E2F546F}" type="presParOf" srcId="{8117825D-08FF-8042-8745-FC633703D5F7}" destId="{3C32CEDB-4D51-DE42-A3D8-8AC9E88624F2}" srcOrd="2" destOrd="0" presId="urn:microsoft.com/office/officeart/2008/layout/LinedList"/>
    <dgm:cxn modelId="{45056D0C-8B13-EA4F-9C1C-34CD6E5CC0A8}" type="presParOf" srcId="{8117825D-08FF-8042-8745-FC633703D5F7}" destId="{EAF5A931-D6EC-9745-891E-D2432D3F82C1}" srcOrd="3" destOrd="0" presId="urn:microsoft.com/office/officeart/2008/layout/LinedList"/>
    <dgm:cxn modelId="{F181DF5D-631B-E04B-AE77-22B190EF9699}" type="presParOf" srcId="{F776D97D-7E8A-BE47-8534-04C00FFCCC4D}" destId="{913B5E25-C84D-514D-AB84-FB479AF2BAA5}" srcOrd="4" destOrd="0" presId="urn:microsoft.com/office/officeart/2008/layout/LinedList"/>
    <dgm:cxn modelId="{730F3869-EADB-AA4E-9877-72AC11B368CE}" type="presParOf" srcId="{F776D97D-7E8A-BE47-8534-04C00FFCCC4D}" destId="{6DCC70ED-4D75-B243-B2A7-47ECDF797974}" srcOrd="5" destOrd="0" presId="urn:microsoft.com/office/officeart/2008/layout/LinedList"/>
    <dgm:cxn modelId="{F1A74471-8FDE-B547-8DB9-C3BEBDE9484C}" type="presParOf" srcId="{6DCC70ED-4D75-B243-B2A7-47ECDF797974}" destId="{3E5AB2BF-A462-A841-B59B-E575612010D9}" srcOrd="0" destOrd="0" presId="urn:microsoft.com/office/officeart/2008/layout/LinedList"/>
    <dgm:cxn modelId="{D8EE97EF-C58E-CA4D-935F-3696E76DCAD4}" type="presParOf" srcId="{6DCC70ED-4D75-B243-B2A7-47ECDF797974}" destId="{A8F50829-4BAB-7C4A-AA30-84E2D099EB01}" srcOrd="1" destOrd="0" presId="urn:microsoft.com/office/officeart/2008/layout/LinedList"/>
    <dgm:cxn modelId="{55305C6D-EBD9-6147-924D-7A520F9C2F7B}" type="presParOf" srcId="{A8F50829-4BAB-7C4A-AA30-84E2D099EB01}" destId="{B00668AF-A753-A947-B0E8-8227A583AE63}" srcOrd="0" destOrd="0" presId="urn:microsoft.com/office/officeart/2008/layout/LinedList"/>
    <dgm:cxn modelId="{BC083303-4717-3047-BDAF-AB372A513541}" type="presParOf" srcId="{A8F50829-4BAB-7C4A-AA30-84E2D099EB01}" destId="{7513036D-86F8-6D46-87EA-832DD97DEE31}" srcOrd="1" destOrd="0" presId="urn:microsoft.com/office/officeart/2008/layout/LinedList"/>
    <dgm:cxn modelId="{1E734147-96C9-B844-A363-F3A3E5B41FA0}" type="presParOf" srcId="{7513036D-86F8-6D46-87EA-832DD97DEE31}" destId="{CC7DA8AC-3BF7-C34B-81F7-1982D6060B6D}" srcOrd="0" destOrd="0" presId="urn:microsoft.com/office/officeart/2008/layout/LinedList"/>
    <dgm:cxn modelId="{DB84297B-E3C6-194F-91AB-44DA723AE4C7}" type="presParOf" srcId="{7513036D-86F8-6D46-87EA-832DD97DEE31}" destId="{C5AD48B0-9931-9B4D-A60B-A844B7F448FC}" srcOrd="1" destOrd="0" presId="urn:microsoft.com/office/officeart/2008/layout/LinedList"/>
    <dgm:cxn modelId="{AC329C1A-F5AE-5D48-9B83-435F7E1C408C}" type="presParOf" srcId="{7513036D-86F8-6D46-87EA-832DD97DEE31}" destId="{739BA94D-B766-5549-A0A2-0A928B4B7133}" srcOrd="2" destOrd="0" presId="urn:microsoft.com/office/officeart/2008/layout/LinedList"/>
    <dgm:cxn modelId="{C5164D36-7D9B-844B-AFB2-C871EE520B4C}" type="presParOf" srcId="{A8F50829-4BAB-7C4A-AA30-84E2D099EB01}" destId="{1486AE56-865C-6E48-9D6E-6B6DFA851578}" srcOrd="2" destOrd="0" presId="urn:microsoft.com/office/officeart/2008/layout/LinedList"/>
    <dgm:cxn modelId="{3D6C1D07-B700-D74A-9FEF-2D02E52C7767}" type="presParOf" srcId="{A8F50829-4BAB-7C4A-AA30-84E2D099EB01}" destId="{B12D3693-6970-B94A-AB2E-8B150F518B73}" srcOrd="3" destOrd="0" presId="urn:microsoft.com/office/officeart/2008/layout/LinedList"/>
    <dgm:cxn modelId="{F200239E-02AD-F244-964C-597398F50846}" type="presParOf" srcId="{F776D97D-7E8A-BE47-8534-04C00FFCCC4D}" destId="{88532B37-2569-E445-B003-569B3ACBA8CA}" srcOrd="6" destOrd="0" presId="urn:microsoft.com/office/officeart/2008/layout/LinedList"/>
    <dgm:cxn modelId="{0FE2B243-C37E-B148-ADAD-B485F82713A6}" type="presParOf" srcId="{F776D97D-7E8A-BE47-8534-04C00FFCCC4D}" destId="{27C10060-401A-7945-9D2A-17F166E50813}" srcOrd="7" destOrd="0" presId="urn:microsoft.com/office/officeart/2008/layout/LinedList"/>
    <dgm:cxn modelId="{901EE5F2-0C91-0549-8BB5-B68C7AFBF1C6}" type="presParOf" srcId="{27C10060-401A-7945-9D2A-17F166E50813}" destId="{C76500F5-9E3D-F842-99EC-C1DB4300D8B6}" srcOrd="0" destOrd="0" presId="urn:microsoft.com/office/officeart/2008/layout/LinedList"/>
    <dgm:cxn modelId="{55FFBF0E-D38C-F848-BEEF-76F14AD0E52B}" type="presParOf" srcId="{27C10060-401A-7945-9D2A-17F166E50813}" destId="{18B63E3F-6E39-1A43-89A5-CF1EF0E2CD9D}" srcOrd="1" destOrd="0" presId="urn:microsoft.com/office/officeart/2008/layout/LinedList"/>
    <dgm:cxn modelId="{D1DAE132-899B-7A41-9B16-38DA3558D999}" type="presParOf" srcId="{18B63E3F-6E39-1A43-89A5-CF1EF0E2CD9D}" destId="{7614AAED-BC05-C04C-AA76-2598331FEA14}" srcOrd="0" destOrd="0" presId="urn:microsoft.com/office/officeart/2008/layout/LinedList"/>
    <dgm:cxn modelId="{B38F40B3-CD88-5C41-ADF6-9F20DA6886C7}" type="presParOf" srcId="{18B63E3F-6E39-1A43-89A5-CF1EF0E2CD9D}" destId="{5D3E0464-418A-564F-B2E6-DCDA7E5525CA}" srcOrd="1" destOrd="0" presId="urn:microsoft.com/office/officeart/2008/layout/LinedList"/>
    <dgm:cxn modelId="{84628A23-95A5-064C-866C-7BFD66FC4172}" type="presParOf" srcId="{5D3E0464-418A-564F-B2E6-DCDA7E5525CA}" destId="{53A5F1A9-72FB-CC4A-98FD-3028E50DEEE3}" srcOrd="0" destOrd="0" presId="urn:microsoft.com/office/officeart/2008/layout/LinedList"/>
    <dgm:cxn modelId="{8B6772C7-F7F1-8142-B4F4-FA8B72240E1F}" type="presParOf" srcId="{5D3E0464-418A-564F-B2E6-DCDA7E5525CA}" destId="{4249D1DC-A83D-314A-B537-01066820A2A2}" srcOrd="1" destOrd="0" presId="urn:microsoft.com/office/officeart/2008/layout/LinedList"/>
    <dgm:cxn modelId="{02D96DEC-77B9-9242-AA46-7ED4EE23BB84}" type="presParOf" srcId="{5D3E0464-418A-564F-B2E6-DCDA7E5525CA}" destId="{24573E07-646E-EE40-91F5-5D1B85DFB7A5}" srcOrd="2" destOrd="0" presId="urn:microsoft.com/office/officeart/2008/layout/LinedList"/>
    <dgm:cxn modelId="{08AFC2EC-BC3C-D444-991D-9088985A82D7}" type="presParOf" srcId="{18B63E3F-6E39-1A43-89A5-CF1EF0E2CD9D}" destId="{0D57756D-529C-2140-A977-BD0E25A5CF9F}" srcOrd="2" destOrd="0" presId="urn:microsoft.com/office/officeart/2008/layout/LinedList"/>
    <dgm:cxn modelId="{693A3E82-CADE-6A44-B958-AA563416F281}" type="presParOf" srcId="{18B63E3F-6E39-1A43-89A5-CF1EF0E2CD9D}" destId="{F09EA6CB-33D3-8D42-AA93-5A54221B358E}" srcOrd="3" destOrd="0" presId="urn:microsoft.com/office/officeart/2008/layout/LinedList"/>
    <dgm:cxn modelId="{12D23EA2-0ED9-D34E-B5ED-F5D3205CAB99}" type="presParOf" srcId="{F776D97D-7E8A-BE47-8534-04C00FFCCC4D}" destId="{F5770AFA-66ED-0C4C-805A-0A58C20E9262}" srcOrd="8" destOrd="0" presId="urn:microsoft.com/office/officeart/2008/layout/LinedList"/>
    <dgm:cxn modelId="{D6655B2D-64A9-7743-802F-4F8E778B3C33}" type="presParOf" srcId="{F776D97D-7E8A-BE47-8534-04C00FFCCC4D}" destId="{F891B2B1-AF2F-6B4A-BB1C-410B26CB87A9}" srcOrd="9" destOrd="0" presId="urn:microsoft.com/office/officeart/2008/layout/LinedList"/>
    <dgm:cxn modelId="{318C1DAB-A068-964F-A17E-140AD336B1BF}" type="presParOf" srcId="{F891B2B1-AF2F-6B4A-BB1C-410B26CB87A9}" destId="{7543777C-4617-0343-8040-A73DD2FC544E}" srcOrd="0" destOrd="0" presId="urn:microsoft.com/office/officeart/2008/layout/LinedList"/>
    <dgm:cxn modelId="{B8AF4568-9B82-DA44-AD5C-EA377FA2D9B3}" type="presParOf" srcId="{F891B2B1-AF2F-6B4A-BB1C-410B26CB87A9}" destId="{1F14637B-F64E-2B44-B962-58D4B9D01816}" srcOrd="1" destOrd="0" presId="urn:microsoft.com/office/officeart/2008/layout/LinedList"/>
    <dgm:cxn modelId="{4658BBE0-0059-7746-8015-ACCF9C12F94D}" type="presParOf" srcId="{1F14637B-F64E-2B44-B962-58D4B9D01816}" destId="{C5E85A61-2F53-ED40-B82C-D1234507F0B9}" srcOrd="0" destOrd="0" presId="urn:microsoft.com/office/officeart/2008/layout/LinedList"/>
    <dgm:cxn modelId="{EEFBE36F-E91C-3F40-963E-7DFDA2159A59}" type="presParOf" srcId="{1F14637B-F64E-2B44-B962-58D4B9D01816}" destId="{A74182B4-4E0B-8C41-8815-820CE83D2B24}" srcOrd="1" destOrd="0" presId="urn:microsoft.com/office/officeart/2008/layout/LinedList"/>
    <dgm:cxn modelId="{F7097533-54BF-4B46-AD4D-92D21EEBFDFE}" type="presParOf" srcId="{A74182B4-4E0B-8C41-8815-820CE83D2B24}" destId="{F42ED7E8-626D-8844-B304-8CB707F5C617}" srcOrd="0" destOrd="0" presId="urn:microsoft.com/office/officeart/2008/layout/LinedList"/>
    <dgm:cxn modelId="{154656EA-373C-3444-B79D-76EDB13C71D0}" type="presParOf" srcId="{A74182B4-4E0B-8C41-8815-820CE83D2B24}" destId="{FDF61795-EF4F-DD4D-9159-4AAF6F881146}" srcOrd="1" destOrd="0" presId="urn:microsoft.com/office/officeart/2008/layout/LinedList"/>
    <dgm:cxn modelId="{8D205AE8-2368-B64F-A428-DA96C0D8A08F}" type="presParOf" srcId="{A74182B4-4E0B-8C41-8815-820CE83D2B24}" destId="{8A4368D5-9931-DE4B-BB7D-B49BEF583F76}" srcOrd="2" destOrd="0" presId="urn:microsoft.com/office/officeart/2008/layout/LinedList"/>
    <dgm:cxn modelId="{A7BBB921-7E0D-5D41-9EFD-6FA175CB64CE}" type="presParOf" srcId="{1F14637B-F64E-2B44-B962-58D4B9D01816}" destId="{C75E1AE3-DD31-AD48-9D72-710374FAA08B}" srcOrd="2" destOrd="0" presId="urn:microsoft.com/office/officeart/2008/layout/LinedList"/>
    <dgm:cxn modelId="{6429F904-383C-C243-9E84-BE55B6F1F30B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530"/>
          <a:ext cx="107095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530"/>
          <a:ext cx="2135629" cy="86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</a:rPr>
            <a:t>Trendy wydajności kierowców</a:t>
          </a: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530"/>
        <a:ext cx="2135629" cy="869420"/>
      </dsp:txXfrm>
    </dsp:sp>
    <dsp:sp modelId="{4586F0D8-A120-274B-BE51-856FCB4AC43F}">
      <dsp:nvSpPr>
        <dsp:cNvPr id="0" name=""/>
        <dsp:cNvSpPr/>
      </dsp:nvSpPr>
      <dsp:spPr>
        <a:xfrm>
          <a:off x="2299347" y="40011"/>
          <a:ext cx="8410174" cy="78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porównanie punktów i pozycji na przestrzeni sezonów, identyfikacja „przełomowych” sezonów</a:t>
          </a:r>
          <a:endParaRPr lang="pl-PL" sz="1400" b="1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99347" y="40011"/>
        <a:ext cx="8410174" cy="789610"/>
      </dsp:txXfrm>
    </dsp:sp>
    <dsp:sp modelId="{D32907E9-4487-C641-A90B-8734AF86410A}">
      <dsp:nvSpPr>
        <dsp:cNvPr id="0" name=""/>
        <dsp:cNvSpPr/>
      </dsp:nvSpPr>
      <dsp:spPr>
        <a:xfrm>
          <a:off x="2125207" y="740013"/>
          <a:ext cx="8542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869951"/>
          <a:ext cx="1070952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869951"/>
          <a:ext cx="2127262" cy="86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</a:rPr>
            <a:t>Wpływ toru i lokalizacji</a:t>
          </a: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869951"/>
        <a:ext cx="2127262" cy="869420"/>
      </dsp:txXfrm>
    </dsp:sp>
    <dsp:sp modelId="{40AD39FF-552E-3645-816F-DA192029EE94}">
      <dsp:nvSpPr>
        <dsp:cNvPr id="0" name=""/>
        <dsp:cNvSpPr/>
      </dsp:nvSpPr>
      <dsp:spPr>
        <a:xfrm>
          <a:off x="2290298" y="909431"/>
          <a:ext cx="8419223" cy="78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czy różnice w wysokości/klimacie (</a:t>
          </a:r>
          <a:r>
            <a:rPr lang="pl-PL" sz="1400" b="0" i="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circuit</a:t>
          </a: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 -&gt; lat/</a:t>
          </a:r>
          <a:r>
            <a:rPr lang="pl-PL" sz="1400" b="0" i="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lng</a:t>
          </a: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/alt) przekładają się na czasy wyścigów</a:t>
          </a:r>
        </a:p>
      </dsp:txBody>
      <dsp:txXfrm>
        <a:off x="2290298" y="909431"/>
        <a:ext cx="8419223" cy="789610"/>
      </dsp:txXfrm>
    </dsp:sp>
    <dsp:sp modelId="{3C32CEDB-4D51-DE42-A3D8-8AC9E88624F2}">
      <dsp:nvSpPr>
        <dsp:cNvPr id="0" name=""/>
        <dsp:cNvSpPr/>
      </dsp:nvSpPr>
      <dsp:spPr>
        <a:xfrm>
          <a:off x="2127262" y="1699041"/>
          <a:ext cx="85090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739371"/>
          <a:ext cx="1070952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739371"/>
          <a:ext cx="2139812" cy="86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</a:rPr>
            <a:t>Analiza pit-stopów</a:t>
          </a: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1739371"/>
        <a:ext cx="2139812" cy="869420"/>
      </dsp:txXfrm>
    </dsp:sp>
    <dsp:sp modelId="{C5AD48B0-9931-9B4D-A60B-A844B7F448FC}">
      <dsp:nvSpPr>
        <dsp:cNvPr id="0" name=""/>
        <dsp:cNvSpPr/>
      </dsp:nvSpPr>
      <dsp:spPr>
        <a:xfrm>
          <a:off x="2300510" y="1778851"/>
          <a:ext cx="8409011" cy="78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korelacja liczby i długości postojów z ostatecznym wynikiem</a:t>
          </a:r>
        </a:p>
      </dsp:txBody>
      <dsp:txXfrm>
        <a:off x="2300510" y="1778851"/>
        <a:ext cx="8409011" cy="789610"/>
      </dsp:txXfrm>
    </dsp:sp>
    <dsp:sp modelId="{1486AE56-865C-6E48-9D6E-6B6DFA851578}">
      <dsp:nvSpPr>
        <dsp:cNvPr id="0" name=""/>
        <dsp:cNvSpPr/>
      </dsp:nvSpPr>
      <dsp:spPr>
        <a:xfrm>
          <a:off x="2139812" y="2568462"/>
          <a:ext cx="85592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608791"/>
          <a:ext cx="1070952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608791"/>
          <a:ext cx="2415712" cy="86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</a:rPr>
            <a:t>Porównanie konstruktorów</a:t>
          </a: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2608791"/>
        <a:ext cx="2415712" cy="869420"/>
      </dsp:txXfrm>
    </dsp:sp>
    <dsp:sp modelId="{4249D1DC-A83D-314A-B537-01066820A2A2}">
      <dsp:nvSpPr>
        <dsp:cNvPr id="0" name=""/>
        <dsp:cNvSpPr/>
      </dsp:nvSpPr>
      <dsp:spPr>
        <a:xfrm>
          <a:off x="2562441" y="2631650"/>
          <a:ext cx="8136742" cy="78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jakie zespoły dominowały w poszczególnych erach, z uwzględnieniem zmian silników czy regulacji (analiza sukcesu)</a:t>
          </a:r>
          <a:endParaRPr lang="pl-PL" sz="1400" b="1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62441" y="2631650"/>
        <a:ext cx="8136742" cy="789610"/>
      </dsp:txXfrm>
    </dsp:sp>
    <dsp:sp modelId="{0D57756D-529C-2140-A977-BD0E25A5CF9F}">
      <dsp:nvSpPr>
        <dsp:cNvPr id="0" name=""/>
        <dsp:cNvSpPr/>
      </dsp:nvSpPr>
      <dsp:spPr>
        <a:xfrm>
          <a:off x="2415712" y="3437882"/>
          <a:ext cx="82078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3478211"/>
          <a:ext cx="1070952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3478211"/>
          <a:ext cx="2460587" cy="86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</a:rPr>
            <a:t>Analiza konkurencyjności torów</a:t>
          </a: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3478211"/>
        <a:ext cx="2460587" cy="869420"/>
      </dsp:txXfrm>
    </dsp:sp>
    <dsp:sp modelId="{FDF61795-EF4F-DD4D-9159-4AAF6F881146}">
      <dsp:nvSpPr>
        <dsp:cNvPr id="0" name=""/>
        <dsp:cNvSpPr/>
      </dsp:nvSpPr>
      <dsp:spPr>
        <a:xfrm>
          <a:off x="2579363" y="3517692"/>
          <a:ext cx="8130158" cy="78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000" tIns="182880" rIns="182880" bIns="18288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zbadanie rozpiętości czasów okrążenia (</a:t>
          </a:r>
          <a:r>
            <a:rPr lang="pl-PL" sz="1400" b="0" i="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lap_times</a:t>
          </a: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) i różnic punktowych między pozycjami 1–10 dla każdego toru</a:t>
          </a:r>
          <a:endParaRPr lang="pl-PL" sz="1400" b="1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9363" y="3517692"/>
        <a:ext cx="8130158" cy="789610"/>
      </dsp:txXfrm>
    </dsp:sp>
    <dsp:sp modelId="{C75E1AE3-DD31-AD48-9D72-710374FAA08B}">
      <dsp:nvSpPr>
        <dsp:cNvPr id="0" name=""/>
        <dsp:cNvSpPr/>
      </dsp:nvSpPr>
      <dsp:spPr>
        <a:xfrm>
          <a:off x="2460587" y="4307302"/>
          <a:ext cx="619144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DAB64803-BE99-4D11-92FE-DB0D80E992EC}" type="datetime1">
              <a:rPr lang="pl-PL" smtClean="0"/>
              <a:t>11.05.2025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3BF5047-6CED-44CC-A86C-D48A653D0A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fld id="{DB090C74-F23A-4A01-B61B-B7FE422EF232}" type="datetime1">
              <a:rPr lang="pl-PL" smtClean="0"/>
              <a:pPr/>
              <a:t>11.05.2025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339D21CC-DD94-204E-93C8-E1AAF3084C8D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sz="10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634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pl-PL" sz="59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pl-PL" sz="2400"/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 — symbol zastępczy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3" name="Tekst — symbol zastępczy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4" name="Tekst — symbol zastępczy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5" name="Tekst — symbol zastępczy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19" name="Tekst — symbol zastępczy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1" name="Tekst — symbol zastępczy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3" name="Tekst — symbol zastępczy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5" name="Tekst — symbol zastępczy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6" name="Tekst — symbol zastępczy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Tekst — symbol zastępczy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Stopka — symbol zastępczy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ekst — symbol zastępczy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" name="Numer slajdu — symbol zastępczy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8" name="Dowolny kształt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8" name="Tekst — symbol zastępczy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Zawartość — symbol zastępczy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a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Grafika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34" name="Grafika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w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6" name="Stopka — symbol zastępczy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7" name="Numer slajdu — symbol zastępczy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a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w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72" name="Grafika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a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a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w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ytuł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kst — symbol zastępczy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2" name="Stopka — symbol zastępczy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 — symbol zastępczy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a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pl-PL"/>
              </a:defPPr>
            </a:lstStyle>
            <a:p>
              <a:pPr rtl="0"/>
              <a:endParaRPr lang="pl-PL" noProof="0"/>
            </a:p>
          </p:txBody>
        </p:sp>
        <p:pic>
          <p:nvPicPr>
            <p:cNvPr id="55" name="Grafika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Dowolny kształt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60" name="Stopka — symbol zastępczy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1" name="Numer slajdu — symbol zastępczy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— symbol zastępczy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pl-PL" sz="3200"/>
            </a:lvl1pPr>
            <a:lvl2pPr marL="457200" indent="0">
              <a:buNone/>
              <a:defRPr lang="pl-PL" sz="2800"/>
            </a:lvl2pPr>
            <a:lvl3pPr marL="914400" indent="0">
              <a:buNone/>
              <a:defRPr lang="pl-PL" sz="2400"/>
            </a:lvl3pPr>
            <a:lvl4pPr marL="1371600" indent="0">
              <a:buNone/>
              <a:defRPr lang="pl-PL" sz="2000"/>
            </a:lvl4pPr>
            <a:lvl5pPr marL="1828800" indent="0">
              <a:buNone/>
              <a:defRPr lang="pl-PL" sz="2000"/>
            </a:lvl5pPr>
            <a:lvl6pPr marL="2286000" indent="0">
              <a:buNone/>
              <a:defRPr lang="pl-PL" sz="2000"/>
            </a:lvl6pPr>
            <a:lvl7pPr marL="2743200" indent="0">
              <a:buNone/>
              <a:defRPr lang="pl-PL" sz="2000"/>
            </a:lvl7pPr>
            <a:lvl8pPr marL="3200400" indent="0">
              <a:buNone/>
              <a:defRPr lang="pl-PL" sz="2000"/>
            </a:lvl8pPr>
            <a:lvl9pPr marL="3657600" indent="0">
              <a:buNone/>
              <a:defRPr lang="pl-PL"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9" name="Tekst — symbol zastępczy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0" name="Tekst — symbol zastępczy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1" name="Tekst — symbol zastępczy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2" name="Tekst — symbol zastępczy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w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pl-PL" sz="24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Prostokąt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0" name="Stopka — symbol zastępczy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1" name="Numer slajdu — symbol zastępczy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z cyta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a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ytuł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pl-PL" sz="55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7" name="Grafika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9" name="Grafika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Dowolny kształt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a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w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3" name="Dowolny kształt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5" name="Dowolny kształt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7" name="Dowolny kształt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1" name="Obraz — symbol zastępczy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2" name="Obraz — symbol zastępczy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3" name="Tekst — symbol zastępczy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5" name="Tekst — symbol zastępczy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Tekst — symbol zastępczy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7" name="Tekst — symbol zastępczy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8" name="Tekst — symbol zastępczy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9" name="Obraz — symbol zastępczy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Obraz — symbol zastępczy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1" name="Tekst — symbol zastępczy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2" name="Tekst — symbol zastępczy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a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ohanrao/formula-1-world-championship-1950-20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7227980" cy="1883664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Propozycja tematu projektu hurtowni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Aleksander Stepaniuk 272644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Temat projektu</a:t>
            </a:r>
          </a:p>
        </p:txBody>
      </p:sp>
      <p:sp>
        <p:nvSpPr>
          <p:cNvPr id="2" name="Zawartość — symbol zastępczy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76" y="1753108"/>
            <a:ext cx="10778247" cy="3578352"/>
          </a:xfrm>
        </p:spPr>
        <p:txBody>
          <a:bodyPr rtlCol="0">
            <a:normAutofit fontScale="92500" lnSpcReduction="10000"/>
          </a:bodyPr>
          <a:lstStyle>
            <a:defPPr>
              <a:defRPr lang="pl-PL"/>
            </a:defPPr>
          </a:lstStyle>
          <a:p>
            <a:pPr rtl="0"/>
            <a:r>
              <a:rPr lang="pl-PL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Opis: </a:t>
            </a:r>
          </a:p>
          <a:p>
            <a:pPr rtl="0"/>
            <a:r>
              <a:rPr lang="pl-PL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Zestaw danych z </a:t>
            </a:r>
            <a:r>
              <a:rPr lang="pl-PL" sz="24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pl-PL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obejmujący wyścigi formuły F1 od 1950 do 2024, może służyć do zbadania trendów w wynikach, strategiach zespołów, wydajności kierowców.</a:t>
            </a:r>
          </a:p>
          <a:p>
            <a:pPr rtl="0"/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pl-PL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Źródło: </a:t>
            </a:r>
            <a:endParaRPr lang="pl-PL" sz="3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pl-PL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https://www.kaggle.com/datasets/rohanrao/formula-1-world-championship-1950-2020</a:t>
            </a:r>
            <a:endParaRPr lang="pl-PL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pl-PL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Format: </a:t>
            </a:r>
          </a:p>
          <a:p>
            <a:pPr rtl="0"/>
            <a:r>
              <a:rPr lang="pl-PL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pliki CSV z tabelami (np. races.csv, drivers.csv, results.csv)</a:t>
            </a:r>
            <a:b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3</a:t>
            </a:r>
          </a:p>
        </p:txBody>
      </p:sp>
      <p:sp>
        <p:nvSpPr>
          <p:cNvPr id="27" name="Numer slajdu — symbol zastępczy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Tabele</a:t>
            </a:r>
          </a:p>
        </p:txBody>
      </p:sp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D0C54D53-C83E-999E-E2D8-121369D30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942944"/>
              </p:ext>
            </p:extLst>
          </p:nvPr>
        </p:nvGraphicFramePr>
        <p:xfrm>
          <a:off x="749353" y="1622067"/>
          <a:ext cx="10693293" cy="477873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9704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6273746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</a:tblGrid>
              <a:tr h="511690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Nazwa tabeli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Liczba rekordów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13404"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~1 125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Lista wyścigów: sezon, runda, data, tor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824851"/>
                  </a:ext>
                </a:extLst>
              </a:tr>
              <a:tr h="613404"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drivers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~860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Kierowcy: id, imię, nazwisko, narodowość, data urodzenia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15711"/>
                  </a:ext>
                </a:extLst>
              </a:tr>
              <a:tr h="613404"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constructors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~200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Zespoły: id, nazwa, kraj, silnik, kolory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3404"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circuits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~77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Tory: id, nazwa, lokalizacja, długość, krajobraz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13404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results</a:t>
                      </a:r>
                      <a:endParaRPr lang="pl-P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~26 800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Wyniki wyścigów: pozycja, czas, punkty, status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8662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lap_times</a:t>
                      </a:r>
                      <a:endParaRPr lang="pl-P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~589 000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Okrążenia: kierowca, okrążenie, czas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17842"/>
                  </a:ext>
                </a:extLst>
              </a:tr>
              <a:tr h="613404"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pit_stops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~11 400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Pit-stopy: liczba postojów, czas, długość, kierowca, runda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22" name="Tekst — symbol zastępczy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Fakty</a:t>
            </a:r>
          </a:p>
        </p:txBody>
      </p:sp>
      <p:sp>
        <p:nvSpPr>
          <p:cNvPr id="20" name="Tekst — symbol zastępczy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4</a:t>
            </a:fld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F932984-A18D-884D-664C-AD57EF2D03FA}"/>
              </a:ext>
            </a:extLst>
          </p:cNvPr>
          <p:cNvSpPr txBox="1"/>
          <p:nvPr/>
        </p:nvSpPr>
        <p:spPr>
          <a:xfrm>
            <a:off x="726602" y="1763678"/>
            <a:ext cx="101318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(~26 800 rekordów)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miary: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laps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milliseconds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fastestLap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fastestLapSpeed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klucze: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lap_times</a:t>
            </a: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(~589 000 rekordów)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miary: lap,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milliseconds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klucze: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pit_stops</a:t>
            </a: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(~11 400 rekordów)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miary: stop, lap,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milliseconds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klucze: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qualifying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(~5 700 rekordów)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miary: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czasy q1, q2, q3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klucze: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constructorId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*oraz dodatkowe miary takie jak: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constructor_results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driver_standings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constructor_standings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87264F79-95B4-7ADF-2A8F-BEF6FEFD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Wymiary</a:t>
            </a:r>
          </a:p>
        </p:txBody>
      </p:sp>
      <p:sp>
        <p:nvSpPr>
          <p:cNvPr id="45" name="Tekst — symbol zastępczy 44">
            <a:extLst>
              <a:ext uri="{FF2B5EF4-FFF2-40B4-BE49-F238E27FC236}">
                <a16:creationId xmlns:a16="http://schemas.microsoft.com/office/drawing/2014/main" id="{69F5F0D3-B131-4CB7-0B2A-26B4F86A2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2" name="Numer slajdu — symbol zastępczy 41">
            <a:extLst>
              <a:ext uri="{FF2B5EF4-FFF2-40B4-BE49-F238E27FC236}">
                <a16:creationId xmlns:a16="http://schemas.microsoft.com/office/drawing/2014/main" id="{019C8FDA-6404-F188-D702-F6E466BD3C8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5</a:t>
            </a:r>
          </a:p>
        </p:txBody>
      </p:sp>
      <p:sp>
        <p:nvSpPr>
          <p:cNvPr id="46" name="Tekst — symbol zastępczy 45">
            <a:extLst>
              <a:ext uri="{FF2B5EF4-FFF2-40B4-BE49-F238E27FC236}">
                <a16:creationId xmlns:a16="http://schemas.microsoft.com/office/drawing/2014/main" id="{75FAFF48-ECD7-B806-073D-92FF0C921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7" name="Tekst — symbol zastępczy 46">
            <a:extLst>
              <a:ext uri="{FF2B5EF4-FFF2-40B4-BE49-F238E27FC236}">
                <a16:creationId xmlns:a16="http://schemas.microsoft.com/office/drawing/2014/main" id="{3F91A9F2-2D44-0F31-0AD2-6603CE857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8" name="Tekst — symbol zastępczy 47">
            <a:extLst>
              <a:ext uri="{FF2B5EF4-FFF2-40B4-BE49-F238E27FC236}">
                <a16:creationId xmlns:a16="http://schemas.microsoft.com/office/drawing/2014/main" id="{A3E1C905-1F78-C80C-C9A7-A645D9B8A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9" name="Tekst — symbol zastępczy 48">
            <a:extLst>
              <a:ext uri="{FF2B5EF4-FFF2-40B4-BE49-F238E27FC236}">
                <a16:creationId xmlns:a16="http://schemas.microsoft.com/office/drawing/2014/main" id="{8CA99796-00AA-C484-557A-B978DA4D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E080D02F-F3D4-FF0B-2D0E-64F8B50DCA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4AEDC641-DB48-7215-91E0-5C72AED4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672" y="3784837"/>
            <a:ext cx="1822704" cy="2122965"/>
          </a:xfrm>
        </p:spPr>
        <p:txBody>
          <a:bodyPr rtlCol="0"/>
          <a:lstStyle>
            <a:defPPr>
              <a:defRPr lang="pl-PL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driverId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forename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surname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dob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nationality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345C6D13-CF93-C1B2-1F70-67C4F6E718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4668" y="2706624"/>
            <a:ext cx="1584452" cy="1014984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contructors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1C9A283B-9E49-B36A-FE51-8E72C9F394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6450CD75-C694-C125-BD13-EF17DEB46B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id="{3F9092E2-3437-76F7-8811-79E2775979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419211" y="2706624"/>
            <a:ext cx="1056509" cy="1014984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kst — symbol zastępczy 3">
            <a:extLst>
              <a:ext uri="{FF2B5EF4-FFF2-40B4-BE49-F238E27FC236}">
                <a16:creationId xmlns:a16="http://schemas.microsoft.com/office/drawing/2014/main" id="{E1DB0ABE-E0EA-4B6B-3ECB-4524CB9ADB30}"/>
              </a:ext>
            </a:extLst>
          </p:cNvPr>
          <p:cNvSpPr txBox="1">
            <a:spLocks/>
          </p:cNvSpPr>
          <p:nvPr/>
        </p:nvSpPr>
        <p:spPr>
          <a:xfrm>
            <a:off x="2804668" y="3784836"/>
            <a:ext cx="1822704" cy="2122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constructorId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constructorRef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nationality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kst — symbol zastępczy 3">
            <a:extLst>
              <a:ext uri="{FF2B5EF4-FFF2-40B4-BE49-F238E27FC236}">
                <a16:creationId xmlns:a16="http://schemas.microsoft.com/office/drawing/2014/main" id="{91FE69EA-3ADF-24EB-C326-5071090E8A6C}"/>
              </a:ext>
            </a:extLst>
          </p:cNvPr>
          <p:cNvSpPr txBox="1">
            <a:spLocks/>
          </p:cNvSpPr>
          <p:nvPr/>
        </p:nvSpPr>
        <p:spPr>
          <a:xfrm>
            <a:off x="5255899" y="3721608"/>
            <a:ext cx="1822704" cy="2122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circuitId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lng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kst — symbol zastępczy 3">
            <a:extLst>
              <a:ext uri="{FF2B5EF4-FFF2-40B4-BE49-F238E27FC236}">
                <a16:creationId xmlns:a16="http://schemas.microsoft.com/office/drawing/2014/main" id="{9F88BA9F-BD0D-7CE4-DE26-C862534BAEBA}"/>
              </a:ext>
            </a:extLst>
          </p:cNvPr>
          <p:cNvSpPr txBox="1">
            <a:spLocks/>
          </p:cNvSpPr>
          <p:nvPr/>
        </p:nvSpPr>
        <p:spPr>
          <a:xfrm>
            <a:off x="7837555" y="3721608"/>
            <a:ext cx="1822704" cy="2122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raceId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circuitId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kst — symbol zastępczy 3">
            <a:extLst>
              <a:ext uri="{FF2B5EF4-FFF2-40B4-BE49-F238E27FC236}">
                <a16:creationId xmlns:a16="http://schemas.microsoft.com/office/drawing/2014/main" id="{AD7BE3E5-9F2B-89E3-E700-A3829DF46F39}"/>
              </a:ext>
            </a:extLst>
          </p:cNvPr>
          <p:cNvSpPr txBox="1">
            <a:spLocks/>
          </p:cNvSpPr>
          <p:nvPr/>
        </p:nvSpPr>
        <p:spPr>
          <a:xfrm>
            <a:off x="10058400" y="3784836"/>
            <a:ext cx="2183515" cy="2122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(tu dane można rozszerzyć, np. liczba wyścigów w danym roku), albo dozwolone silniki w tym sezonie lub inne regulacje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4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200" dirty="0"/>
              <a:t>Przykładowe obszary analizy</a:t>
            </a:r>
          </a:p>
        </p:txBody>
      </p:sp>
      <p:graphicFrame>
        <p:nvGraphicFramePr>
          <p:cNvPr id="7" name="Zawartość — symbol zastępczy 3" descr="Oś czasu — symbol zastępczy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944396"/>
              </p:ext>
            </p:extLst>
          </p:nvPr>
        </p:nvGraphicFramePr>
        <p:xfrm>
          <a:off x="750204" y="1879599"/>
          <a:ext cx="10709522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32C92178-B239-AAAD-CF10-C0CD04C1B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0" y="2214823"/>
            <a:ext cx="4980243" cy="1975104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Dziękuję za uwagę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4641" y="4189927"/>
            <a:ext cx="4861359" cy="117043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Aleksander Stepaniuk 272644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2_TF22529792_Win32" id="{1326C3BB-235E-420E-98F4-37F71293871D}" vid="{B1DA7861-E414-494B-9D2A-2CF8F9D1EECF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65A588-1D2A-427C-AA32-A236D95C8F89}">
  <ds:schemaRefs>
    <ds:schemaRef ds:uri="http://schemas.microsoft.com/office/2006/documentManagement/types"/>
    <ds:schemaRef ds:uri="bb13cd20-357b-48a5-aff4-3bb4b52aae3e"/>
    <ds:schemaRef ds:uri="http://purl.org/dc/dcmitype/"/>
    <ds:schemaRef ds:uri="4f0d45a2-344c-4fe0-9811-4277bf2c2e17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F892F8-B153-4A37-BD5F-A2BAB7375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Projekt metropolitalny</Template>
  <TotalTime>353</TotalTime>
  <Words>466</Words>
  <Application>Microsoft Office PowerPoint</Application>
  <PresentationFormat>Panoramiczny</PresentationFormat>
  <Paragraphs>114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Motyw pakietu Office</vt:lpstr>
      <vt:lpstr>Propozycja tematu projektu hurtowni danych</vt:lpstr>
      <vt:lpstr>Temat projektu</vt:lpstr>
      <vt:lpstr>Tabele</vt:lpstr>
      <vt:lpstr>Fakty</vt:lpstr>
      <vt:lpstr>Wymiary</vt:lpstr>
      <vt:lpstr>Przykładowe obszary analizy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Aleksander Stepaniuk (272644)</dc:creator>
  <cp:lastModifiedBy>Aleksander Stepaniuk (272644)</cp:lastModifiedBy>
  <cp:revision>1</cp:revision>
  <dcterms:created xsi:type="dcterms:W3CDTF">2025-05-11T16:08:25Z</dcterms:created>
  <dcterms:modified xsi:type="dcterms:W3CDTF">2025-05-11T22:01:57Z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  <property fmtid="{D5CDD505-2E9C-101B-9397-08002B2CF9AE}" pid="3" name="MediaServiceImageTags">
    <vt:lpwstr/>
  </property>
</Properties>
</file>