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8" r:id="rId5"/>
    <p:sldId id="265" r:id="rId6"/>
    <p:sldId id="286" r:id="rId7"/>
    <p:sldId id="287" r:id="rId8"/>
    <p:sldId id="270" r:id="rId9"/>
    <p:sldId id="284" r:id="rId10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  <p15:guide id="7" pos="2405" userDrawn="1">
          <p15:clr>
            <a:srgbClr val="A4A3A4"/>
          </p15:clr>
        </p15:guide>
        <p15:guide id="8" pos="39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88355" autoAdjust="0"/>
  </p:normalViewPr>
  <p:slideViewPr>
    <p:cSldViewPr snapToGrid="0" showGuides="1">
      <p:cViewPr varScale="1">
        <p:scale>
          <a:sx n="98" d="100"/>
          <a:sy n="98" d="100"/>
        </p:scale>
        <p:origin x="786" y="78"/>
      </p:cViewPr>
      <p:guideLst>
        <p:guide orient="horz" pos="2184"/>
        <p:guide pos="456"/>
        <p:guide pos="3840"/>
        <p:guide pos="7224"/>
        <p:guide orient="horz" pos="408"/>
        <p:guide orient="horz" pos="1392"/>
        <p:guide pos="2405"/>
        <p:guide pos="3940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70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pPr rtl="0"/>
            <a:fld id="{DAB64803-BE99-4D11-92FE-DB0D80E992EC}" type="datetime1">
              <a:rPr lang="pl-PL" smtClean="0"/>
              <a:t>10.01.2025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B3BF5047-6CED-44CC-A86C-D48A653D0A7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l-PL" sz="1200"/>
            </a:lvl1pPr>
          </a:lstStyle>
          <a:p>
            <a:fld id="{DB090C74-F23A-4A01-B61B-B7FE422EF232}" type="datetime1">
              <a:rPr lang="pl-PL" smtClean="0"/>
              <a:pPr/>
              <a:t>10.01.2025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l-PL"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l-PL" sz="1200"/>
            </a:lvl1pPr>
          </a:lstStyle>
          <a:p>
            <a:pPr rtl="0"/>
            <a:fld id="{339D21CC-DD94-204E-93C8-E1AAF3084C8D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l-P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sz="10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3F20-0ECF-75C2-3654-E67B257AE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B993C3C-1039-AEF9-C208-49971612F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7E5661D4-7778-821A-89C6-29566F96B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27CD112B-DB94-F8F9-360A-87253B4FD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0125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9D2F-E4AE-FE96-96E6-1E0BD6E59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>
            <a:extLst>
              <a:ext uri="{FF2B5EF4-FFF2-40B4-BE49-F238E27FC236}">
                <a16:creationId xmlns:a16="http://schemas.microsoft.com/office/drawing/2014/main" id="{D5CC6EDD-294C-1DB5-FC7E-6B3175DF8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>
            <a:extLst>
              <a:ext uri="{FF2B5EF4-FFF2-40B4-BE49-F238E27FC236}">
                <a16:creationId xmlns:a16="http://schemas.microsoft.com/office/drawing/2014/main" id="{5CE27FDE-3A4C-1CD9-9E0A-BA5AD8FEE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6D1C79B-D3AA-6DDE-45DF-10BB6669DA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71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339D21CC-DD94-204E-93C8-E1AAF3084C8D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6340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fika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fika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fika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pl-PL" sz="59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pl-PL" sz="2400"/>
            </a:lvl1pPr>
            <a:lvl2pPr marL="457200" indent="0" algn="ctr">
              <a:buNone/>
              <a:defRPr lang="pl-PL" sz="2000"/>
            </a:lvl2pPr>
            <a:lvl3pPr marL="914400" indent="0" algn="ctr">
              <a:buNone/>
              <a:defRPr lang="pl-PL" sz="1800"/>
            </a:lvl3pPr>
            <a:lvl4pPr marL="1371600" indent="0" algn="ctr">
              <a:buNone/>
              <a:defRPr lang="pl-PL" sz="1600"/>
            </a:lvl4pPr>
            <a:lvl5pPr marL="1828800" indent="0" algn="ctr">
              <a:buNone/>
              <a:defRPr lang="pl-PL" sz="1600"/>
            </a:lvl5pPr>
            <a:lvl6pPr marL="2286000" indent="0" algn="ctr">
              <a:buNone/>
              <a:defRPr lang="pl-PL" sz="1600"/>
            </a:lvl6pPr>
            <a:lvl7pPr marL="2743200" indent="0" algn="ctr">
              <a:buNone/>
              <a:defRPr lang="pl-PL" sz="1600"/>
            </a:lvl7pPr>
            <a:lvl8pPr marL="3200400" indent="0" algn="ctr">
              <a:buNone/>
              <a:defRPr lang="pl-PL" sz="1600"/>
            </a:lvl8pPr>
            <a:lvl9pPr marL="3657600" indent="0" algn="ctr">
              <a:buNone/>
              <a:defRPr lang="pl-PL"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pic>
        <p:nvPicPr>
          <p:cNvPr id="26" name="Grafika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9" name="Stopka — symbol zastępczy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0" name="Numer slajdu — symbol zastępczy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 — symbol zastępczy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ś czas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kst — symbol zastępczy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3" name="Tekst — symbol zastępczy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4" name="Tekst — symbol zastępczy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5" name="Tekst — symbol zastępczy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pl-PL" sz="1200">
                <a:noFill/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19" name="Tekst — symbol zastępczy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1" name="Tekst — symbol zastępczy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3" name="Tekst — symbol zastępczy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5" name="Tekst — symbol zastępczy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pl-PL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MMM</a:t>
            </a:r>
          </a:p>
        </p:txBody>
      </p:sp>
      <p:sp>
        <p:nvSpPr>
          <p:cNvPr id="26" name="Tekst — symbol zastępczy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7" name="Tekst — symbol zastępczy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4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Stopka — symbol zastępczy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ekst — symbol zastępczy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" name="Numer slajdu — symbol zastępczy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a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fika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8" name="Dowolny kształt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2" name="Ow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rostokąt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7" name="Prostokąt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9" name="Tekst — symbol zastępczy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1" name="Stopka — symbol zastępczy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pic>
        <p:nvPicPr>
          <p:cNvPr id="2" name="Grafika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w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8" name="Tekst — symbol zastępczy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l-PL" sz="1800" b="0"/>
            </a:lvl1pPr>
            <a:lvl2pPr marL="457200" indent="0">
              <a:buNone/>
              <a:defRPr lang="pl-PL" sz="2000" b="1"/>
            </a:lvl2pPr>
            <a:lvl3pPr marL="914400" indent="0">
              <a:buNone/>
              <a:defRPr lang="pl-PL" sz="1800" b="1"/>
            </a:lvl3pPr>
            <a:lvl4pPr marL="1371600" indent="0">
              <a:buNone/>
              <a:defRPr lang="pl-PL" sz="1600" b="1"/>
            </a:lvl4pPr>
            <a:lvl5pPr marL="1828800" indent="0">
              <a:buNone/>
              <a:defRPr lang="pl-PL" sz="1600" b="1"/>
            </a:lvl5pPr>
            <a:lvl6pPr marL="2286000" indent="0">
              <a:buNone/>
              <a:defRPr lang="pl-PL" sz="1600" b="1"/>
            </a:lvl6pPr>
            <a:lvl7pPr marL="2743200" indent="0">
              <a:buNone/>
              <a:defRPr lang="pl-PL" sz="1600" b="1"/>
            </a:lvl7pPr>
            <a:lvl8pPr marL="3200400" indent="0">
              <a:buNone/>
              <a:defRPr lang="pl-PL" sz="1600" b="1"/>
            </a:lvl8pPr>
            <a:lvl9pPr marL="3657600" indent="0">
              <a:buNone/>
              <a:defRPr lang="pl-PL" sz="1600" b="1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9" name="Zawartość — symbol zastępczy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pl-PL" sz="1400"/>
            </a:lvl1pPr>
            <a:lvl2pPr>
              <a:lnSpc>
                <a:spcPct val="150000"/>
              </a:lnSpc>
              <a:spcBef>
                <a:spcPts val="0"/>
              </a:spcBef>
              <a:defRPr lang="pl-PL" sz="1200"/>
            </a:lvl2pPr>
            <a:lvl3pPr>
              <a:lnSpc>
                <a:spcPct val="150000"/>
              </a:lnSpc>
              <a:spcBef>
                <a:spcPts val="0"/>
              </a:spcBef>
              <a:defRPr lang="pl-PL" sz="1100"/>
            </a:lvl3pPr>
            <a:lvl4pPr>
              <a:lnSpc>
                <a:spcPct val="150000"/>
              </a:lnSpc>
              <a:spcBef>
                <a:spcPts val="0"/>
              </a:spcBef>
              <a:defRPr lang="pl-PL" sz="1050"/>
            </a:lvl4pPr>
            <a:lvl5pPr>
              <a:lnSpc>
                <a:spcPct val="150000"/>
              </a:lnSpc>
              <a:spcBef>
                <a:spcPts val="0"/>
              </a:spcBef>
              <a:defRPr lang="pl-PL" sz="105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fika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Grafika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9" name="Ow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34" name="Grafika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w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6" name="Stopka — symbol zastępczy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7" name="Numer slajdu — symbol zastępczy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ziękujem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fika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w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52" name="Ow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72" name="Grafika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fika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fika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w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ytuł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kst — symbol zastępczy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6" name="Tytuł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2" name="Stopka — symbol zastępczy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23" name="Numer slajdu — symbol zastępczy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 — symbol zastępczy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pl-PL" sz="3200"/>
            </a:lvl1pPr>
            <a:lvl2pPr>
              <a:defRPr lang="pl-PL" sz="2800"/>
            </a:lvl2pPr>
            <a:lvl3pPr>
              <a:defRPr lang="pl-PL" sz="2400"/>
            </a:lvl3pPr>
            <a:lvl4pPr>
              <a:defRPr lang="pl-PL" sz="2000"/>
            </a:lvl4pPr>
            <a:lvl5pPr>
              <a:defRPr lang="pl-PL" sz="2000"/>
            </a:lvl5pPr>
            <a:lvl6pPr>
              <a:defRPr lang="pl-PL" sz="2000"/>
            </a:lvl6pPr>
            <a:lvl7pPr>
              <a:defRPr lang="pl-PL" sz="2000"/>
            </a:lvl7pPr>
            <a:lvl8pPr>
              <a:defRPr lang="pl-PL" sz="2000"/>
            </a:lvl8pPr>
            <a:lvl9pPr>
              <a:defRPr lang="pl-PL" sz="2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Tytuł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10" name="Stopka — symbol zastępczy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a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Dowolny kształt: Kształt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pl-PL"/>
              </a:defPPr>
            </a:lstStyle>
            <a:p>
              <a:pPr rtl="0"/>
              <a:endParaRPr lang="pl-PL" noProof="0"/>
            </a:p>
          </p:txBody>
        </p:sp>
        <p:pic>
          <p:nvPicPr>
            <p:cNvPr id="55" name="Grafika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pl-PL" sz="1800"/>
            </a:lvl1pPr>
            <a:lvl2pPr marL="283464">
              <a:defRPr lang="pl-PL" sz="1800"/>
            </a:lvl2pPr>
            <a:lvl3pPr marL="566928">
              <a:defRPr lang="pl-PL" sz="1600"/>
            </a:lvl3pPr>
            <a:lvl4pPr marL="758952">
              <a:defRPr lang="pl-PL" sz="1400"/>
            </a:lvl4pPr>
            <a:lvl5pPr marL="1042416">
              <a:defRPr lang="pl-PL" sz="1400"/>
            </a:lvl5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7" name="Tekst — symbol zastępczy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Dowolny kształt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3" name="Ow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60" name="Stopka — symbol zastępczy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61" name="Numer slajdu — symbol zastępczy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— symbol zastępczy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3" name="Obraz — symbol zastępczy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pl-PL" sz="3200"/>
            </a:lvl1pPr>
            <a:lvl2pPr marL="457200" indent="0">
              <a:buNone/>
              <a:defRPr lang="pl-PL" sz="2800"/>
            </a:lvl2pPr>
            <a:lvl3pPr marL="914400" indent="0">
              <a:buNone/>
              <a:defRPr lang="pl-PL" sz="2400"/>
            </a:lvl3pPr>
            <a:lvl4pPr marL="1371600" indent="0">
              <a:buNone/>
              <a:defRPr lang="pl-PL" sz="2000"/>
            </a:lvl4pPr>
            <a:lvl5pPr marL="1828800" indent="0">
              <a:buNone/>
              <a:defRPr lang="pl-PL" sz="2000"/>
            </a:lvl5pPr>
            <a:lvl6pPr marL="2286000" indent="0">
              <a:buNone/>
              <a:defRPr lang="pl-PL" sz="2000"/>
            </a:lvl6pPr>
            <a:lvl7pPr marL="2743200" indent="0">
              <a:buNone/>
              <a:defRPr lang="pl-PL" sz="2000"/>
            </a:lvl7pPr>
            <a:lvl8pPr marL="3200400" indent="0">
              <a:buNone/>
              <a:defRPr lang="pl-PL" sz="2000"/>
            </a:lvl8pPr>
            <a:lvl9pPr marL="3657600" indent="0">
              <a:buNone/>
              <a:defRPr lang="pl-PL"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pl-PL" sz="1600"/>
            </a:lvl1pPr>
            <a:lvl2pPr marL="457200" indent="0">
              <a:buNone/>
              <a:defRPr lang="pl-PL" sz="1400"/>
            </a:lvl2pPr>
            <a:lvl3pPr marL="914400" indent="0">
              <a:buNone/>
              <a:defRPr lang="pl-PL" sz="1200"/>
            </a:lvl3pPr>
            <a:lvl4pPr marL="1371600" indent="0">
              <a:buNone/>
              <a:defRPr lang="pl-PL" sz="1000"/>
            </a:lvl4pPr>
            <a:lvl5pPr marL="1828800" indent="0">
              <a:buNone/>
              <a:defRPr lang="pl-PL" sz="1000"/>
            </a:lvl5pPr>
            <a:lvl6pPr marL="2286000" indent="0">
              <a:buNone/>
              <a:defRPr lang="pl-PL" sz="1000"/>
            </a:lvl6pPr>
            <a:lvl7pPr marL="2743200" indent="0">
              <a:buNone/>
              <a:defRPr lang="pl-PL" sz="1000"/>
            </a:lvl7pPr>
            <a:lvl8pPr marL="3200400" indent="0">
              <a:buNone/>
              <a:defRPr lang="pl-PL" sz="1000"/>
            </a:lvl8pPr>
            <a:lvl9pPr marL="3657600" indent="0">
              <a:buNone/>
              <a:defRPr lang="pl-PL" sz="1000"/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10" name="Tytuł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9" name="Tekst — symbol zastępczy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5" name="Tekst — symbol zastępczy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0" name="Tekst — symbol zastępczy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6" name="Tekst — symbol zastępczy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1" name="Tekst — symbol zastępczy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7" name="Tekst — symbol zastępczy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  <p:sp>
        <p:nvSpPr>
          <p:cNvPr id="12" name="Tekst — symbol zastępczy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18" name="Tekst — symbol zastępczy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pl-PL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pl-PL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pic>
        <p:nvPicPr>
          <p:cNvPr id="11" name="Grafika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w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pic>
        <p:nvPicPr>
          <p:cNvPr id="10" name="Grafika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w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16" name="Grafika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pl-PL" sz="66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pl-PL" sz="24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wyk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zawartość —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fika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Prostokąt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15" name="Ow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pl-PL"/>
            </a:defPPr>
          </a:lstStyle>
          <a:p>
            <a:pPr lvl="0" rtl="0"/>
            <a:r>
              <a:rPr lang="pl-PL" noProof="0"/>
              <a:t>Kliknij, aby edytować style wzorca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40" name="Stopka — symbol zastępczy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41" name="Numer slajdu — symbol zastępczy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z cyta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fika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ytuł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pl-PL" sz="5500"/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7" name="Grafika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59" name="Grafika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9" name="Dowolny kształt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6" name="Grafika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pl-PL" sz="1800">
                <a:solidFill>
                  <a:schemeClr val="tx1"/>
                </a:solidFill>
              </a:defRPr>
            </a:lvl1pPr>
            <a:lvl2pPr marL="457200" indent="0">
              <a:buNone/>
              <a:defRPr lang="pl-P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pl-P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pl-P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9" name="Ow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a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a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fika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w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9" name="Ow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1" name="Ow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3" name="Dowolny kształt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5" name="Dowolny kształt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7" name="Dowolny kształt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pic>
        <p:nvPicPr>
          <p:cNvPr id="29" name="Grafika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8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noProof="0"/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espół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w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9" name="Ow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4" name="Ow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18" name="Ow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77" name="Prostokąt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79" name="Prostokąt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81" name="Łącznik prosty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fika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Łącznik prosty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3200" b="0">
                <a:noFill/>
              </a:defRPr>
            </a:lvl1pPr>
          </a:lstStyle>
          <a:p>
            <a:pPr lvl="0" rtl="0"/>
            <a:r>
              <a:rPr lang="pl-PL" noProof="0"/>
              <a:t>X</a:t>
            </a:r>
          </a:p>
        </p:txBody>
      </p:sp>
      <p:sp>
        <p:nvSpPr>
          <p:cNvPr id="45" name="Obraz — symbol zastępczy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6" name="Obraz — symbol zastępczy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0" name="Tekst — symbol zastępczy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1" name="Tekst — symbol zastępczy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7" name="Tekst — symbol zastępczy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8" name="Tekst — symbol zastępczy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9" name="Tekst — symbol zastępczy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4" name="Tekst — symbol zastępczy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2" name="Obraz — symbol zastępczy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73" name="Obraz — symbol zastępczy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56" name="Tekst — symbol zastępczy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4" name="Tekst — symbol zastępczy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75" name="Tytuł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24" name="Ow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6" name="Ow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28" name="Ow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0" name="Ow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>
              <a:solidFill>
                <a:schemeClr val="accent4"/>
              </a:solidFill>
            </a:endParaRPr>
          </a:p>
        </p:txBody>
      </p:sp>
      <p:sp>
        <p:nvSpPr>
          <p:cNvPr id="31" name="Obraz — symbol zastępczy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2" name="Obraz — symbol zastępczy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33" name="Tekst — symbol zastępczy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4" name="Tekst — symbol zastępczy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5" name="Tekst — symbol zastępczy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6" name="Tekst — symbol zastępczy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600"/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7" name="Tekst — symbol zastępczy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8" name="Tekst — symbol zastępczy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39" name="Obraz — symbol zastępczy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0" name="Obraz — symbol zastępczy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pl-PL" sz="800"/>
            </a:lvl1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1" name="Tekst — symbol zastępczy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42" name="Tekst — symbol zastępczy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pl-PL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pl-PL" noProof="0"/>
              <a:t>Kliknij, aby edytować style wzorca tekstu</a:t>
            </a:r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l-PL"/>
            </a:defPPr>
          </a:lstStyle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l-P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l-PL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pl-PL" noProof="0" smtClean="0"/>
              <a:pPr/>
              <a:t>‹#›</a:t>
            </a:fld>
            <a:endParaRPr lang="pl-PL" noProof="0"/>
          </a:p>
        </p:txBody>
      </p:sp>
      <p:sp>
        <p:nvSpPr>
          <p:cNvPr id="25" name="Prostokąt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sp>
        <p:nvSpPr>
          <p:cNvPr id="26" name="Prostokąt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l-PL"/>
            </a:defPPr>
          </a:lstStyle>
          <a:p>
            <a:pPr algn="ctr" rtl="0"/>
            <a:endParaRPr lang="pl-PL" noProof="0"/>
          </a:p>
        </p:txBody>
      </p:sp>
      <p:cxnSp>
        <p:nvCxnSpPr>
          <p:cNvPr id="28" name="Łącznik prosty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a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Łącznik prosty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pl-PL"/>
            </a:def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pl-PL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l-P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r>
              <a:rPr lang="pl-PL" sz="4000" b="1" dirty="0"/>
              <a:t>Porównanie technologii mobilnych dla aplikacji </a:t>
            </a:r>
            <a:r>
              <a:rPr lang="pl-PL" sz="4000" b="1" dirty="0" err="1"/>
              <a:t>CocoCay</a:t>
            </a:r>
            <a:endParaRPr lang="pl-PL" sz="4000" b="1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10000"/>
          </a:bodyPr>
          <a:lstStyle>
            <a:defPPr>
              <a:defRPr lang="pl-PL"/>
            </a:defPPr>
          </a:lstStyle>
          <a:p>
            <a:pPr rtl="0"/>
            <a:r>
              <a:rPr lang="pl-PL" dirty="0"/>
              <a:t>Aleksander Stepaniuk 272644</a:t>
            </a: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sz="2000" dirty="0"/>
              <a:t>Technologie natywne (Swift dla iOS, Kotlin dla Android)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2</a:t>
            </a:fld>
            <a:endParaRPr lang="pl-PL" dirty="0"/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8BB5AFF2-E5DB-50F0-73B4-703670ED8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17806"/>
              </p:ext>
            </p:extLst>
          </p:nvPr>
        </p:nvGraphicFramePr>
        <p:xfrm>
          <a:off x="731838" y="1930400"/>
          <a:ext cx="10717212" cy="2583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8606">
                  <a:extLst>
                    <a:ext uri="{9D8B030D-6E8A-4147-A177-3AD203B41FA5}">
                      <a16:colId xmlns:a16="http://schemas.microsoft.com/office/drawing/2014/main" val="3447097775"/>
                    </a:ext>
                  </a:extLst>
                </a:gridCol>
                <a:gridCol w="5358606">
                  <a:extLst>
                    <a:ext uri="{9D8B030D-6E8A-4147-A177-3AD203B41FA5}">
                      <a16:colId xmlns:a16="http://schemas.microsoft.com/office/drawing/2014/main" val="2999461574"/>
                    </a:ext>
                  </a:extLst>
                </a:gridCol>
              </a:tblGrid>
              <a:tr h="258354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Zalety: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Najlepsza integracja z systemem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Najlepsza wydajność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Pełne wsparcie dla funkcji natywnych urządzeń (np. GPS, kamera).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Doskonały UX dzięki użyciu platformowych komponentów.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Długoterminowe wsparcie.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Wady: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Wyższe koszty rozwoju (oddzielne zespoły dla iOS i Androida).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Większy czas potrzebny na wdrożenie funkcji do aplikacji.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03203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21A8A1D-34A3-A620-53EC-F10624E9F9AD}"/>
              </a:ext>
            </a:extLst>
          </p:cNvPr>
          <p:cNvSpPr txBox="1"/>
          <p:nvPr/>
        </p:nvSpPr>
        <p:spPr>
          <a:xfrm>
            <a:off x="731838" y="4839712"/>
            <a:ext cx="1071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Przydatność do projektu: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/>
              <a:t>Idealny wybór dla aplikacji wymagającej maksymalnej wydajności i dostępu do zaawansowanych funkcji natywnych, takich jak interaktywna mapa wyspy. Jednakże wysokie koszty i czas wdrożenia mogą być problemem.</a:t>
            </a:r>
          </a:p>
        </p:txBody>
      </p:sp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93EE-F1FA-A4FD-8264-08E4C1D20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066EB245-E180-7C67-1997-5AA70B4B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React</a:t>
            </a:r>
            <a:r>
              <a:rPr lang="pl-PL" dirty="0"/>
              <a:t> Native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B68A6AAC-B812-1B8C-6C7C-EBF8049CA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rgbClr val="7030A0"/>
          </a:solidFill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5DF9C010-623B-2115-CB00-79ACB4EB821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3</a:t>
            </a:fld>
            <a:endParaRPr lang="pl-PL" dirty="0"/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3748691B-E1AB-F08A-AC0E-313ACD177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54755"/>
              </p:ext>
            </p:extLst>
          </p:nvPr>
        </p:nvGraphicFramePr>
        <p:xfrm>
          <a:off x="731838" y="1930400"/>
          <a:ext cx="10717212" cy="258354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8606">
                  <a:extLst>
                    <a:ext uri="{9D8B030D-6E8A-4147-A177-3AD203B41FA5}">
                      <a16:colId xmlns:a16="http://schemas.microsoft.com/office/drawing/2014/main" val="3447097775"/>
                    </a:ext>
                  </a:extLst>
                </a:gridCol>
                <a:gridCol w="5358606">
                  <a:extLst>
                    <a:ext uri="{9D8B030D-6E8A-4147-A177-3AD203B41FA5}">
                      <a16:colId xmlns:a16="http://schemas.microsoft.com/office/drawing/2014/main" val="2999461574"/>
                    </a:ext>
                  </a:extLst>
                </a:gridCol>
              </a:tblGrid>
              <a:tr h="258354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Zalety: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Ten sam kod dla iOS i Androida, co obniża koszty.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Dobre wsparcie dla animacji i interaktywnego UI.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Dużo gotowych komponentów open-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source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Wady: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Wydajność nieco niższa niż w przypadku natywnych aplikacji.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Problemy z dostosowaniem do zaawansowanych funkcji natywnych.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Wymaga dodatkowych narzędzi przy skomplikowanych mapach.</a:t>
                      </a:r>
                    </a:p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03203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5895F24-6596-FBD8-2602-FDBEB8B129FF}"/>
              </a:ext>
            </a:extLst>
          </p:cNvPr>
          <p:cNvSpPr txBox="1"/>
          <p:nvPr/>
        </p:nvSpPr>
        <p:spPr>
          <a:xfrm>
            <a:off x="731838" y="4839712"/>
            <a:ext cx="107172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Przydatność do projektu: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React</a:t>
            </a:r>
            <a:r>
              <a:rPr lang="pl-PL" dirty="0"/>
              <a:t> Native jest dobrą opcją dla aplikacji średnio skomplikowanych. Może jednak napotkać ograniczenia przy wdrażaniu zaawansowanych funkcji takich jak interaktywne mapy czy zaawansowane funkcje GPS.</a:t>
            </a:r>
          </a:p>
        </p:txBody>
      </p:sp>
    </p:spTree>
    <p:extLst>
      <p:ext uri="{BB962C8B-B14F-4D97-AF65-F5344CB8AC3E}">
        <p14:creationId xmlns:p14="http://schemas.microsoft.com/office/powerpoint/2010/main" val="2694828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A9729-7435-E0FE-04CB-A8B1A2565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ytuł 23">
            <a:extLst>
              <a:ext uri="{FF2B5EF4-FFF2-40B4-BE49-F238E27FC236}">
                <a16:creationId xmlns:a16="http://schemas.microsoft.com/office/drawing/2014/main" id="{AE63959D-4E6B-678C-8EBB-C863DF2A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 err="1"/>
              <a:t>Flutter</a:t>
            </a:r>
            <a:endParaRPr lang="pl-PL" dirty="0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F7B6FF63-C2E3-2B4E-4435-23267F2E89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accent4"/>
          </a:solidFill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7D4966C8-019E-6165-B880-68F370F08B8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4</a:t>
            </a:fld>
            <a:endParaRPr lang="pl-PL" dirty="0"/>
          </a:p>
        </p:txBody>
      </p:sp>
      <p:graphicFrame>
        <p:nvGraphicFramePr>
          <p:cNvPr id="9" name="Symbol zastępczy zawartości 8">
            <a:extLst>
              <a:ext uri="{FF2B5EF4-FFF2-40B4-BE49-F238E27FC236}">
                <a16:creationId xmlns:a16="http://schemas.microsoft.com/office/drawing/2014/main" id="{B0F6559D-028C-0A63-DB45-C88BC95E86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731527"/>
              </p:ext>
            </p:extLst>
          </p:nvPr>
        </p:nvGraphicFramePr>
        <p:xfrm>
          <a:off x="731838" y="1930400"/>
          <a:ext cx="10717212" cy="2834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358606">
                  <a:extLst>
                    <a:ext uri="{9D8B030D-6E8A-4147-A177-3AD203B41FA5}">
                      <a16:colId xmlns:a16="http://schemas.microsoft.com/office/drawing/2014/main" val="3447097775"/>
                    </a:ext>
                  </a:extLst>
                </a:gridCol>
                <a:gridCol w="5358606">
                  <a:extLst>
                    <a:ext uri="{9D8B030D-6E8A-4147-A177-3AD203B41FA5}">
                      <a16:colId xmlns:a16="http://schemas.microsoft.com/office/drawing/2014/main" val="2999461574"/>
                    </a:ext>
                  </a:extLst>
                </a:gridCol>
              </a:tblGrid>
              <a:tr h="2583543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Zalety: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Wysoka wydajność dzięki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renderowaniu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na poziomie natywnym.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Elastyczność UI pozwala na budowę skomplikowanych interfejsów, takich jak interaktywne mapy.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Jedno środowisko dla iOS i Androida, co skraca czas wdrożenia.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Platform </a:t>
                      </a:r>
                      <a:r>
                        <a:rPr lang="pl-PL" sz="1400" dirty="0" err="1">
                          <a:solidFill>
                            <a:schemeClr val="tx1"/>
                          </a:solidFill>
                        </a:rPr>
                        <a:t>channels</a:t>
                      </a:r>
                      <a:r>
                        <a:rPr lang="pl-PL" sz="1400" dirty="0">
                          <a:solidFill>
                            <a:schemeClr val="tx1"/>
                          </a:solidFill>
                        </a:rPr>
                        <a:t> umożliwiają dostęp do funkcji natywnych urządzeń, takich jak GPS czy kamera, przy czym wymaga to pisania kodu natywnego.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Wady: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Aplikacje mogą być większe niż natywne pod względem rozmiaru pliku.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Mniejsza ilość gotowych bibliotek w porównaniu z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 Native.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Wsparcie funkcji natywnych zależy od dodatkowego kodu lub </a:t>
                      </a:r>
                      <a:r>
                        <a:rPr lang="pl-PL" dirty="0" err="1">
                          <a:solidFill>
                            <a:schemeClr val="tx1"/>
                          </a:solidFill>
                        </a:rPr>
                        <a:t>pluginów</a:t>
                      </a:r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, co może wydłużyć czas prac przy bardzo zaawansowanych funkcjach.</a:t>
                      </a:r>
                    </a:p>
                    <a:p>
                      <a:endParaRPr lang="pl-P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203203"/>
                  </a:ext>
                </a:extLst>
              </a:tr>
            </a:tbl>
          </a:graphicData>
        </a:graphic>
      </p:graphicFrame>
      <p:sp>
        <p:nvSpPr>
          <p:cNvPr id="11" name="pole tekstowe 10">
            <a:extLst>
              <a:ext uri="{FF2B5EF4-FFF2-40B4-BE49-F238E27FC236}">
                <a16:creationId xmlns:a16="http://schemas.microsoft.com/office/drawing/2014/main" id="{BEBFB9E3-5BD4-F140-BA7C-E00D2C065B35}"/>
              </a:ext>
            </a:extLst>
          </p:cNvPr>
          <p:cNvSpPr txBox="1"/>
          <p:nvPr/>
        </p:nvSpPr>
        <p:spPr>
          <a:xfrm>
            <a:off x="731838" y="4839712"/>
            <a:ext cx="107172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b="1" dirty="0"/>
              <a:t>Przydatność do projektu: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Flutter</a:t>
            </a:r>
            <a:r>
              <a:rPr lang="pl-PL" dirty="0"/>
              <a:t> idealnie nadaje się do aplikacji wymagających zaawansowanego interfejsu i szybkiego wdrożenia. Interaktywne mapy, ankiety oraz publikowanie aktywności można łatwo zrealizować dzięki elastycznym komponentom </a:t>
            </a:r>
            <a:r>
              <a:rPr lang="pl-PL" dirty="0" err="1"/>
              <a:t>Fluttera</a:t>
            </a:r>
            <a:r>
              <a:rPr lang="pl-PL" dirty="0"/>
              <a:t>, a dostęp do funkcji natywnych zapewniają platform </a:t>
            </a:r>
            <a:r>
              <a:rPr lang="pl-PL" dirty="0" err="1"/>
              <a:t>channels</a:t>
            </a:r>
            <a:r>
              <a:rPr lang="pl-PL" dirty="0"/>
              <a:t> i </a:t>
            </a:r>
            <a:r>
              <a:rPr lang="pl-PL" dirty="0" err="1"/>
              <a:t>pluginy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3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Podsumowanie</a:t>
            </a:r>
          </a:p>
        </p:txBody>
      </p:sp>
      <p:graphicFrame>
        <p:nvGraphicFramePr>
          <p:cNvPr id="9" name="Tabela 4">
            <a:extLst>
              <a:ext uri="{FF2B5EF4-FFF2-40B4-BE49-F238E27FC236}">
                <a16:creationId xmlns:a16="http://schemas.microsoft.com/office/drawing/2014/main" id="{D0C54D53-C83E-999E-E2D8-121369D30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54446"/>
              </p:ext>
            </p:extLst>
          </p:nvPr>
        </p:nvGraphicFramePr>
        <p:xfrm>
          <a:off x="731838" y="2222500"/>
          <a:ext cx="8335964" cy="4216398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08399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83991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2083991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2083991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702733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endParaRPr lang="pl-PL" sz="1400" noProof="0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Natywne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 err="1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React</a:t>
                      </a:r>
                      <a:r>
                        <a:rPr lang="pl-PL" sz="1400" b="1" i="0" noProof="0" dirty="0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 Native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 err="1">
                          <a:solidFill>
                            <a:schemeClr val="tx2"/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Flutter</a:t>
                      </a:r>
                      <a:endParaRPr lang="pl-PL" sz="1400" b="1" i="0" noProof="0" dirty="0">
                        <a:solidFill>
                          <a:schemeClr val="tx2"/>
                        </a:solidFill>
                        <a:latin typeface="Arial Black" panose="020B0604020202020204" pitchFamily="34" charset="0"/>
                        <a:cs typeface="Arial Black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702733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Interaktywna mapa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707442"/>
                  </a:ext>
                </a:extLst>
              </a:tr>
              <a:tr h="702733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Koszty i czas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692728"/>
                  </a:ext>
                </a:extLst>
              </a:tr>
              <a:tr h="702733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Wydajność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702733"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UX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defPPr>
                        <a:defRPr lang="pl-PL"/>
                      </a:def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ctr" rtl="0"/>
                      <a:r>
                        <a:rPr lang="pl-PL" sz="1400" b="1" i="0" noProof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rial Black" panose="020B0604020202020204" pitchFamily="34" charset="0"/>
                          <a:cs typeface="Arial Black" panose="020B0604020202020204" pitchFamily="34" charset="0"/>
                        </a:rPr>
                        <a:t>Wsparcie natywne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3600" dirty="0"/>
                        <a:t>✔✔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612043"/>
                  </a:ext>
                </a:extLst>
              </a:tr>
            </a:tbl>
          </a:graphicData>
        </a:graphic>
      </p:graphicFrame>
      <p:sp>
        <p:nvSpPr>
          <p:cNvPr id="22" name="Tekst — symbol zastępczy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11" name="Numer slajdu — symbol zastępczy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fld id="{CC43B8D3-9A08-F84C-9DD4-44948BA52D4B}" type="slidenum">
              <a:rPr lang="pl-PL" smtClean="0"/>
              <a:pPr rtl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87264F79-95B4-7ADF-2A8F-BEF6FEFD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Dlaczego </a:t>
            </a:r>
            <a:r>
              <a:rPr lang="pl-PL" dirty="0" err="1"/>
              <a:t>Flutter</a:t>
            </a:r>
            <a:r>
              <a:rPr lang="pl-PL" dirty="0"/>
              <a:t>?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69F5F0D3-B131-4CB7-0B2A-26B4F86A2B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2" name="Numer slajdu — symbol zastępczy 41">
            <a:extLst>
              <a:ext uri="{FF2B5EF4-FFF2-40B4-BE49-F238E27FC236}">
                <a16:creationId xmlns:a16="http://schemas.microsoft.com/office/drawing/2014/main" id="{019C8FDA-6404-F188-D702-F6E466BD3C8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6</a:t>
            </a:r>
          </a:p>
        </p:txBody>
      </p:sp>
      <p:sp>
        <p:nvSpPr>
          <p:cNvPr id="46" name="Tekst — symbol zastępczy 45">
            <a:extLst>
              <a:ext uri="{FF2B5EF4-FFF2-40B4-BE49-F238E27FC236}">
                <a16:creationId xmlns:a16="http://schemas.microsoft.com/office/drawing/2014/main" id="{75FAFF48-ECD7-B806-073D-92FF0C92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73239" y="2594641"/>
            <a:ext cx="1801368" cy="50292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3F91A9F2-2D44-0F31-0AD2-6603CE857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14103" y="2594641"/>
            <a:ext cx="1801368" cy="50292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8" name="Tekst — symbol zastępczy 47">
            <a:extLst>
              <a:ext uri="{FF2B5EF4-FFF2-40B4-BE49-F238E27FC236}">
                <a16:creationId xmlns:a16="http://schemas.microsoft.com/office/drawing/2014/main" id="{A3E1C905-1F78-C80C-C9A7-A645D9B8A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64111" y="2594641"/>
            <a:ext cx="1801368" cy="50292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/>
          </a:p>
        </p:txBody>
      </p:sp>
      <p:sp>
        <p:nvSpPr>
          <p:cNvPr id="49" name="Tekst — symbol zastępczy 48">
            <a:extLst>
              <a:ext uri="{FF2B5EF4-FFF2-40B4-BE49-F238E27FC236}">
                <a16:creationId xmlns:a16="http://schemas.microsoft.com/office/drawing/2014/main" id="{8CA99796-00AA-C484-557A-B978DA4DD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714119" y="2594641"/>
            <a:ext cx="1987296" cy="502920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endParaRPr lang="pl-PL" dirty="0"/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E080D02F-F3D4-FF0B-2D0E-64F8B50DCAA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551" y="2375185"/>
            <a:ext cx="1014984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 </a:t>
            </a:r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4AEDC641-DB48-7215-91E0-5C72AED4E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279" y="2040635"/>
            <a:ext cx="2587079" cy="1414272"/>
          </a:xfrm>
        </p:spPr>
        <p:txBody>
          <a:bodyPr rtlCol="0"/>
          <a:lstStyle>
            <a:defPPr>
              <a:defRPr lang="pl-PL"/>
            </a:defPPr>
          </a:lstStyle>
          <a:p>
            <a:r>
              <a:rPr lang="pl-PL" b="1" dirty="0"/>
              <a:t>Interaktywna mapa</a:t>
            </a:r>
            <a:endParaRPr lang="pl-PL" dirty="0"/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345C6D13-CF93-C1B2-1F70-67C4F6E718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81999" y="2375185"/>
            <a:ext cx="1014984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 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0F83D82D-5102-8004-C3B7-FEE3A6280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58389" y="2052501"/>
            <a:ext cx="1822704" cy="1414272"/>
          </a:xfrm>
        </p:spPr>
        <p:txBody>
          <a:bodyPr rtlCol="0"/>
          <a:lstStyle>
            <a:defPPr>
              <a:defRPr lang="pl-PL"/>
            </a:defPPr>
          </a:lstStyle>
          <a:p>
            <a:r>
              <a:rPr lang="pl-PL" b="1" dirty="0"/>
              <a:t>Koszty i Czas</a:t>
            </a:r>
            <a:endParaRPr lang="pl-PL" dirty="0"/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1C9A283B-9E49-B36A-FE51-8E72C9F394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14303" y="2375185"/>
            <a:ext cx="1014984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 </a:t>
            </a:r>
          </a:p>
        </p:txBody>
      </p:sp>
      <p:sp>
        <p:nvSpPr>
          <p:cNvPr id="13" name="Tekst — symbol zastępczy 12">
            <a:extLst>
              <a:ext uri="{FF2B5EF4-FFF2-40B4-BE49-F238E27FC236}">
                <a16:creationId xmlns:a16="http://schemas.microsoft.com/office/drawing/2014/main" id="{C2055FE9-29DC-BC97-64D3-F9745578B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23462" y="2052501"/>
            <a:ext cx="1822704" cy="1414272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Wydajność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450CD75-C694-C125-BD13-EF17DEB46B2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046607" y="2375185"/>
            <a:ext cx="1014984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 </a:t>
            </a:r>
          </a:p>
        </p:txBody>
      </p:sp>
      <p:sp>
        <p:nvSpPr>
          <p:cNvPr id="14" name="Tekst — symbol zastępczy 13">
            <a:extLst>
              <a:ext uri="{FF2B5EF4-FFF2-40B4-BE49-F238E27FC236}">
                <a16:creationId xmlns:a16="http://schemas.microsoft.com/office/drawing/2014/main" id="{36278598-FCCB-FFAE-8D0C-C6E865B7A9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008" y="2078908"/>
            <a:ext cx="1822704" cy="1414272"/>
          </a:xfrm>
        </p:spPr>
        <p:txBody>
          <a:bodyPr rtlCol="0"/>
          <a:lstStyle>
            <a:defPPr>
              <a:defRPr lang="pl-PL"/>
            </a:defPPr>
          </a:lstStyle>
          <a:p>
            <a:r>
              <a:rPr lang="pl-PL" b="1" dirty="0"/>
              <a:t>UX</a:t>
            </a:r>
            <a:endParaRPr lang="pl-PL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F9092E2-3437-76F7-8811-79E2775979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478911" y="2375185"/>
            <a:ext cx="1014984" cy="1014984"/>
          </a:xfrm>
        </p:spPr>
        <p:txBody>
          <a:bodyPr rtlCol="0"/>
          <a:lstStyle>
            <a:defPPr>
              <a:defRPr lang="pl-PL"/>
            </a:defPPr>
          </a:lstStyle>
          <a:p>
            <a:pPr rtl="0"/>
            <a:r>
              <a:rPr lang="pl-PL" dirty="0"/>
              <a:t> </a:t>
            </a:r>
          </a:p>
        </p:txBody>
      </p:sp>
      <p:sp>
        <p:nvSpPr>
          <p:cNvPr id="15" name="Tekst — symbol zastępczy 14">
            <a:extLst>
              <a:ext uri="{FF2B5EF4-FFF2-40B4-BE49-F238E27FC236}">
                <a16:creationId xmlns:a16="http://schemas.microsoft.com/office/drawing/2014/main" id="{C74894D9-3816-D634-32FA-4C32368D53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94579" y="2052640"/>
            <a:ext cx="3501915" cy="1414272"/>
          </a:xfrm>
        </p:spPr>
        <p:txBody>
          <a:bodyPr rIns="0" rtlCol="0"/>
          <a:lstStyle>
            <a:defPPr>
              <a:defRPr lang="pl-PL"/>
            </a:defPPr>
          </a:lstStyle>
          <a:p>
            <a:r>
              <a:rPr lang="pl-PL" b="1" dirty="0"/>
              <a:t>Wsparcie natywne</a:t>
            </a:r>
            <a:endParaRPr lang="pl-PL" dirty="0"/>
          </a:p>
        </p:txBody>
      </p:sp>
      <p:pic>
        <p:nvPicPr>
          <p:cNvPr id="6" name="Grafika 5" descr="Mapa z pinezką z wypełnieniem pełnym">
            <a:extLst>
              <a:ext uri="{FF2B5EF4-FFF2-40B4-BE49-F238E27FC236}">
                <a16:creationId xmlns:a16="http://schemas.microsoft.com/office/drawing/2014/main" id="{03F3B0C6-6025-B770-11CC-1B07393C8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43" y="2388901"/>
            <a:ext cx="914400" cy="914400"/>
          </a:xfrm>
          <a:prstGeom prst="rect">
            <a:avLst/>
          </a:prstGeom>
        </p:spPr>
      </p:pic>
      <p:pic>
        <p:nvPicPr>
          <p:cNvPr id="16" name="Grafika 15" descr="Budzik z wypełnieniem pełnym">
            <a:extLst>
              <a:ext uri="{FF2B5EF4-FFF2-40B4-BE49-F238E27FC236}">
                <a16:creationId xmlns:a16="http://schemas.microsoft.com/office/drawing/2014/main" id="{31DF8AF7-6C83-D4A9-F44D-0AD089795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2291" y="2425477"/>
            <a:ext cx="914400" cy="914400"/>
          </a:xfrm>
          <a:prstGeom prst="rect">
            <a:avLst/>
          </a:prstGeom>
        </p:spPr>
      </p:pic>
      <p:pic>
        <p:nvPicPr>
          <p:cNvPr id="18" name="Grafika 17" descr="Pojedyncze koło zębate z wypełnieniem pełnym">
            <a:extLst>
              <a:ext uri="{FF2B5EF4-FFF2-40B4-BE49-F238E27FC236}">
                <a16:creationId xmlns:a16="http://schemas.microsoft.com/office/drawing/2014/main" id="{CE7E80C1-160B-3395-F051-A846C72B2E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4595" y="2425477"/>
            <a:ext cx="914400" cy="914400"/>
          </a:xfrm>
          <a:prstGeom prst="rect">
            <a:avLst/>
          </a:prstGeom>
        </p:spPr>
      </p:pic>
      <p:pic>
        <p:nvPicPr>
          <p:cNvPr id="20" name="Grafika 19" descr="Uśmiechnięta twarz z wypełnieniem z wypełnieniem pełnym">
            <a:extLst>
              <a:ext uri="{FF2B5EF4-FFF2-40B4-BE49-F238E27FC236}">
                <a16:creationId xmlns:a16="http://schemas.microsoft.com/office/drawing/2014/main" id="{89485D37-229E-2CEF-13DF-AD6F7341AC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96899" y="2426493"/>
            <a:ext cx="914400" cy="914400"/>
          </a:xfrm>
          <a:prstGeom prst="rect">
            <a:avLst/>
          </a:prstGeom>
        </p:spPr>
      </p:pic>
      <p:pic>
        <p:nvPicPr>
          <p:cNvPr id="22" name="Grafika 21" descr="Znacznik z wypełnieniem pełnym">
            <a:extLst>
              <a:ext uri="{FF2B5EF4-FFF2-40B4-BE49-F238E27FC236}">
                <a16:creationId xmlns:a16="http://schemas.microsoft.com/office/drawing/2014/main" id="{71061C06-500E-5B38-E6B8-305335B55D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523107" y="2425477"/>
            <a:ext cx="914400" cy="914400"/>
          </a:xfrm>
          <a:prstGeom prst="rect">
            <a:avLst/>
          </a:prstGeom>
        </p:spPr>
      </p:pic>
      <p:sp>
        <p:nvSpPr>
          <p:cNvPr id="2" name="Tekst — symbol zastępczy 3">
            <a:extLst>
              <a:ext uri="{FF2B5EF4-FFF2-40B4-BE49-F238E27FC236}">
                <a16:creationId xmlns:a16="http://schemas.microsoft.com/office/drawing/2014/main" id="{107485CC-D362-A986-7320-21CFAD4EDD28}"/>
              </a:ext>
            </a:extLst>
          </p:cNvPr>
          <p:cNvSpPr txBox="1">
            <a:spLocks/>
          </p:cNvSpPr>
          <p:nvPr/>
        </p:nvSpPr>
        <p:spPr>
          <a:xfrm>
            <a:off x="369651" y="3374460"/>
            <a:ext cx="11375886" cy="301071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l-P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pl-PL"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pl-PL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l-PL" sz="1600" b="1" dirty="0"/>
              <a:t>Dlaczego </a:t>
            </a:r>
            <a:r>
              <a:rPr lang="pl-PL" sz="1600" b="1" dirty="0" err="1"/>
              <a:t>Flutter</a:t>
            </a:r>
            <a:r>
              <a:rPr lang="pl-PL" sz="1600" b="1" dirty="0"/>
              <a:t>?</a:t>
            </a:r>
            <a:endParaRPr lang="pl-PL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Interaktywna mapa:</a:t>
            </a:r>
            <a:r>
              <a:rPr lang="pl-PL" dirty="0"/>
              <a:t> </a:t>
            </a:r>
            <a:r>
              <a:rPr lang="pl-PL" dirty="0" err="1"/>
              <a:t>Flutter</a:t>
            </a:r>
            <a:r>
              <a:rPr lang="pl-PL" dirty="0"/>
              <a:t> oferuje elastyczne </a:t>
            </a:r>
            <a:r>
              <a:rPr lang="pl-PL" dirty="0" err="1"/>
              <a:t>widgety</a:t>
            </a:r>
            <a:r>
              <a:rPr lang="pl-PL" dirty="0"/>
              <a:t> i wsparcie dla animacji, co pozwala zbudować dynamiczne i responsywne mapy interaktywne (ważne dla projektu </a:t>
            </a:r>
            <a:r>
              <a:rPr lang="pl-PL" dirty="0" err="1"/>
              <a:t>CocoCay</a:t>
            </a:r>
            <a:r>
              <a:rPr lang="pl-PL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Koszty i czas:</a:t>
            </a:r>
            <a:r>
              <a:rPr lang="pl-PL" dirty="0"/>
              <a:t> Jedno środowisko dla iOS i Androida znacząco redukuje czas i koszty prac.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Wydajność:</a:t>
            </a:r>
            <a:r>
              <a:rPr lang="pl-PL" dirty="0"/>
              <a:t> </a:t>
            </a:r>
            <a:r>
              <a:rPr lang="pl-PL" dirty="0" err="1"/>
              <a:t>Renderowanie</a:t>
            </a:r>
            <a:r>
              <a:rPr lang="pl-PL" dirty="0"/>
              <a:t> na poziomie natywnym gwarantuje płynne działanie aplikacji nawet przy bardziej skomplikowanych funkcjach.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UX:</a:t>
            </a:r>
            <a:r>
              <a:rPr lang="pl-PL" dirty="0"/>
              <a:t> Nowoczesne narzędzia projektowe </a:t>
            </a:r>
            <a:r>
              <a:rPr lang="pl-PL" dirty="0" err="1"/>
              <a:t>Fluttera</a:t>
            </a:r>
            <a:r>
              <a:rPr lang="pl-PL" dirty="0"/>
              <a:t> umożliwiają stworzenie interfejsu, który zapewnia użytkownikowi intuicyjne i przyjemne doświadczenia.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pl-PL" b="1" dirty="0"/>
              <a:t>Wsparcie natywne:</a:t>
            </a:r>
            <a:r>
              <a:rPr lang="pl-PL" dirty="0"/>
              <a:t> Dzięki platform </a:t>
            </a:r>
            <a:r>
              <a:rPr lang="pl-PL" dirty="0" err="1"/>
              <a:t>channels</a:t>
            </a:r>
            <a:r>
              <a:rPr lang="pl-PL" dirty="0"/>
              <a:t> można korzystać z funkcji natywnych urządzeń, takich jak GPS czy kamera, co spełnia wymagania techniczne projektu.</a:t>
            </a:r>
          </a:p>
        </p:txBody>
      </p:sp>
    </p:spTree>
    <p:extLst>
      <p:ext uri="{BB962C8B-B14F-4D97-AF65-F5344CB8AC3E}">
        <p14:creationId xmlns:p14="http://schemas.microsoft.com/office/powerpoint/2010/main" val="103014665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2_TF22529792_Win32" id="{1326C3BB-235E-420E-98F4-37F71293871D}" vid="{B1DA7861-E414-494B-9D2A-2CF8F9D1EECF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F892F8-B153-4A37-BD5F-A2BAB73750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Projekt metropolitalny</Template>
  <TotalTime>118</TotalTime>
  <Words>500</Words>
  <Application>Microsoft Office PowerPoint</Application>
  <PresentationFormat>Panoramiczny</PresentationFormat>
  <Paragraphs>92</Paragraphs>
  <Slides>6</Slides>
  <Notes>6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Motyw pakietu Office</vt:lpstr>
      <vt:lpstr>Porównanie technologii mobilnych dla aplikacji CocoCay</vt:lpstr>
      <vt:lpstr>Technologie natywne (Swift dla iOS, Kotlin dla Android)</vt:lpstr>
      <vt:lpstr>React Native</vt:lpstr>
      <vt:lpstr>Flutter</vt:lpstr>
      <vt:lpstr>Podsumowanie</vt:lpstr>
      <vt:lpstr>Dlaczego Flutter?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Aleksander Stepaniuk (272644)</dc:creator>
  <cp:lastModifiedBy>Aleksander Stepaniuk (272644)</cp:lastModifiedBy>
  <cp:revision>3</cp:revision>
  <dcterms:created xsi:type="dcterms:W3CDTF">2025-01-06T21:12:47Z</dcterms:created>
  <dcterms:modified xsi:type="dcterms:W3CDTF">2025-01-09T23:50:49Z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  <property fmtid="{D5CDD505-2E9C-101B-9397-08002B2CF9AE}" pid="3" name="MediaServiceImageTags">
    <vt:lpwstr/>
  </property>
</Properties>
</file>