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2" r:id="rId19"/>
    <p:sldId id="263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8FC27-0F2F-4728-BB6B-C0132793CF10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2D974-CDD6-4BCC-8061-057141B49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B96D2A-1F20-48E1-A5C6-F049ECBD4406}" type="slidenum">
              <a:rPr lang="en-US"/>
              <a:pPr/>
              <a:t>6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E729E4-C9BC-4292-A3A7-F562E31D25B9}" type="slidenum">
              <a:rPr lang="en-US"/>
              <a:pPr/>
              <a:t>15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F31E97-D1EC-4DFE-9527-F4FC41AE9AD7}" type="slidenum">
              <a:rPr lang="en-US"/>
              <a:pPr/>
              <a:t>16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5F3A32-6AEA-4DD9-AEB7-A26C0E681A4D}" type="slidenum">
              <a:rPr lang="en-US"/>
              <a:pPr/>
              <a:t>17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EFCFF8-20DB-46EE-B766-CB5A4A616529}" type="slidenum">
              <a:rPr lang="en-US"/>
              <a:pPr/>
              <a:t>7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910C00-062A-4DDE-992E-6D977F04BB9E}" type="slidenum">
              <a:rPr lang="en-US"/>
              <a:pPr/>
              <a:t>8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F2150C-19E8-41B4-98C5-66A3340D68BF}" type="slidenum">
              <a:rPr lang="en-US"/>
              <a:pPr/>
              <a:t>9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3E07F6-9AB7-4C95-8ADA-2B75A060EE7C}" type="slidenum">
              <a:rPr lang="en-US"/>
              <a:pPr/>
              <a:t>10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51326D-68FC-4880-A4D2-A3CC7D7435E5}" type="slidenum">
              <a:rPr lang="en-US"/>
              <a:pPr/>
              <a:t>11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77381-85F1-485C-91CB-8EAA5EE97F7D}" type="slidenum">
              <a:rPr lang="en-US"/>
              <a:pPr/>
              <a:t>12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5DFE06-CB3D-4791-920D-D5B3C4594313}" type="slidenum">
              <a:rPr lang="en-US"/>
              <a:pPr/>
              <a:t>13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D0E59B-4740-4361-8FBA-9A292C98639E}" type="slidenum">
              <a:rPr lang="en-US"/>
              <a:pPr/>
              <a:t>14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0A5-C3AC-40DA-B3AC-998818B81A9A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E5D91E-4984-4C22-98AF-D23978D9D3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0A5-C3AC-40DA-B3AC-998818B81A9A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D91E-4984-4C22-98AF-D23978D9D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0A5-C3AC-40DA-B3AC-998818B81A9A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D91E-4984-4C22-98AF-D23978D9D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0A5-C3AC-40DA-B3AC-998818B81A9A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D91E-4984-4C22-98AF-D23978D9D3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0A5-C3AC-40DA-B3AC-998818B81A9A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E5D91E-4984-4C22-98AF-D23978D9D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0A5-C3AC-40DA-B3AC-998818B81A9A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D91E-4984-4C22-98AF-D23978D9D3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0A5-C3AC-40DA-B3AC-998818B81A9A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D91E-4984-4C22-98AF-D23978D9D3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0A5-C3AC-40DA-B3AC-998818B81A9A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D91E-4984-4C22-98AF-D23978D9D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0A5-C3AC-40DA-B3AC-998818B81A9A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D91E-4984-4C22-98AF-D23978D9D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0A5-C3AC-40DA-B3AC-998818B81A9A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5D91E-4984-4C22-98AF-D23978D9D3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0A5-C3AC-40DA-B3AC-998818B81A9A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E5D91E-4984-4C22-98AF-D23978D9D3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EA4B0A5-C3AC-40DA-B3AC-998818B81A9A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2E5D91E-4984-4C22-98AF-D23978D9D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 Overloading Continue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381000"/>
            <a:ext cx="8382000" cy="6096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/>
              <a:t>In the above program we want the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smtClean="0"/>
              <a:t>	</a:t>
            </a:r>
            <a:r>
              <a:rPr lang="en-US" sz="2800" smtClean="0">
                <a:solidFill>
                  <a:schemeClr val="hlink"/>
                </a:solidFill>
              </a:rPr>
              <a:t>function1( alpha a, beta b);</a:t>
            </a:r>
            <a:r>
              <a:rPr lang="en-US" sz="2800" smtClean="0"/>
              <a:t> to have access both the private data members I.e. data1 of beta and alpha class. So we make it a </a:t>
            </a:r>
            <a:r>
              <a:rPr lang="en-US" sz="2800" b="1" smtClean="0">
                <a:solidFill>
                  <a:schemeClr val="hlink"/>
                </a:solidFill>
              </a:rPr>
              <a:t>friend</a:t>
            </a:r>
            <a:r>
              <a:rPr lang="en-US" sz="2800" smtClean="0"/>
              <a:t> function. It is declared with the </a:t>
            </a:r>
            <a:r>
              <a:rPr lang="en-US" sz="2800" b="1" smtClean="0"/>
              <a:t>friend</a:t>
            </a:r>
            <a:r>
              <a:rPr lang="en-US" sz="2800" smtClean="0"/>
              <a:t> keyword in both the classes.</a:t>
            </a:r>
          </a:p>
          <a:p>
            <a:pPr eaLnBrk="1" hangingPunct="1">
              <a:defRPr/>
            </a:pPr>
            <a:r>
              <a:rPr lang="en-US" sz="2800" smtClean="0"/>
              <a:t>This deceleration can be placed anywhere in the class. It does not matter if it goes in the </a:t>
            </a:r>
            <a:r>
              <a:rPr lang="en-US" sz="2800" smtClean="0">
                <a:solidFill>
                  <a:schemeClr val="hlink"/>
                </a:solidFill>
              </a:rPr>
              <a:t>public</a:t>
            </a:r>
            <a:r>
              <a:rPr lang="en-US" sz="2800" smtClean="0"/>
              <a:t> or </a:t>
            </a:r>
            <a:r>
              <a:rPr lang="en-US" sz="2800" smtClean="0">
                <a:solidFill>
                  <a:schemeClr val="hlink"/>
                </a:solidFill>
              </a:rPr>
              <a:t>private</a:t>
            </a:r>
            <a:r>
              <a:rPr lang="en-US" sz="2800" smtClean="0"/>
              <a:t> section.</a:t>
            </a:r>
          </a:p>
          <a:p>
            <a:pPr eaLnBrk="1" hangingPunct="1">
              <a:defRPr/>
            </a:pPr>
            <a:r>
              <a:rPr lang="en-US" sz="2800" smtClean="0"/>
              <a:t>An object of each class is passed as an argument to the </a:t>
            </a:r>
            <a:r>
              <a:rPr lang="en-US" sz="2800" smtClean="0">
                <a:solidFill>
                  <a:schemeClr val="hlink"/>
                </a:solidFill>
              </a:rPr>
              <a:t>function function1( alpha a, beta b);</a:t>
            </a:r>
            <a:r>
              <a:rPr lang="en-US" sz="2800" smtClean="0"/>
              <a:t> and it accesses the private data member of both classes through these arguments.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685800"/>
            <a:ext cx="82296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smtClean="0">
                <a:solidFill>
                  <a:schemeClr val="hlink"/>
                </a:solidFill>
              </a:rPr>
              <a:t>An Observing Minor point:</a:t>
            </a:r>
            <a:r>
              <a:rPr lang="en-US" b="1" u="sng" smtClean="0"/>
              <a:t> </a:t>
            </a:r>
          </a:p>
          <a:p>
            <a:pPr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Remember that class cannot be referred to until it has been declared. Notice that class beta is referred  to in the declaration of the function </a:t>
            </a:r>
            <a:r>
              <a:rPr lang="en-US" sz="1800" smtClean="0"/>
              <a:t>function1( alpha, beta );</a:t>
            </a:r>
            <a:r>
              <a:rPr lang="en-US" smtClean="0"/>
              <a:t>  in class alpha, so beta must be declared before alpha.</a:t>
            </a:r>
          </a:p>
          <a:p>
            <a:pPr lvl="1" eaLnBrk="1" hangingPunct="1">
              <a:defRPr/>
            </a:pPr>
            <a:r>
              <a:rPr lang="en-US" smtClean="0"/>
              <a:t>Hence the declaration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mtClean="0"/>
              <a:t>                 </a:t>
            </a:r>
            <a:r>
              <a:rPr lang="en-US" smtClean="0">
                <a:solidFill>
                  <a:schemeClr val="hlink"/>
                </a:solidFill>
              </a:rPr>
              <a:t>class beta;</a:t>
            </a:r>
            <a:r>
              <a:rPr lang="en-US" smtClean="0"/>
              <a:t>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mtClean="0"/>
              <a:t>   is written at the beginning of the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47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hlink"/>
                </a:solidFill>
              </a:rPr>
              <a:t>Friend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chemeClr val="hlink"/>
                </a:solidFill>
              </a:rPr>
              <a:t>The member functions</a:t>
            </a:r>
            <a:r>
              <a:rPr lang="en-US" sz="2800" smtClean="0"/>
              <a:t> of a class can all be made friends at the same time when you make the entire class </a:t>
            </a:r>
            <a:r>
              <a:rPr lang="en-US" sz="2800" b="1" smtClean="0">
                <a:solidFill>
                  <a:schemeClr val="hlink"/>
                </a:solidFill>
              </a:rPr>
              <a:t>friend</a:t>
            </a:r>
            <a:r>
              <a:rPr lang="en-US" sz="2800" b="1" smtClean="0"/>
              <a:t>. </a:t>
            </a:r>
          </a:p>
          <a:p>
            <a:pPr lvl="1" eaLnBrk="1" hangingPunct="1">
              <a:defRPr/>
            </a:pPr>
            <a:r>
              <a:rPr lang="en-US" smtClean="0"/>
              <a:t> The following program shows this.</a:t>
            </a:r>
            <a:endParaRPr 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7975"/>
            <a:ext cx="6324600" cy="6381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Example: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#include &lt;iostream.h&gt;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#include &lt;conio.h&gt;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class alpha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private: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	int data1;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	alpha( )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	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	   data1 =  99;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	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	~alpha(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	  {    }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	</a:t>
            </a:r>
            <a:r>
              <a:rPr lang="en-US" sz="2000" b="1" smtClean="0"/>
              <a:t>friend class beta;   </a:t>
            </a:r>
            <a:r>
              <a:rPr lang="en-US" sz="2000" smtClean="0"/>
              <a:t>// beta is </a:t>
            </a:r>
            <a:r>
              <a:rPr lang="en-US" sz="2000" i="1" smtClean="0"/>
              <a:t>Friend class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b="1" smtClean="0"/>
              <a:t>	</a:t>
            </a:r>
            <a:r>
              <a:rPr lang="en-US" sz="200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381000" y="609600"/>
            <a:ext cx="8229600" cy="6019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smtClean="0"/>
              <a:t>class beta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smtClean="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smtClean="0"/>
              <a:t>		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smtClean="0"/>
              <a:t>			beta( )      {	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smtClean="0"/>
              <a:t>			~beta( )    {         }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smtClean="0"/>
              <a:t>			</a:t>
            </a:r>
            <a:r>
              <a:rPr lang="en-US" sz="1800" b="1" smtClean="0"/>
              <a:t>// all member functions can access private </a:t>
            </a:r>
            <a:r>
              <a:rPr lang="en-US" sz="2400" b="1" i="1" smtClean="0"/>
              <a:t>alpha</a:t>
            </a:r>
            <a:r>
              <a:rPr lang="en-US" sz="2400" b="1" smtClean="0"/>
              <a:t> </a:t>
            </a:r>
            <a:r>
              <a:rPr lang="en-US" sz="1800" b="1" smtClean="0"/>
              <a:t>data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smtClean="0"/>
              <a:t>			void function1( alpha a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smtClean="0"/>
              <a:t>	  		   {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smtClean="0"/>
              <a:t>				cout&lt;&lt;“\n data1 = “&lt;&lt;a.data1;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smtClean="0"/>
              <a:t>			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smtClean="0"/>
              <a:t>			void function2( alpha a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smtClean="0"/>
              <a:t>	  		   {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smtClean="0"/>
              <a:t>				cout&lt;&lt;“\n data1 = “&lt;&lt;a.data1;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smtClean="0"/>
              <a:t>			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smtClean="0"/>
              <a:t>			void function3( alpha a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smtClean="0"/>
              <a:t>	  		   {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smtClean="0"/>
              <a:t>				cout&lt;&lt;“\n data1 = “&lt;&lt;a.data1;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smtClean="0"/>
              <a:t>			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smtClean="0"/>
              <a:t>	</a:t>
            </a:r>
            <a:r>
              <a:rPr lang="en-US" sz="180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smtClean="0"/>
              <a:t>void main()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smtClean="0"/>
              <a:t>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smtClean="0"/>
              <a:t>	alpha a;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smtClean="0"/>
              <a:t>	beta b;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smtClean="0"/>
              <a:t>	b.function1( a 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smtClean="0"/>
              <a:t>	b.function2( a 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smtClean="0"/>
              <a:t>	b.function3( a 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smtClean="0"/>
              <a:t>	getch();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smtClean="0"/>
              <a:t>}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u="sng" smtClean="0"/>
              <a:t>Output of the Program: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228600"/>
            <a:ext cx="8686800" cy="6400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/>
              <a:t>In class alpha the entire class is proclaimed(declared) a friend. Now all the member functions of beta can access the private data of alpha ( in this program the single data item data1 ).</a:t>
            </a:r>
          </a:p>
          <a:p>
            <a:pPr eaLnBrk="1" hangingPunct="1">
              <a:defRPr/>
            </a:pPr>
            <a:r>
              <a:rPr lang="en-US" sz="2800" smtClean="0"/>
              <a:t>Note that in the friend declaration we specify that beta is a class using the class keyword.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smtClean="0"/>
              <a:t>			</a:t>
            </a:r>
            <a:r>
              <a:rPr lang="en-US" sz="2800" smtClean="0">
                <a:solidFill>
                  <a:schemeClr val="hlink"/>
                </a:solidFill>
              </a:rPr>
              <a:t>friend class beta</a:t>
            </a:r>
            <a:r>
              <a:rPr lang="en-US" sz="2800" smtClean="0"/>
              <a:t>;</a:t>
            </a:r>
          </a:p>
          <a:p>
            <a:pPr eaLnBrk="1" hangingPunct="1">
              <a:defRPr/>
            </a:pPr>
            <a:r>
              <a:rPr lang="en-US" sz="2800" smtClean="0"/>
              <a:t>We could also have declared beta to be a class before the alpha class specifier, as in previous example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mtClean="0"/>
              <a:t>			</a:t>
            </a:r>
            <a:r>
              <a:rPr lang="en-US" smtClean="0">
                <a:solidFill>
                  <a:schemeClr val="hlink"/>
                </a:solidFill>
              </a:rPr>
              <a:t>class beta</a:t>
            </a:r>
            <a:r>
              <a:rPr lang="en-US" smtClean="0"/>
              <a:t>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mtClean="0"/>
              <a:t>And then within alpha, referred to beta without the class keyword: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mtClean="0"/>
              <a:t>			</a:t>
            </a:r>
            <a:r>
              <a:rPr lang="en-US" smtClean="0">
                <a:solidFill>
                  <a:schemeClr val="hlink"/>
                </a:solidFill>
              </a:rPr>
              <a:t>friend beta</a:t>
            </a:r>
            <a:r>
              <a:rPr lang="en-US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&gt;&gt; Operator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/>
              <a:t>istream</a:t>
            </a:r>
            <a:r>
              <a:rPr lang="en-US" dirty="0"/>
              <a:t>&amp; operator &gt;&gt; (</a:t>
            </a:r>
            <a:r>
              <a:rPr lang="en-US" dirty="0" err="1"/>
              <a:t>istream</a:t>
            </a:r>
            <a:r>
              <a:rPr lang="en-US" dirty="0"/>
              <a:t>&amp; s, </a:t>
            </a:r>
            <a:r>
              <a:rPr lang="en-US" dirty="0" smtClean="0"/>
              <a:t>Date&amp; </a:t>
            </a:r>
            <a:r>
              <a:rPr lang="en-US" dirty="0"/>
              <a:t>d) </a:t>
            </a:r>
          </a:p>
          <a:p>
            <a:pPr>
              <a:buNone/>
            </a:pPr>
            <a:r>
              <a:rPr lang="en-US" dirty="0" smtClean="0"/>
              <a:t>	{ </a:t>
            </a:r>
            <a:endParaRPr lang="en-US" dirty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“\</a:t>
            </a:r>
            <a:r>
              <a:rPr lang="en-US" dirty="0" err="1"/>
              <a:t>nEnter</a:t>
            </a:r>
            <a:r>
              <a:rPr lang="en-US" dirty="0"/>
              <a:t> </a:t>
            </a:r>
            <a:r>
              <a:rPr lang="en-US" dirty="0" smtClean="0"/>
              <a:t>Day: “;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 s </a:t>
            </a:r>
            <a:r>
              <a:rPr lang="en-US" dirty="0"/>
              <a:t>&gt;&gt; </a:t>
            </a:r>
            <a:r>
              <a:rPr lang="en-US" dirty="0" err="1" smtClean="0"/>
              <a:t>d.day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“Enter </a:t>
            </a:r>
            <a:r>
              <a:rPr lang="en-US" dirty="0" smtClean="0"/>
              <a:t>Month: </a:t>
            </a:r>
            <a:r>
              <a:rPr lang="en-US" dirty="0"/>
              <a:t>“;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s </a:t>
            </a:r>
            <a:r>
              <a:rPr lang="en-US" dirty="0"/>
              <a:t>&gt;&gt; </a:t>
            </a:r>
            <a:r>
              <a:rPr lang="en-US" dirty="0" err="1" smtClean="0"/>
              <a:t>d.month</a:t>
            </a:r>
            <a:r>
              <a:rPr lang="en-US" dirty="0" smtClean="0"/>
              <a:t>; </a:t>
            </a:r>
            <a:endParaRPr lang="en-US" dirty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&lt;&lt;“Enter Year: ”;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s&gt;&gt;</a:t>
            </a:r>
            <a:r>
              <a:rPr lang="en-US" dirty="0" err="1" smtClean="0"/>
              <a:t>d.year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return </a:t>
            </a:r>
            <a:r>
              <a:rPr lang="en-US" dirty="0"/>
              <a:t>s;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&lt;&lt; Operator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ostream</a:t>
            </a:r>
            <a:r>
              <a:rPr lang="en-US" dirty="0"/>
              <a:t>&amp; operator &lt;&lt; (</a:t>
            </a:r>
            <a:r>
              <a:rPr lang="en-US" dirty="0" err="1"/>
              <a:t>ostream</a:t>
            </a:r>
            <a:r>
              <a:rPr lang="en-US" dirty="0"/>
              <a:t>&amp; s</a:t>
            </a:r>
            <a:r>
              <a:rPr lang="en-US"/>
              <a:t>, </a:t>
            </a:r>
            <a:r>
              <a:rPr lang="en-US" smtClean="0"/>
              <a:t>Date&amp; </a:t>
            </a:r>
            <a:r>
              <a:rPr lang="en-US" dirty="0" smtClean="0"/>
              <a:t>d)</a:t>
            </a:r>
            <a:endParaRPr lang="en-US" dirty="0"/>
          </a:p>
          <a:p>
            <a:pPr>
              <a:buNone/>
            </a:pPr>
            <a:r>
              <a:rPr lang="en-US" dirty="0" smtClean="0"/>
              <a:t>	{</a:t>
            </a:r>
            <a:endParaRPr lang="en-US" dirty="0"/>
          </a:p>
          <a:p>
            <a:pPr>
              <a:buNone/>
            </a:pPr>
            <a:r>
              <a:rPr lang="en-US" dirty="0" smtClean="0"/>
              <a:t>	 s </a:t>
            </a:r>
            <a:r>
              <a:rPr lang="en-US" dirty="0"/>
              <a:t>&lt;&lt; </a:t>
            </a:r>
            <a:r>
              <a:rPr lang="en-US" dirty="0" err="1" smtClean="0"/>
              <a:t>d.day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 smtClean="0"/>
              <a:t>“-” </a:t>
            </a:r>
            <a:r>
              <a:rPr lang="en-US" dirty="0"/>
              <a:t>&lt;&lt; </a:t>
            </a:r>
            <a:r>
              <a:rPr lang="en-US" dirty="0" err="1" smtClean="0"/>
              <a:t>d.month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 smtClean="0"/>
              <a:t>“-”&lt;&lt;</a:t>
            </a:r>
            <a:r>
              <a:rPr lang="en-US" dirty="0" err="1" smtClean="0"/>
              <a:t>d.year</a:t>
            </a:r>
            <a:r>
              <a:rPr lang="en-US" dirty="0" smtClean="0"/>
              <a:t>; </a:t>
            </a:r>
            <a:endParaRPr lang="en-US" dirty="0"/>
          </a:p>
          <a:p>
            <a:pPr>
              <a:buNone/>
            </a:pPr>
            <a:r>
              <a:rPr lang="en-US" dirty="0" smtClean="0"/>
              <a:t>	return </a:t>
            </a:r>
            <a:r>
              <a:rPr lang="en-US" dirty="0"/>
              <a:t>s; </a:t>
            </a:r>
          </a:p>
          <a:p>
            <a:pPr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Array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can </a:t>
            </a:r>
            <a:r>
              <a:rPr lang="en-US" dirty="0"/>
              <a:t>o</a:t>
            </a:r>
            <a:r>
              <a:rPr lang="en-US" dirty="0" smtClean="0"/>
              <a:t>ver load array operator([]) for a class.</a:t>
            </a:r>
          </a:p>
          <a:p>
            <a:endParaRPr lang="en-US" dirty="0" smtClean="0"/>
          </a:p>
          <a:p>
            <a:r>
              <a:rPr lang="en-US" dirty="0" smtClean="0"/>
              <a:t>One best use to check the upper and lower limit of the array.</a:t>
            </a:r>
          </a:p>
          <a:p>
            <a:endParaRPr lang="en-US" dirty="0" smtClean="0"/>
          </a:p>
          <a:p>
            <a:r>
              <a:rPr lang="en-US" dirty="0" smtClean="0"/>
              <a:t>If the index is with in the bound then it will be allowed to read the data from the array.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/>
              <a:t>int</a:t>
            </a:r>
            <a:r>
              <a:rPr lang="en-US" dirty="0"/>
              <a:t> LIMIT = 100; //array size</a:t>
            </a:r>
          </a:p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/>
              <a:t>safearay</a:t>
            </a:r>
            <a:endParaRPr lang="en-US" dirty="0"/>
          </a:p>
          <a:p>
            <a:pPr>
              <a:buNone/>
            </a:pPr>
            <a:r>
              <a:rPr lang="en-US" dirty="0" smtClean="0"/>
              <a:t>	{</a:t>
            </a:r>
            <a:endParaRPr lang="en-US" dirty="0"/>
          </a:p>
          <a:p>
            <a:pPr>
              <a:buNone/>
            </a:pPr>
            <a:r>
              <a:rPr lang="en-US" dirty="0" smtClean="0"/>
              <a:t>	private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arr</a:t>
            </a:r>
            <a:r>
              <a:rPr lang="en-US" dirty="0"/>
              <a:t>[LIMIT];</a:t>
            </a:r>
          </a:p>
          <a:p>
            <a:pPr>
              <a:buNone/>
            </a:pPr>
            <a:r>
              <a:rPr lang="en-US" dirty="0" smtClean="0"/>
              <a:t>	public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/>
              <a:t>&amp; operator [](</a:t>
            </a:r>
            <a:r>
              <a:rPr lang="en-US" dirty="0" err="1"/>
              <a:t>int</a:t>
            </a:r>
            <a:r>
              <a:rPr lang="en-US" dirty="0"/>
              <a:t> n) //note: return by reference</a:t>
            </a:r>
          </a:p>
          <a:p>
            <a:pPr lvl="1">
              <a:buNone/>
            </a:pPr>
            <a:r>
              <a:rPr lang="en-US" dirty="0" smtClean="0"/>
              <a:t>		{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pt-BR" dirty="0" smtClean="0"/>
              <a:t>if</a:t>
            </a:r>
            <a:r>
              <a:rPr lang="pt-BR" dirty="0"/>
              <a:t>( n&lt; 0 || n&gt;=LIMIT )</a:t>
            </a:r>
          </a:p>
          <a:p>
            <a:pPr>
              <a:buNone/>
            </a:pPr>
            <a:r>
              <a:rPr lang="en-US" dirty="0" smtClean="0"/>
              <a:t>		   {  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“\</a:t>
            </a:r>
            <a:r>
              <a:rPr lang="en-US" dirty="0" err="1"/>
              <a:t>nIndex</a:t>
            </a:r>
            <a:r>
              <a:rPr lang="en-US" dirty="0"/>
              <a:t> out of bounds”; </a:t>
            </a:r>
            <a:r>
              <a:rPr lang="en-US" dirty="0" smtClean="0"/>
              <a:t>    exit(1</a:t>
            </a:r>
            <a:r>
              <a:rPr lang="en-US" dirty="0"/>
              <a:t>); </a:t>
            </a:r>
            <a:r>
              <a:rPr lang="en-US" dirty="0" smtClean="0"/>
              <a:t>   }</a:t>
            </a:r>
            <a:endParaRPr lang="en-US" dirty="0"/>
          </a:p>
          <a:p>
            <a:pPr>
              <a:buNone/>
            </a:pPr>
            <a:r>
              <a:rPr lang="en-US" dirty="0" smtClean="0"/>
              <a:t>		return </a:t>
            </a:r>
            <a:r>
              <a:rPr lang="en-US" dirty="0" err="1"/>
              <a:t>arr</a:t>
            </a:r>
            <a:r>
              <a:rPr lang="en-US" dirty="0"/>
              <a:t>[n</a:t>
            </a:r>
            <a:r>
              <a:rPr lang="en-US" dirty="0" smtClean="0"/>
              <a:t>];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  <a:p>
            <a:pPr>
              <a:buNone/>
            </a:pPr>
            <a:r>
              <a:rPr lang="en-US" dirty="0" smtClean="0"/>
              <a:t>	};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pPr>
              <a:buNone/>
            </a:pPr>
            <a:r>
              <a:rPr lang="en-US" dirty="0" smtClean="0"/>
              <a:t>	{</a:t>
            </a:r>
            <a:endParaRPr lang="en-US" dirty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safearay</a:t>
            </a:r>
            <a:r>
              <a:rPr lang="en-US" dirty="0" smtClean="0"/>
              <a:t> </a:t>
            </a:r>
            <a:r>
              <a:rPr lang="en-US" dirty="0"/>
              <a:t>sa1;</a:t>
            </a:r>
          </a:p>
          <a:p>
            <a:pPr>
              <a:buNone/>
            </a:pPr>
            <a:r>
              <a:rPr lang="en-US" dirty="0" smtClean="0"/>
              <a:t>	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j=0; j&lt;LIMIT; j</a:t>
            </a:r>
            <a:r>
              <a:rPr lang="en-US" dirty="0" smtClean="0"/>
              <a:t>++)           </a:t>
            </a:r>
            <a:r>
              <a:rPr lang="en-US" dirty="0"/>
              <a:t>//insert elements</a:t>
            </a:r>
          </a:p>
          <a:p>
            <a:pPr>
              <a:buNone/>
            </a:pPr>
            <a:r>
              <a:rPr lang="en-US" dirty="0" smtClean="0"/>
              <a:t>			sa1[j</a:t>
            </a:r>
            <a:r>
              <a:rPr lang="en-US" dirty="0"/>
              <a:t>] = j*10; </a:t>
            </a:r>
            <a:r>
              <a:rPr lang="en-US" dirty="0" smtClean="0"/>
              <a:t>         //*</a:t>
            </a:r>
            <a:r>
              <a:rPr lang="en-US" dirty="0"/>
              <a:t>left* side of equal sign</a:t>
            </a:r>
          </a:p>
          <a:p>
            <a:pPr>
              <a:buNone/>
            </a:pPr>
            <a:r>
              <a:rPr lang="en-US" dirty="0" smtClean="0"/>
              <a:t>	for(j=0</a:t>
            </a:r>
            <a:r>
              <a:rPr lang="en-US" dirty="0"/>
              <a:t>; j&lt;LIMIT; j</a:t>
            </a:r>
            <a:r>
              <a:rPr lang="en-US" dirty="0" smtClean="0"/>
              <a:t>++)               </a:t>
            </a:r>
            <a:r>
              <a:rPr lang="en-US" dirty="0"/>
              <a:t>//display elements</a:t>
            </a:r>
          </a:p>
          <a:p>
            <a:pPr>
              <a:buNone/>
            </a:pPr>
            <a:r>
              <a:rPr lang="en-US" dirty="0" smtClean="0"/>
              <a:t>		{</a:t>
            </a:r>
            <a:endParaRPr lang="en-US" dirty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temp = sa1[j</a:t>
            </a:r>
            <a:r>
              <a:rPr lang="en-US" dirty="0" smtClean="0"/>
              <a:t>];             </a:t>
            </a:r>
            <a:r>
              <a:rPr lang="en-US" dirty="0"/>
              <a:t>//*right* side of equal sign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“Element “ &lt;&lt; j &lt;&lt; “ is “ &lt;&lt; temp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 smtClean="0"/>
              <a:t>		}</a:t>
            </a:r>
            <a:endParaRPr lang="en-US" dirty="0"/>
          </a:p>
          <a:p>
            <a:pPr>
              <a:buNone/>
            </a:pPr>
            <a:r>
              <a:rPr lang="en-US" dirty="0" smtClean="0"/>
              <a:t>	return </a:t>
            </a:r>
            <a:r>
              <a:rPr lang="en-US" dirty="0"/>
              <a:t>0;</a:t>
            </a:r>
          </a:p>
          <a:p>
            <a:pPr>
              <a:buNone/>
            </a:pPr>
            <a:r>
              <a:rPr lang="en-US" dirty="0" smtClean="0"/>
              <a:t>	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Friend Function and Classes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chemeClr val="hlink"/>
                </a:solidFill>
              </a:rPr>
              <a:t>Friend Functions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905000"/>
            <a:ext cx="8229600" cy="4343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The concept of encapsulation and data hiding dictate that nonmember functions should not be able to access the object’s private or protected data.</a:t>
            </a:r>
          </a:p>
          <a:p>
            <a:pPr eaLnBrk="1" hangingPunct="1">
              <a:defRPr/>
            </a:pPr>
            <a:endParaRPr lang="en-US" sz="2800" dirty="0" smtClean="0"/>
          </a:p>
          <a:p>
            <a:pPr eaLnBrk="1" hangingPunct="1">
              <a:defRPr/>
            </a:pPr>
            <a:r>
              <a:rPr lang="en-US" sz="2800" dirty="0" smtClean="0"/>
              <a:t>The policy is that if you are not a member, you cannot get in. however there are situations where such rigid discrimination leads to considerable inconvenience. </a:t>
            </a:r>
          </a:p>
          <a:p>
            <a:pPr eaLnBrk="1" hangingPunct="1">
              <a:defRPr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7975"/>
            <a:ext cx="6324600" cy="6381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Example: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#include &lt;iostream.h&gt;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#include &lt;conio.h&gt;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class beta;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class alpha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private: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	int data1;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	alpha( )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	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	   data1 =  3;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	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	~alpha(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	  {    }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	</a:t>
            </a:r>
            <a:r>
              <a:rPr lang="en-US" sz="2000" b="1" smtClean="0"/>
              <a:t>friend int function1( alpha, beta ); </a:t>
            </a:r>
            <a:r>
              <a:rPr lang="en-US" sz="2000" smtClean="0"/>
              <a:t>// </a:t>
            </a:r>
            <a:r>
              <a:rPr lang="en-US" sz="2000" i="1" smtClean="0"/>
              <a:t>Friend Function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smtClean="0"/>
              <a:t>	</a:t>
            </a:r>
            <a:r>
              <a:rPr lang="en-US" sz="200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1430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class beta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private: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	int data1;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	beta( )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	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	   data1=  7;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	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	~beta(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	  {      }	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000" smtClean="0"/>
              <a:t>			</a:t>
            </a:r>
            <a:r>
              <a:rPr lang="en-US" sz="2000" b="1" smtClean="0"/>
              <a:t>friend int function1( alpha, beta ); </a:t>
            </a:r>
            <a:r>
              <a:rPr lang="en-US" sz="2000" smtClean="0"/>
              <a:t>// </a:t>
            </a:r>
            <a:r>
              <a:rPr lang="en-US" sz="2000" i="1" smtClean="0"/>
              <a:t>Friend Function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b="1" smtClean="0"/>
              <a:t>	</a:t>
            </a:r>
            <a:r>
              <a:rPr lang="en-US" sz="2000" smtClean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dirty="0" smtClean="0"/>
              <a:t> function1( alpha a, beta b) 	//</a:t>
            </a:r>
            <a:r>
              <a:rPr lang="en-US" sz="2000" b="1" i="1" dirty="0" smtClean="0"/>
              <a:t> Function Definition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	</a:t>
            </a:r>
            <a:r>
              <a:rPr lang="en-US" sz="2000" dirty="0" err="1" smtClean="0"/>
              <a:t>int</a:t>
            </a:r>
            <a:r>
              <a:rPr lang="en-US" sz="2000" dirty="0" smtClean="0"/>
              <a:t> temp;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	temp = a.data1 + b.data1;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	return temp;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void main()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alpha </a:t>
            </a:r>
            <a:r>
              <a:rPr lang="en-US" sz="2000" dirty="0" err="1" smtClean="0"/>
              <a:t>aa</a:t>
            </a:r>
            <a:r>
              <a:rPr lang="en-US" sz="2000" dirty="0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beta bb;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&lt;&lt;“____”&lt;&lt;function1(</a:t>
            </a:r>
            <a:r>
              <a:rPr lang="en-US" sz="2000" dirty="0" err="1" smtClean="0"/>
              <a:t>aa,bb</a:t>
            </a:r>
            <a:r>
              <a:rPr lang="en-US" sz="2000" dirty="0" smtClean="0"/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err="1" smtClean="0"/>
              <a:t>getche</a:t>
            </a:r>
            <a:r>
              <a:rPr lang="en-US" sz="2000" dirty="0" smtClean="0"/>
              <a:t>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}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u="sng" dirty="0" smtClean="0"/>
              <a:t>Output of the Program: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251</TotalTime>
  <Words>385</Words>
  <Application>Microsoft Office PowerPoint</Application>
  <PresentationFormat>On-screen Show (4:3)</PresentationFormat>
  <Paragraphs>184</Paragraphs>
  <Slides>20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Equity</vt:lpstr>
      <vt:lpstr>Operator Overloading Continue</vt:lpstr>
      <vt:lpstr>Overloading Array Operator</vt:lpstr>
      <vt:lpstr>Array Operator Example</vt:lpstr>
      <vt:lpstr>Array Operator Example</vt:lpstr>
      <vt:lpstr>Friend Function and Classes</vt:lpstr>
      <vt:lpstr>Friend Functions</vt:lpstr>
      <vt:lpstr>Example:</vt:lpstr>
      <vt:lpstr>Slide 8</vt:lpstr>
      <vt:lpstr>Slide 9</vt:lpstr>
      <vt:lpstr>Slide 10</vt:lpstr>
      <vt:lpstr>Slide 11</vt:lpstr>
      <vt:lpstr>Friend Classes</vt:lpstr>
      <vt:lpstr>Slide 13</vt:lpstr>
      <vt:lpstr>Example:</vt:lpstr>
      <vt:lpstr>Slide 15</vt:lpstr>
      <vt:lpstr>Slide 16</vt:lpstr>
      <vt:lpstr>Slide 17</vt:lpstr>
      <vt:lpstr>&gt;&gt; Operator Example</vt:lpstr>
      <vt:lpstr>&lt;&lt; Operator Example</vt:lpstr>
      <vt:lpstr>Thanks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Overloading Continue</dc:title>
  <dc:creator>Dell</dc:creator>
  <cp:lastModifiedBy>Dell</cp:lastModifiedBy>
  <cp:revision>6</cp:revision>
  <dcterms:created xsi:type="dcterms:W3CDTF">2015-04-15T04:17:24Z</dcterms:created>
  <dcterms:modified xsi:type="dcterms:W3CDTF">2015-04-24T05:26:40Z</dcterms:modified>
</cp:coreProperties>
</file>