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73" r:id="rId2"/>
    <p:sldId id="274" r:id="rId3"/>
    <p:sldId id="271" r:id="rId4"/>
    <p:sldId id="275" r:id="rId5"/>
    <p:sldId id="257" r:id="rId6"/>
    <p:sldId id="258" r:id="rId7"/>
    <p:sldId id="263" r:id="rId8"/>
    <p:sldId id="260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6" r:id="rId17"/>
    <p:sldId id="277" r:id="rId18"/>
    <p:sldId id="278" r:id="rId19"/>
    <p:sldId id="27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74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E28FE-E639-4B12-9A1A-6641A0A80DFD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C0F93-4439-4AC3-A1FA-B6E9900F3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9DD851A-ED7A-424A-8D0F-1FB175B01FB5}" type="slidenum">
              <a:rPr lang="en-US" altLang="en-US" smtClean="0"/>
              <a:pPr/>
              <a:t>2</a:t>
            </a:fld>
            <a:endParaRPr lang="en-US" altLang="en-US" smtClean="0"/>
          </a:p>
        </p:txBody>
      </p:sp>
      <p:sp>
        <p:nvSpPr>
          <p:cNvPr id="153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26AD2B2-E954-48FA-9C6C-29642CE9EF52}" type="slidenum">
              <a:rPr lang="en-US" altLang="en-US" smtClean="0"/>
              <a:pPr/>
              <a:t>3</a:t>
            </a:fld>
            <a:endParaRPr lang="en-US" altLang="en-US" smtClean="0"/>
          </a:p>
        </p:txBody>
      </p:sp>
      <p:sp>
        <p:nvSpPr>
          <p:cNvPr id="163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F6CAAA-2575-4167-BEBF-734E396F089C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77E233E-E802-4B59-967B-FDAEFDC38A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F6CAAA-2575-4167-BEBF-734E396F089C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7E233E-E802-4B59-967B-FDAEFDC38A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F6CAAA-2575-4167-BEBF-734E396F089C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7E233E-E802-4B59-967B-FDAEFDC38A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7904959-512B-4081-9E27-813DCC434C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F6CAAA-2575-4167-BEBF-734E396F089C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7E233E-E802-4B59-967B-FDAEFDC38AD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F6CAAA-2575-4167-BEBF-734E396F089C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7E233E-E802-4B59-967B-FDAEFDC38AD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F6CAAA-2575-4167-BEBF-734E396F089C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7E233E-E802-4B59-967B-FDAEFDC38A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F6CAAA-2575-4167-BEBF-734E396F089C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7E233E-E802-4B59-967B-FDAEFDC38AD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F6CAAA-2575-4167-BEBF-734E396F089C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7E233E-E802-4B59-967B-FDAEFDC38AD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F6CAAA-2575-4167-BEBF-734E396F089C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7E233E-E802-4B59-967B-FDAEFDC38A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BF6CAAA-2575-4167-BEBF-734E396F089C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7E233E-E802-4B59-967B-FDAEFDC38AD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BF6CAAA-2575-4167-BEBF-734E396F089C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77E233E-E802-4B59-967B-FDAEFDC38AD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BF6CAAA-2575-4167-BEBF-734E396F089C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77E233E-E802-4B59-967B-FDAEFDC38AD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Function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833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4114800"/>
          </a:xfrm>
        </p:spPr>
        <p:txBody>
          <a:bodyPr/>
          <a:lstStyle/>
          <a:p>
            <a:r>
              <a:rPr lang="en-US" dirty="0" smtClean="0"/>
              <a:t>fstream dataFile(“fast.txt”, ios::in | ios::out);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a File at Declaration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Opening a file in </a:t>
            </a:r>
            <a:r>
              <a:rPr lang="en-US" sz="2800" b="1" dirty="0" smtClean="0"/>
              <a:t>ios::out </a:t>
            </a:r>
            <a:r>
              <a:rPr lang="en-US" sz="2800" dirty="0" smtClean="0"/>
              <a:t>mode also opens it in the </a:t>
            </a:r>
            <a:r>
              <a:rPr lang="en-US" sz="2800" b="1" dirty="0" smtClean="0"/>
              <a:t>ios::trunc </a:t>
            </a:r>
            <a:r>
              <a:rPr lang="en-US" sz="2800" dirty="0" smtClean="0"/>
              <a:t>mode by default. That is, if the file already exists, it is truncated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Both </a:t>
            </a:r>
            <a:r>
              <a:rPr lang="en-US" sz="2800" b="1" dirty="0" smtClean="0"/>
              <a:t>ios::app </a:t>
            </a:r>
            <a:r>
              <a:rPr lang="en-US" sz="2800" dirty="0" smtClean="0"/>
              <a:t>and </a:t>
            </a:r>
            <a:r>
              <a:rPr lang="en-US" sz="2800" b="1" dirty="0" smtClean="0"/>
              <a:t>ios::ate </a:t>
            </a:r>
            <a:r>
              <a:rPr lang="en-US" sz="2800" dirty="0" smtClean="0"/>
              <a:t>set the pointers to the end of file, but they differ in terms of the types of operations permitted on a file. The </a:t>
            </a:r>
            <a:r>
              <a:rPr lang="en-US" sz="2800" b="1" dirty="0" smtClean="0"/>
              <a:t>ios::app </a:t>
            </a:r>
            <a:r>
              <a:rPr lang="en-US" sz="2800" dirty="0" smtClean="0"/>
              <a:t>allows to add data from end of file, whereas </a:t>
            </a:r>
            <a:r>
              <a:rPr lang="en-US" sz="2800" b="1" dirty="0" smtClean="0"/>
              <a:t>ios::ate </a:t>
            </a:r>
            <a:r>
              <a:rPr lang="en-US" sz="2800" dirty="0" smtClean="0"/>
              <a:t>mode allows to add or modify the existing data anywhere in the file. In both the cases the file  is created if it is non existent.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Modes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  <a:buNone/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The mode ios::app can be used only with output files</a:t>
            </a:r>
          </a:p>
          <a:p>
            <a:pPr>
              <a:lnSpc>
                <a:spcPct val="90000"/>
              </a:lnSpc>
              <a:buNone/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The stream classes ifstream and ofstream open files in read and write modes by default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Modes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None/>
            </a:pPr>
            <a:r>
              <a:rPr lang="en-US" sz="2800" dirty="0" smtClean="0"/>
              <a:t>    </a:t>
            </a:r>
            <a:r>
              <a:rPr lang="en-US" sz="2800" b="1" dirty="0" smtClean="0"/>
              <a:t>seekg()  </a:t>
            </a:r>
            <a:r>
              <a:rPr lang="en-US" sz="2800" dirty="0" smtClean="0"/>
              <a:t>Moves get pointer (input) to a specified location.</a:t>
            </a:r>
            <a:br>
              <a:rPr lang="en-US" sz="2800" dirty="0" smtClean="0"/>
            </a:br>
            <a:r>
              <a:rPr lang="en-US" sz="2800" b="1" dirty="0" smtClean="0"/>
              <a:t>seekp()  </a:t>
            </a:r>
            <a:r>
              <a:rPr lang="en-US" sz="2800" dirty="0" smtClean="0"/>
              <a:t>Moves put pointer (output) to a specified location.</a:t>
            </a:r>
            <a:br>
              <a:rPr lang="en-US" sz="2800" dirty="0" smtClean="0"/>
            </a:br>
            <a:r>
              <a:rPr lang="en-US" sz="2800" b="1" dirty="0" smtClean="0"/>
              <a:t>tellg()  </a:t>
            </a:r>
            <a:r>
              <a:rPr lang="en-US" sz="2800" dirty="0" smtClean="0"/>
              <a:t>Gives the current position of the get pointer.</a:t>
            </a:r>
            <a:br>
              <a:rPr lang="en-US" sz="2800" dirty="0" smtClean="0"/>
            </a:br>
            <a:r>
              <a:rPr lang="en-US" sz="2800" b="1" dirty="0" smtClean="0"/>
              <a:t>tellp()  </a:t>
            </a:r>
            <a:r>
              <a:rPr lang="en-US" sz="2800" dirty="0" smtClean="0"/>
              <a:t>Gives the current position of the put pointer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Functions for manipulation of file pointers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3000" dirty="0" smtClean="0"/>
              <a:t>To </a:t>
            </a:r>
            <a:r>
              <a:rPr lang="en-US" sz="2800" dirty="0" smtClean="0"/>
              <a:t>write</a:t>
            </a:r>
            <a:r>
              <a:rPr lang="en-US" sz="3200" b="1" dirty="0" smtClean="0"/>
              <a:t>:</a:t>
            </a:r>
          </a:p>
          <a:p>
            <a:pPr lvl="1">
              <a:buNone/>
            </a:pPr>
            <a:r>
              <a:rPr lang="en-US" sz="2800" b="1" dirty="0" smtClean="0"/>
              <a:t> put() –</a:t>
            </a:r>
            <a:r>
              <a:rPr lang="en-US" sz="2800" dirty="0" smtClean="0"/>
              <a:t> writing single character</a:t>
            </a:r>
          </a:p>
          <a:p>
            <a:pPr lvl="1">
              <a:buNone/>
            </a:pPr>
            <a:r>
              <a:rPr lang="en-US" sz="2800" b="1" dirty="0" smtClean="0"/>
              <a:t> &lt;&lt; </a:t>
            </a:r>
            <a:r>
              <a:rPr lang="en-US" sz="2800" dirty="0" smtClean="0"/>
              <a:t>operator</a:t>
            </a:r>
            <a:r>
              <a:rPr lang="en-US" sz="2800" b="1" dirty="0" smtClean="0"/>
              <a:t> –</a:t>
            </a:r>
            <a:r>
              <a:rPr lang="en-US" sz="2800" dirty="0" smtClean="0"/>
              <a:t> writing an object</a:t>
            </a:r>
          </a:p>
          <a:p>
            <a:r>
              <a:rPr lang="en-US" sz="2600" dirty="0" smtClean="0"/>
              <a:t>To read</a:t>
            </a:r>
            <a:r>
              <a:rPr lang="en-US" sz="3200" dirty="0" smtClean="0"/>
              <a:t>:</a:t>
            </a:r>
          </a:p>
          <a:p>
            <a:pPr lvl="1"/>
            <a:r>
              <a:rPr lang="en-US" sz="2800" b="1" dirty="0" smtClean="0"/>
              <a:t>get() –</a:t>
            </a:r>
            <a:r>
              <a:rPr lang="en-US" sz="2800" dirty="0" smtClean="0"/>
              <a:t> reading a single character of a buffer</a:t>
            </a:r>
          </a:p>
          <a:p>
            <a:pPr lvl="1"/>
            <a:r>
              <a:rPr lang="en-US" sz="2800" b="1" dirty="0" smtClean="0"/>
              <a:t>getline() –</a:t>
            </a:r>
            <a:r>
              <a:rPr lang="en-US" sz="2800" dirty="0" smtClean="0"/>
              <a:t> reading a single line</a:t>
            </a:r>
          </a:p>
          <a:p>
            <a:pPr lvl="1"/>
            <a:r>
              <a:rPr lang="en-US" sz="2800" b="1" dirty="0" smtClean="0"/>
              <a:t>&gt;&gt; operator –</a:t>
            </a:r>
            <a:r>
              <a:rPr lang="en-US" sz="2800" dirty="0" smtClean="0"/>
              <a:t> reading a object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Reading /Writing from/to Textual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800" noProof="1" smtClean="0">
                <a:solidFill>
                  <a:srgbClr val="000000"/>
                </a:solidFill>
                <a:latin typeface="Prestige Elite"/>
              </a:rPr>
              <a:t>dataFile</a:t>
            </a:r>
            <a:r>
              <a:rPr lang="en-US" sz="2800" b="1" noProof="1" smtClean="0">
                <a:solidFill>
                  <a:srgbClr val="000000"/>
                </a:solidFill>
                <a:latin typeface="Prestige Elite"/>
              </a:rPr>
              <a:t>.close()</a:t>
            </a:r>
            <a:r>
              <a:rPr lang="en-US" sz="2800" noProof="1" smtClean="0">
                <a:solidFill>
                  <a:srgbClr val="000000"/>
                </a:solidFill>
                <a:latin typeface="Prestige Elite"/>
              </a:rPr>
              <a:t>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noProof="1" smtClean="0">
                <a:solidFill>
                  <a:srgbClr val="000000"/>
                </a:solidFill>
                <a:latin typeface="Prestige Elite"/>
              </a:rPr>
              <a:t>Closing the file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ontent Placeholder 1"/>
          <p:cNvSpPr>
            <a:spLocks noGrp="1"/>
          </p:cNvSpPr>
          <p:nvPr>
            <p:ph idx="1"/>
          </p:nvPr>
        </p:nvSpPr>
        <p:spPr>
          <a:xfrm>
            <a:off x="228600" y="381000"/>
            <a:ext cx="8686800" cy="5943600"/>
          </a:xfrm>
        </p:spPr>
        <p:txBody>
          <a:bodyPr rtlCol="0">
            <a:noAutofit/>
          </a:bodyPr>
          <a:lstStyle/>
          <a:p>
            <a:pPr marL="0" indent="0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GB" altLang="en-US" sz="1600" b="1" dirty="0" smtClean="0"/>
              <a:t>#include&lt;</a:t>
            </a:r>
            <a:r>
              <a:rPr lang="en-GB" altLang="en-US" sz="1600" b="1" dirty="0" err="1" smtClean="0"/>
              <a:t>iostream</a:t>
            </a:r>
            <a:r>
              <a:rPr lang="en-GB" altLang="en-US" sz="1600" b="1" dirty="0" smtClean="0"/>
              <a:t>&gt;</a:t>
            </a:r>
          </a:p>
          <a:p>
            <a:pPr marL="0" indent="0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GB" altLang="en-US" sz="1600" b="1" dirty="0" smtClean="0"/>
              <a:t>#include&lt;</a:t>
            </a:r>
            <a:r>
              <a:rPr lang="en-GB" altLang="en-US" sz="1600" b="1" dirty="0" err="1" smtClean="0"/>
              <a:t>fstream</a:t>
            </a:r>
            <a:r>
              <a:rPr lang="en-GB" altLang="en-US" sz="1600" b="1" dirty="0" smtClean="0"/>
              <a:t>&gt;</a:t>
            </a:r>
          </a:p>
          <a:p>
            <a:pPr marL="0" indent="0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GB" altLang="en-US" sz="1600" b="1" dirty="0" smtClean="0"/>
              <a:t>#include&lt;string&gt;</a:t>
            </a:r>
          </a:p>
          <a:p>
            <a:pPr marL="0" indent="0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GB" altLang="en-US" sz="1600" b="1" dirty="0" smtClean="0"/>
              <a:t>using namespace std;</a:t>
            </a:r>
          </a:p>
          <a:p>
            <a:pPr marL="0" indent="0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endParaRPr lang="en-GB" altLang="en-US" sz="1600" b="1" dirty="0" smtClean="0"/>
          </a:p>
          <a:p>
            <a:pPr marL="0" indent="0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GB" altLang="en-US" sz="1600" dirty="0" err="1" smtClean="0"/>
              <a:t>int</a:t>
            </a:r>
            <a:r>
              <a:rPr lang="en-GB" altLang="en-US" sz="1600" dirty="0" smtClean="0"/>
              <a:t> </a:t>
            </a:r>
            <a:r>
              <a:rPr lang="en-GB" altLang="en-US" sz="1600" dirty="0" smtClean="0"/>
              <a:t>main()</a:t>
            </a:r>
          </a:p>
          <a:p>
            <a:pPr marL="0" indent="0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GB" altLang="en-US" sz="1600" dirty="0" smtClean="0"/>
              <a:t>{</a:t>
            </a:r>
          </a:p>
          <a:p>
            <a:pPr marL="0" indent="0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GB" altLang="en-US" sz="1600" dirty="0" err="1" smtClean="0"/>
              <a:t>ifstream</a:t>
            </a:r>
            <a:r>
              <a:rPr lang="en-GB" altLang="en-US" sz="1600" dirty="0" smtClean="0"/>
              <a:t> input;</a:t>
            </a:r>
          </a:p>
          <a:p>
            <a:pPr marL="0" indent="0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GB" altLang="en-US" sz="1600" dirty="0" err="1" smtClean="0"/>
              <a:t>ofstream</a:t>
            </a:r>
            <a:r>
              <a:rPr lang="en-GB" altLang="en-US" sz="1600" dirty="0" smtClean="0"/>
              <a:t> output;</a:t>
            </a:r>
          </a:p>
          <a:p>
            <a:pPr marL="0" indent="0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GB" altLang="en-US" sz="1600" dirty="0" err="1" smtClean="0"/>
              <a:t>int</a:t>
            </a:r>
            <a:r>
              <a:rPr lang="en-GB" altLang="en-US" sz="1600" dirty="0" smtClean="0"/>
              <a:t> num</a:t>
            </a:r>
            <a:r>
              <a:rPr lang="en-GB" altLang="en-US" sz="1600" dirty="0" smtClean="0"/>
              <a:t>;   	</a:t>
            </a:r>
            <a:endParaRPr lang="en-GB" altLang="en-US" sz="1600" dirty="0" smtClean="0"/>
          </a:p>
          <a:p>
            <a:pPr marL="0" indent="0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GB" altLang="en-US" sz="1600" dirty="0" smtClean="0"/>
              <a:t>string </a:t>
            </a:r>
            <a:r>
              <a:rPr lang="en-GB" altLang="en-US" sz="1600" dirty="0" smtClean="0"/>
              <a:t>st1;		</a:t>
            </a:r>
            <a:endParaRPr lang="en-GB" altLang="en-US" sz="1600" dirty="0" smtClean="0"/>
          </a:p>
          <a:p>
            <a:pPr marL="0" indent="0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GB" altLang="en-US" sz="1600" dirty="0" smtClean="0"/>
              <a:t>char </a:t>
            </a:r>
            <a:r>
              <a:rPr lang="en-GB" altLang="en-US" sz="1600" dirty="0" err="1" smtClean="0"/>
              <a:t>ch</a:t>
            </a:r>
            <a:r>
              <a:rPr lang="en-GB" altLang="en-US" sz="1600" dirty="0" smtClean="0"/>
              <a:t>;</a:t>
            </a:r>
          </a:p>
          <a:p>
            <a:pPr marL="0" indent="0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GB" altLang="en-US" sz="1600" dirty="0" err="1" smtClean="0"/>
              <a:t>input.open</a:t>
            </a:r>
            <a:r>
              <a:rPr lang="en-GB" altLang="en-US" sz="1600" dirty="0" smtClean="0"/>
              <a:t>("chand.txt");</a:t>
            </a:r>
          </a:p>
          <a:p>
            <a:pPr marL="0" indent="0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GB" altLang="en-US" sz="1600" dirty="0" smtClean="0"/>
              <a:t>input &gt;&gt; st1;		input &gt;&gt; num;		input &gt;&gt; </a:t>
            </a:r>
            <a:r>
              <a:rPr lang="en-GB" altLang="en-US" sz="1600" dirty="0" err="1" smtClean="0"/>
              <a:t>ch</a:t>
            </a:r>
            <a:r>
              <a:rPr lang="en-GB" altLang="en-US" sz="1600" dirty="0" smtClean="0"/>
              <a:t>;</a:t>
            </a:r>
          </a:p>
          <a:p>
            <a:pPr marL="0" indent="0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GB" altLang="en-US" sz="1600" dirty="0" err="1" smtClean="0"/>
              <a:t>cout</a:t>
            </a:r>
            <a:r>
              <a:rPr lang="en-GB" altLang="en-US" sz="1600" dirty="0" smtClean="0"/>
              <a:t> &lt;&lt; "string= " &lt;&lt; st1 &lt;&lt; "  integer= " &lt;&lt; num &lt;&lt; " char= "&lt;&lt;</a:t>
            </a:r>
            <a:r>
              <a:rPr lang="en-GB" altLang="en-US" sz="1600" dirty="0" err="1" smtClean="0"/>
              <a:t>ch</a:t>
            </a:r>
            <a:r>
              <a:rPr lang="en-GB" altLang="en-US" sz="1600" dirty="0" smtClean="0"/>
              <a:t>&lt;&lt;</a:t>
            </a:r>
            <a:r>
              <a:rPr lang="en-GB" altLang="en-US" sz="1600" dirty="0" err="1" smtClean="0"/>
              <a:t>endl</a:t>
            </a:r>
            <a:r>
              <a:rPr lang="en-GB" altLang="en-US" sz="1600" dirty="0" smtClean="0"/>
              <a:t>;</a:t>
            </a:r>
          </a:p>
          <a:p>
            <a:pPr marL="0" indent="0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GB" altLang="en-US" sz="1600" dirty="0" err="1" smtClean="0"/>
              <a:t>input.close</a:t>
            </a:r>
            <a:r>
              <a:rPr lang="en-GB" altLang="en-US" sz="1600" dirty="0" smtClean="0"/>
              <a:t>();</a:t>
            </a:r>
          </a:p>
          <a:p>
            <a:pPr marL="0" indent="0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GB" altLang="en-US" sz="1600" dirty="0" smtClean="0"/>
              <a:t>system("pause");</a:t>
            </a:r>
          </a:p>
          <a:p>
            <a:pPr marL="0" indent="0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GB" altLang="en-US" sz="1600" dirty="0" smtClean="0"/>
              <a:t>return 0;</a:t>
            </a:r>
          </a:p>
          <a:p>
            <a:pPr marL="0" indent="0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GB" altLang="en-US" sz="16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216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File Open Mode</a:t>
            </a:r>
          </a:p>
        </p:txBody>
      </p:sp>
      <p:sp>
        <p:nvSpPr>
          <p:cNvPr id="8195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7010400" cy="3268663"/>
          </a:xfrm>
          <a:extLst/>
        </p:spPr>
        <p:txBody>
          <a:bodyPr rtlCol="0">
            <a:normAutofit/>
          </a:bodyPr>
          <a:lstStyle/>
          <a:p>
            <a:pPr marL="342906" indent="-342906" defTabSz="457207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/>
              <a:t>#include &lt;</a:t>
            </a:r>
            <a:r>
              <a:rPr lang="en-US" altLang="zh-CN" sz="1800" dirty="0" err="1" smtClean="0"/>
              <a:t>fstream</a:t>
            </a:r>
            <a:r>
              <a:rPr lang="en-US" altLang="zh-CN" sz="1800" dirty="0" smtClean="0"/>
              <a:t>&gt;</a:t>
            </a:r>
          </a:p>
          <a:p>
            <a:pPr marL="342906" indent="-342906" defTabSz="457207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main(void)</a:t>
            </a:r>
          </a:p>
          <a:p>
            <a:pPr marL="342906" indent="-342906" defTabSz="457207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/>
              <a:t>{</a:t>
            </a:r>
          </a:p>
          <a:p>
            <a:pPr marL="342906" indent="-342906" defTabSz="457207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/>
              <a:t>	</a:t>
            </a:r>
            <a:r>
              <a:rPr lang="en-US" altLang="zh-CN" sz="1800" dirty="0" err="1" smtClean="0"/>
              <a:t>ofstream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outFile</a:t>
            </a:r>
            <a:r>
              <a:rPr lang="en-US" altLang="zh-CN" sz="1800" dirty="0" smtClean="0"/>
              <a:t>("file1.txt", </a:t>
            </a:r>
            <a:r>
              <a:rPr lang="en-US" altLang="zh-CN" sz="1800" dirty="0" err="1" smtClean="0"/>
              <a:t>ios</a:t>
            </a:r>
            <a:r>
              <a:rPr lang="en-US" altLang="zh-CN" sz="1800" dirty="0" smtClean="0"/>
              <a:t>::out);  // </a:t>
            </a:r>
            <a:r>
              <a:rPr lang="en-US" altLang="zh-CN" sz="1800" dirty="0" err="1" smtClean="0"/>
              <a:t>outFile.open</a:t>
            </a:r>
            <a:r>
              <a:rPr lang="en-US" altLang="zh-CN" sz="1800" dirty="0" smtClean="0"/>
              <a:t>(“file1.txt”);</a:t>
            </a:r>
          </a:p>
          <a:p>
            <a:pPr marL="342906" indent="-342906" defTabSz="457207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endParaRPr lang="en-US" altLang="zh-CN" sz="1800" dirty="0" smtClean="0"/>
          </a:p>
          <a:p>
            <a:pPr marL="342906" indent="-342906" defTabSz="457207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/>
              <a:t>	</a:t>
            </a:r>
            <a:r>
              <a:rPr lang="en-US" altLang="zh-CN" sz="1800" dirty="0" err="1" smtClean="0"/>
              <a:t>outFile</a:t>
            </a:r>
            <a:r>
              <a:rPr lang="en-US" altLang="zh-CN" sz="1800" dirty="0" smtClean="0"/>
              <a:t> &lt;&lt; "That's new!\n";</a:t>
            </a:r>
          </a:p>
          <a:p>
            <a:pPr marL="342906" indent="-342906" defTabSz="457207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endParaRPr lang="en-US" altLang="zh-CN" sz="1800" dirty="0" smtClean="0"/>
          </a:p>
          <a:p>
            <a:pPr marL="342906" indent="-342906" defTabSz="457207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/>
              <a:t>	</a:t>
            </a:r>
            <a:r>
              <a:rPr lang="en-US" altLang="zh-CN" sz="1800" dirty="0" err="1" smtClean="0"/>
              <a:t>outFile.close</a:t>
            </a:r>
            <a:r>
              <a:rPr lang="en-US" altLang="zh-CN" sz="1800" dirty="0" smtClean="0"/>
              <a:t>();</a:t>
            </a:r>
          </a:p>
          <a:p>
            <a:pPr marL="342906" indent="-342906" defTabSz="457207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/>
              <a:t>        Return 0;</a:t>
            </a:r>
          </a:p>
          <a:p>
            <a:pPr marL="342906" indent="-342906" defTabSz="457207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/>
              <a:t>}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609600" y="4343400"/>
            <a:ext cx="78486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2000" dirty="0">
                <a:latin typeface="Verdana" pitchFamily="34" charset="0"/>
              </a:rPr>
              <a:t>If you want to set more than one open mode, just use the </a:t>
            </a:r>
            <a:r>
              <a:rPr lang="en-US" altLang="zh-CN" sz="2000" b="1" dirty="0">
                <a:latin typeface="Verdana" pitchFamily="34" charset="0"/>
              </a:rPr>
              <a:t>OR</a:t>
            </a:r>
            <a:r>
              <a:rPr lang="en-US" altLang="zh-CN" sz="2000" dirty="0">
                <a:latin typeface="Verdana" pitchFamily="34" charset="0"/>
              </a:rPr>
              <a:t> operator- </a:t>
            </a:r>
            <a:r>
              <a:rPr lang="en-US" altLang="zh-CN" sz="2000" b="1" dirty="0">
                <a:latin typeface="Verdana" pitchFamily="34" charset="0"/>
              </a:rPr>
              <a:t>|</a:t>
            </a:r>
            <a:r>
              <a:rPr lang="en-US" altLang="zh-CN" sz="2000" dirty="0">
                <a:latin typeface="Verdana" pitchFamily="34" charset="0"/>
              </a:rPr>
              <a:t>. This way:</a:t>
            </a:r>
          </a:p>
          <a:p>
            <a:pPr eaLnBrk="1" hangingPunct="1"/>
            <a:r>
              <a:rPr lang="en-US" altLang="zh-CN" sz="2000" dirty="0">
                <a:latin typeface="Verdana" pitchFamily="34" charset="0"/>
              </a:rPr>
              <a:t>                 </a:t>
            </a:r>
          </a:p>
          <a:p>
            <a:pPr eaLnBrk="1" hangingPunct="1"/>
            <a:r>
              <a:rPr lang="en-US" altLang="zh-CN" sz="2000" dirty="0">
                <a:latin typeface="Verdana" pitchFamily="34" charset="0"/>
              </a:rPr>
              <a:t>                    </a:t>
            </a:r>
            <a:r>
              <a:rPr lang="en-US" altLang="zh-CN" sz="2000" dirty="0" err="1">
                <a:latin typeface="Verdana" pitchFamily="34" charset="0"/>
              </a:rPr>
              <a:t>ios</a:t>
            </a:r>
            <a:r>
              <a:rPr lang="en-US" altLang="zh-CN" sz="2000" dirty="0">
                <a:latin typeface="Verdana" pitchFamily="34" charset="0"/>
              </a:rPr>
              <a:t>::ate | </a:t>
            </a:r>
            <a:r>
              <a:rPr lang="en-US" altLang="zh-CN" sz="2000" dirty="0" err="1">
                <a:latin typeface="Verdana" pitchFamily="34" charset="0"/>
              </a:rPr>
              <a:t>ios</a:t>
            </a:r>
            <a:r>
              <a:rPr lang="en-US" altLang="zh-CN" sz="2000" dirty="0">
                <a:latin typeface="Verdana" pitchFamily="34" charset="0"/>
              </a:rPr>
              <a:t>::binary</a:t>
            </a:r>
          </a:p>
        </p:txBody>
      </p:sp>
    </p:spTree>
    <p:extLst>
      <p:ext uri="{BB962C8B-B14F-4D97-AF65-F5344CB8AC3E}">
        <p14:creationId xmlns:p14="http://schemas.microsoft.com/office/powerpoint/2010/main" val="217238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File I/O Example: Writing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342906" indent="-342906" defTabSz="457207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#include &lt;fstream&gt;</a:t>
            </a:r>
          </a:p>
          <a:p>
            <a:pPr marL="342906" indent="-342906" defTabSz="457207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using namespace std;</a:t>
            </a:r>
          </a:p>
          <a:p>
            <a:pPr marL="342906" indent="-342906" defTabSz="457207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int main(void)</a:t>
            </a:r>
          </a:p>
          <a:p>
            <a:pPr marL="342906" indent="-342906" defTabSz="457207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</a:p>
          <a:p>
            <a:pPr marL="342906" indent="-342906" defTabSz="457207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ofstream outFile(“fout.txt");</a:t>
            </a:r>
          </a:p>
          <a:p>
            <a:pPr marL="342906" indent="-342906" defTabSz="457207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outFile &lt;&lt; "Hello World!";</a:t>
            </a:r>
          </a:p>
          <a:p>
            <a:pPr marL="342906" indent="-342906" defTabSz="457207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outFile.close();</a:t>
            </a:r>
          </a:p>
          <a:p>
            <a:pPr marL="342906" indent="-342906" defTabSz="457207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return 0;</a:t>
            </a:r>
          </a:p>
          <a:p>
            <a:pPr marL="342906" indent="-342906" defTabSz="457207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  <a:p>
            <a:pPr marL="342906" indent="-342906" defTabSz="457207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endParaRPr lang="en-US" altLang="en-US" sz="2800" smtClean="0"/>
          </a:p>
        </p:txBody>
      </p:sp>
    </p:spTree>
    <p:extLst>
      <p:ext uri="{BB962C8B-B14F-4D97-AF65-F5344CB8AC3E}">
        <p14:creationId xmlns:p14="http://schemas.microsoft.com/office/powerpoint/2010/main" val="13954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All data Reading Example: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534400" cy="6096000"/>
          </a:xfrm>
        </p:spPr>
        <p:txBody>
          <a:bodyPr rtlCol="0">
            <a:normAutofit/>
          </a:bodyPr>
          <a:lstStyle/>
          <a:p>
            <a:pPr marL="0" indent="0" defTabSz="457207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en-US" sz="1800" dirty="0" smtClean="0"/>
              <a:t>#include&lt;</a:t>
            </a:r>
            <a:r>
              <a:rPr lang="en-US" altLang="en-US" sz="1800" dirty="0" err="1" smtClean="0"/>
              <a:t>iostream</a:t>
            </a:r>
            <a:r>
              <a:rPr lang="en-US" altLang="en-US" sz="1800" dirty="0" smtClean="0"/>
              <a:t>&gt;</a:t>
            </a:r>
          </a:p>
          <a:p>
            <a:pPr marL="0" indent="0" defTabSz="457207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en-US" sz="1800" dirty="0" smtClean="0"/>
              <a:t>#include&lt;</a:t>
            </a:r>
            <a:r>
              <a:rPr lang="en-US" altLang="en-US" sz="1800" dirty="0" err="1" smtClean="0"/>
              <a:t>fstream</a:t>
            </a:r>
            <a:r>
              <a:rPr lang="en-US" altLang="en-US" sz="1800" dirty="0" smtClean="0"/>
              <a:t>&gt;</a:t>
            </a:r>
          </a:p>
          <a:p>
            <a:pPr marL="0" indent="0" defTabSz="457207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en-US" sz="1800" dirty="0" smtClean="0"/>
              <a:t>using namespace </a:t>
            </a:r>
            <a:r>
              <a:rPr lang="en-US" altLang="en-US" sz="1800" dirty="0" err="1" smtClean="0"/>
              <a:t>std</a:t>
            </a:r>
            <a:r>
              <a:rPr lang="en-US" altLang="en-US" sz="1800" dirty="0" smtClean="0"/>
              <a:t>;</a:t>
            </a:r>
          </a:p>
          <a:p>
            <a:pPr marL="0" indent="0" defTabSz="457207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en-US" sz="1800" dirty="0" err="1" smtClean="0"/>
              <a:t>int</a:t>
            </a:r>
            <a:r>
              <a:rPr lang="en-US" altLang="en-US" sz="1800" dirty="0" smtClean="0"/>
              <a:t> main()</a:t>
            </a:r>
          </a:p>
          <a:p>
            <a:pPr marL="0" indent="0" defTabSz="457207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en-US" sz="1800" dirty="0" smtClean="0"/>
              <a:t>{</a:t>
            </a:r>
          </a:p>
          <a:p>
            <a:pPr marL="0" indent="0" defTabSz="457207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en-US" sz="1800" dirty="0" smtClean="0"/>
              <a:t>	</a:t>
            </a:r>
            <a:r>
              <a:rPr lang="en-US" altLang="en-US" sz="1800" dirty="0" err="1" smtClean="0"/>
              <a:t>ifstream</a:t>
            </a:r>
            <a:r>
              <a:rPr lang="en-US" altLang="en-US" sz="1800" dirty="0" smtClean="0"/>
              <a:t> input;</a:t>
            </a:r>
          </a:p>
          <a:p>
            <a:pPr marL="0" indent="0" defTabSz="457207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en-US" sz="1800" dirty="0" smtClean="0"/>
              <a:t>	char v1;</a:t>
            </a:r>
          </a:p>
          <a:p>
            <a:pPr marL="0" indent="0" defTabSz="457207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en-US" sz="1800" dirty="0" smtClean="0"/>
              <a:t>	</a:t>
            </a:r>
            <a:r>
              <a:rPr lang="en-US" altLang="en-US" sz="1800" dirty="0" err="1" smtClean="0"/>
              <a:t>input.open</a:t>
            </a:r>
            <a:r>
              <a:rPr lang="en-US" altLang="en-US" sz="1800" dirty="0" smtClean="0"/>
              <a:t>("ch.txt");</a:t>
            </a:r>
          </a:p>
          <a:p>
            <a:pPr marL="0" indent="0" defTabSz="457207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en-US" sz="1800" dirty="0" smtClean="0"/>
              <a:t>	</a:t>
            </a:r>
            <a:r>
              <a:rPr lang="en-US" altLang="en-US" sz="1800" dirty="0" err="1" smtClean="0"/>
              <a:t>input.get</a:t>
            </a:r>
            <a:r>
              <a:rPr lang="en-US" altLang="en-US" sz="1800" dirty="0" smtClean="0"/>
              <a:t>(v1);</a:t>
            </a:r>
          </a:p>
          <a:p>
            <a:pPr marL="0" indent="0" defTabSz="457207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en-US" sz="1800" dirty="0" smtClean="0"/>
              <a:t>	while (!</a:t>
            </a:r>
            <a:r>
              <a:rPr lang="en-US" altLang="en-US" sz="1800" dirty="0" err="1" smtClean="0"/>
              <a:t>input.eof</a:t>
            </a:r>
            <a:r>
              <a:rPr lang="en-US" altLang="en-US" sz="1800" dirty="0" smtClean="0"/>
              <a:t>())</a:t>
            </a:r>
          </a:p>
          <a:p>
            <a:pPr marL="0" indent="0" defTabSz="457207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en-US" sz="1800" dirty="0" smtClean="0"/>
              <a:t>{</a:t>
            </a:r>
            <a:r>
              <a:rPr lang="en-US" altLang="en-US" sz="1800" dirty="0" smtClean="0"/>
              <a:t>	</a:t>
            </a:r>
          </a:p>
          <a:p>
            <a:pPr marL="0" indent="0" defTabSz="457207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en-US" sz="1800" dirty="0" smtClean="0"/>
              <a:t>	</a:t>
            </a:r>
            <a:r>
              <a:rPr lang="en-US" altLang="en-US" sz="1800" dirty="0" err="1" smtClean="0"/>
              <a:t>cout</a:t>
            </a:r>
            <a:r>
              <a:rPr lang="en-US" altLang="en-US" sz="1800" dirty="0" smtClean="0"/>
              <a:t> &lt;&lt; v1;</a:t>
            </a:r>
          </a:p>
          <a:p>
            <a:pPr marL="0" indent="0" defTabSz="457207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en-US" sz="1800" dirty="0" smtClean="0"/>
              <a:t>	</a:t>
            </a:r>
            <a:r>
              <a:rPr lang="en-US" altLang="en-US" sz="1800" dirty="0" err="1" smtClean="0"/>
              <a:t>input.get</a:t>
            </a:r>
            <a:r>
              <a:rPr lang="en-US" altLang="en-US" sz="1800" dirty="0" smtClean="0"/>
              <a:t>(v1);</a:t>
            </a:r>
          </a:p>
          <a:p>
            <a:pPr marL="0" indent="0" defTabSz="457207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endParaRPr lang="en-US" altLang="en-US" sz="1800" dirty="0" smtClean="0"/>
          </a:p>
          <a:p>
            <a:pPr marL="0" indent="0" defTabSz="457207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en-US" sz="1800" dirty="0" smtClean="0"/>
              <a:t>}</a:t>
            </a:r>
            <a:endParaRPr lang="en-US" altLang="en-US" sz="1800" dirty="0" smtClean="0"/>
          </a:p>
          <a:p>
            <a:pPr marL="0" indent="0" defTabSz="457207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en-US" sz="1800" dirty="0" smtClean="0"/>
              <a:t>	</a:t>
            </a:r>
            <a:r>
              <a:rPr lang="en-US" altLang="en-US" sz="1800" dirty="0" err="1" smtClean="0"/>
              <a:t>input.close</a:t>
            </a:r>
            <a:r>
              <a:rPr lang="en-US" altLang="en-US" sz="1800" dirty="0" smtClean="0"/>
              <a:t>();</a:t>
            </a:r>
          </a:p>
          <a:p>
            <a:pPr marL="0" indent="0" defTabSz="457207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en-US" sz="1800" dirty="0" smtClean="0"/>
              <a:t>	system("pause");</a:t>
            </a:r>
          </a:p>
          <a:p>
            <a:pPr marL="0" indent="0" defTabSz="457207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en-US" sz="1800" dirty="0" smtClean="0"/>
              <a:t>	return 0;</a:t>
            </a:r>
          </a:p>
          <a:p>
            <a:pPr marL="0" indent="0" defTabSz="457207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en-US" sz="18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558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hlink"/>
                </a:solidFill>
              </a:rPr>
              <a:t>Function Templates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We use function templates to write generic functions that can be used with arbitrary types.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For example, one can write searching and sorting routines which can be used with any arbitrary type. 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Lets have an example……….</a:t>
            </a:r>
          </a:p>
        </p:txBody>
      </p:sp>
    </p:spTree>
    <p:extLst>
      <p:ext uri="{BB962C8B-B14F-4D97-AF65-F5344CB8AC3E}">
        <p14:creationId xmlns:p14="http://schemas.microsoft.com/office/powerpoint/2010/main" val="299121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81000"/>
            <a:ext cx="8382000" cy="6019800"/>
          </a:xfrm>
        </p:spPr>
        <p:txBody>
          <a:bodyPr>
            <a:normAutofit/>
          </a:bodyPr>
          <a:lstStyle/>
          <a:p>
            <a:pPr marL="109728" indent="0" eaLnBrk="1" hangingPunct="1">
              <a:lnSpc>
                <a:spcPct val="80000"/>
              </a:lnSpc>
              <a:buNone/>
              <a:defRPr/>
            </a:pPr>
            <a:r>
              <a:rPr lang="en-US" sz="2000" dirty="0" smtClean="0"/>
              <a:t>#include &lt;</a:t>
            </a:r>
            <a:r>
              <a:rPr lang="en-US" sz="2000" dirty="0" err="1" smtClean="0"/>
              <a:t>iostream.h</a:t>
            </a:r>
            <a:r>
              <a:rPr lang="en-US" sz="2000" dirty="0" smtClean="0"/>
              <a:t>&gt;</a:t>
            </a:r>
          </a:p>
          <a:p>
            <a:pPr marL="109728" indent="0" eaLnBrk="1" hangingPunct="1">
              <a:lnSpc>
                <a:spcPct val="80000"/>
              </a:lnSpc>
              <a:buNone/>
              <a:defRPr/>
            </a:pPr>
            <a:r>
              <a:rPr lang="en-US" sz="2000" dirty="0" smtClean="0"/>
              <a:t>#</a:t>
            </a:r>
            <a:r>
              <a:rPr lang="en-US" sz="2000" dirty="0" smtClean="0"/>
              <a:t>include &lt;</a:t>
            </a:r>
            <a:r>
              <a:rPr lang="en-US" sz="2000" dirty="0" err="1" smtClean="0"/>
              <a:t>conio.h</a:t>
            </a:r>
            <a:r>
              <a:rPr lang="en-US" sz="2000" dirty="0" smtClean="0"/>
              <a:t>&gt;</a:t>
            </a:r>
          </a:p>
          <a:p>
            <a:pPr marL="109728" indent="0" eaLnBrk="1" hangingPunct="1">
              <a:lnSpc>
                <a:spcPct val="80000"/>
              </a:lnSpc>
              <a:buNone/>
              <a:defRPr/>
            </a:pPr>
            <a:r>
              <a:rPr lang="en-US" sz="2000" dirty="0" smtClean="0"/>
              <a:t>//</a:t>
            </a:r>
            <a:r>
              <a:rPr lang="en-US" sz="2000" dirty="0" smtClean="0"/>
              <a:t>max returns the maximum of the two </a:t>
            </a:r>
            <a:r>
              <a:rPr lang="en-US" sz="2000" dirty="0" smtClean="0"/>
              <a:t>elements</a:t>
            </a:r>
          </a:p>
          <a:p>
            <a:pPr marL="109728" indent="0" eaLnBrk="1" hangingPunct="1">
              <a:lnSpc>
                <a:spcPct val="80000"/>
              </a:lnSpc>
              <a:buNone/>
              <a:defRPr/>
            </a:pPr>
            <a:endParaRPr lang="en-US" sz="2000" dirty="0" smtClean="0">
              <a:solidFill>
                <a:schemeClr val="hlink"/>
              </a:solidFill>
            </a:endParaRPr>
          </a:p>
          <a:p>
            <a:pPr marL="109728" indent="0" eaLnBrk="1" hangingPunct="1">
              <a:lnSpc>
                <a:spcPct val="80000"/>
              </a:lnSpc>
              <a:buNone/>
              <a:defRPr/>
            </a:pPr>
            <a:r>
              <a:rPr lang="en-US" sz="2000" dirty="0" smtClean="0">
                <a:solidFill>
                  <a:schemeClr val="hlink"/>
                </a:solidFill>
              </a:rPr>
              <a:t>template </a:t>
            </a:r>
            <a:r>
              <a:rPr lang="en-US" sz="2000" dirty="0" smtClean="0">
                <a:solidFill>
                  <a:schemeClr val="hlink"/>
                </a:solidFill>
              </a:rPr>
              <a:t>&lt;class T&gt;</a:t>
            </a:r>
          </a:p>
          <a:p>
            <a:pPr marL="109728" indent="0" eaLnBrk="1" hangingPunct="1">
              <a:lnSpc>
                <a:spcPct val="80000"/>
              </a:lnSpc>
              <a:buNone/>
              <a:defRPr/>
            </a:pPr>
            <a:endParaRPr lang="en-US" sz="2000" dirty="0" smtClean="0">
              <a:solidFill>
                <a:schemeClr val="hlink"/>
              </a:solidFill>
            </a:endParaRPr>
          </a:p>
          <a:p>
            <a:pPr marL="109728" indent="0" eaLnBrk="1" hangingPunct="1">
              <a:lnSpc>
                <a:spcPct val="80000"/>
              </a:lnSpc>
              <a:buNone/>
              <a:defRPr/>
            </a:pPr>
            <a:r>
              <a:rPr lang="en-US" sz="2000" dirty="0" smtClean="0">
                <a:solidFill>
                  <a:schemeClr val="hlink"/>
                </a:solidFill>
              </a:rPr>
              <a:t>T </a:t>
            </a:r>
            <a:r>
              <a:rPr lang="en-US" sz="2000" dirty="0" smtClean="0">
                <a:solidFill>
                  <a:schemeClr val="hlink"/>
                </a:solidFill>
              </a:rPr>
              <a:t>max(T a, T b)</a:t>
            </a:r>
          </a:p>
          <a:p>
            <a:pPr marL="109728" indent="0" eaLnBrk="1" hangingPunct="1">
              <a:lnSpc>
                <a:spcPct val="80000"/>
              </a:lnSpc>
              <a:buNone/>
              <a:defRPr/>
            </a:pPr>
            <a:r>
              <a:rPr lang="en-US" sz="2000" dirty="0" smtClean="0"/>
              <a:t>{</a:t>
            </a:r>
          </a:p>
          <a:p>
            <a:pPr marL="109728" indent="0" eaLnBrk="1" hangingPunct="1">
              <a:lnSpc>
                <a:spcPct val="80000"/>
              </a:lnSpc>
              <a:buNone/>
              <a:defRPr/>
            </a:pPr>
            <a:r>
              <a:rPr lang="en-US" sz="2000" dirty="0" smtClean="0"/>
              <a:t>return </a:t>
            </a:r>
            <a:r>
              <a:rPr lang="en-US" sz="2000" dirty="0" smtClean="0">
                <a:solidFill>
                  <a:srgbClr val="CCFF99"/>
                </a:solidFill>
              </a:rPr>
              <a:t>a &gt; b ? a : b</a:t>
            </a:r>
            <a:r>
              <a:rPr lang="en-US" sz="2000" dirty="0" smtClean="0"/>
              <a:t> ;</a:t>
            </a:r>
          </a:p>
          <a:p>
            <a:pPr marL="109728" indent="0" eaLnBrk="1" hangingPunct="1">
              <a:lnSpc>
                <a:spcPct val="80000"/>
              </a:lnSpc>
              <a:buNone/>
              <a:defRPr/>
            </a:pPr>
            <a:r>
              <a:rPr lang="en-US" sz="2000" dirty="0" smtClean="0"/>
              <a:t>}</a:t>
            </a:r>
          </a:p>
          <a:p>
            <a:pPr marL="109728" indent="0" eaLnBrk="1" hangingPunct="1">
              <a:lnSpc>
                <a:spcPct val="80000"/>
              </a:lnSpc>
              <a:buNone/>
              <a:defRPr/>
            </a:pPr>
            <a:endParaRPr lang="en-US" sz="2000" dirty="0" smtClean="0"/>
          </a:p>
          <a:p>
            <a:pPr marL="109728" indent="0" eaLnBrk="1" hangingPunct="1">
              <a:lnSpc>
                <a:spcPct val="80000"/>
              </a:lnSpc>
              <a:buNone/>
              <a:defRPr/>
            </a:pPr>
            <a:r>
              <a:rPr lang="en-US" sz="2000" dirty="0" smtClean="0"/>
              <a:t>void </a:t>
            </a:r>
            <a:r>
              <a:rPr lang="en-US" sz="2000" dirty="0" smtClean="0"/>
              <a:t>main()</a:t>
            </a:r>
          </a:p>
          <a:p>
            <a:pPr marL="109728" indent="0" eaLnBrk="1" hangingPunct="1">
              <a:lnSpc>
                <a:spcPct val="80000"/>
              </a:lnSpc>
              <a:buNone/>
              <a:defRPr/>
            </a:pPr>
            <a:r>
              <a:rPr lang="en-US" sz="2000" dirty="0" smtClean="0"/>
              <a:t>{</a:t>
            </a:r>
          </a:p>
          <a:p>
            <a:pPr marL="109728" indent="0" eaLnBrk="1" hangingPunct="1">
              <a:lnSpc>
                <a:spcPct val="80000"/>
              </a:lnSpc>
              <a:buNone/>
              <a:defRPr/>
            </a:pPr>
            <a:r>
              <a:rPr lang="en-US" sz="2000" dirty="0" err="1" smtClean="0"/>
              <a:t>cout</a:t>
            </a:r>
            <a:r>
              <a:rPr lang="en-US" sz="2000" dirty="0" smtClean="0"/>
              <a:t> </a:t>
            </a:r>
            <a:r>
              <a:rPr lang="en-US" sz="2000" dirty="0" smtClean="0"/>
              <a:t>&lt;&lt; "max(10, 15) = " &lt;&lt; </a:t>
            </a:r>
            <a:r>
              <a:rPr lang="en-US" sz="2000" dirty="0" smtClean="0">
                <a:solidFill>
                  <a:srgbClr val="CCFF99"/>
                </a:solidFill>
              </a:rPr>
              <a:t>max(10, 15)</a:t>
            </a:r>
            <a:r>
              <a:rPr lang="en-US" sz="2000" dirty="0" smtClean="0"/>
              <a:t> &lt;&lt; </a:t>
            </a:r>
            <a:r>
              <a:rPr lang="en-US" sz="2000" dirty="0" err="1" smtClean="0"/>
              <a:t>endl</a:t>
            </a:r>
            <a:r>
              <a:rPr lang="en-US" sz="2000" dirty="0" smtClean="0"/>
              <a:t> ;</a:t>
            </a:r>
          </a:p>
          <a:p>
            <a:pPr marL="109728" indent="0" eaLnBrk="1" hangingPunct="1">
              <a:lnSpc>
                <a:spcPct val="80000"/>
              </a:lnSpc>
              <a:buNone/>
              <a:defRPr/>
            </a:pPr>
            <a:r>
              <a:rPr lang="en-US" sz="2000" dirty="0" err="1" smtClean="0"/>
              <a:t>cout</a:t>
            </a:r>
            <a:r>
              <a:rPr lang="en-US" sz="2000" dirty="0" smtClean="0"/>
              <a:t> </a:t>
            </a:r>
            <a:r>
              <a:rPr lang="en-US" sz="2000" dirty="0" smtClean="0"/>
              <a:t>&lt;&lt; "max('k', 's') = " &lt;&lt; </a:t>
            </a:r>
            <a:r>
              <a:rPr lang="en-US" sz="2000" dirty="0" smtClean="0">
                <a:solidFill>
                  <a:srgbClr val="CCFF99"/>
                </a:solidFill>
              </a:rPr>
              <a:t>max('k', 's')</a:t>
            </a:r>
            <a:r>
              <a:rPr lang="en-US" sz="2000" dirty="0" smtClean="0"/>
              <a:t> &lt;&lt; </a:t>
            </a:r>
            <a:r>
              <a:rPr lang="en-US" sz="2000" dirty="0" err="1" smtClean="0"/>
              <a:t>endl</a:t>
            </a:r>
            <a:r>
              <a:rPr lang="en-US" sz="2000" dirty="0" smtClean="0"/>
              <a:t> ;</a:t>
            </a:r>
          </a:p>
          <a:p>
            <a:pPr marL="109728" indent="0" eaLnBrk="1" hangingPunct="1">
              <a:lnSpc>
                <a:spcPct val="80000"/>
              </a:lnSpc>
              <a:buNone/>
              <a:defRPr/>
            </a:pPr>
            <a:r>
              <a:rPr lang="en-US" sz="2000" dirty="0" err="1" smtClean="0"/>
              <a:t>cout</a:t>
            </a:r>
            <a:r>
              <a:rPr lang="en-US" sz="2000" dirty="0" smtClean="0"/>
              <a:t> </a:t>
            </a:r>
            <a:r>
              <a:rPr lang="en-US" sz="2000" dirty="0" smtClean="0"/>
              <a:t>&lt;&lt; "max(10.1, 15.2) = " &lt;&lt; </a:t>
            </a:r>
            <a:r>
              <a:rPr lang="en-US" sz="2000" dirty="0" smtClean="0">
                <a:solidFill>
                  <a:srgbClr val="CCFF99"/>
                </a:solidFill>
              </a:rPr>
              <a:t>max(10.1, 15.2)</a:t>
            </a:r>
            <a:r>
              <a:rPr lang="en-US" sz="2000" dirty="0" smtClean="0"/>
              <a:t> &lt;&lt; </a:t>
            </a:r>
            <a:r>
              <a:rPr lang="en-US" sz="2000" dirty="0" err="1" smtClean="0"/>
              <a:t>endl</a:t>
            </a:r>
            <a:r>
              <a:rPr lang="en-US" sz="2000" dirty="0" smtClean="0"/>
              <a:t> ;</a:t>
            </a:r>
          </a:p>
          <a:p>
            <a:pPr marL="109728" indent="0" eaLnBrk="1" hangingPunct="1">
              <a:lnSpc>
                <a:spcPct val="80000"/>
              </a:lnSpc>
              <a:buNone/>
              <a:defRPr/>
            </a:pPr>
            <a:r>
              <a:rPr lang="en-US" sz="2000" dirty="0" smtClean="0"/>
              <a:t>       </a:t>
            </a:r>
            <a:r>
              <a:rPr lang="en-US" sz="2000" dirty="0" err="1" smtClean="0"/>
              <a:t>getch</a:t>
            </a:r>
            <a:r>
              <a:rPr lang="en-US" sz="2000" dirty="0" smtClean="0"/>
              <a:t>();</a:t>
            </a:r>
          </a:p>
          <a:p>
            <a:pPr marL="109728" indent="0" eaLnBrk="1" hangingPunct="1">
              <a:lnSpc>
                <a:spcPct val="80000"/>
              </a:lnSpc>
              <a:buNone/>
              <a:defRPr/>
            </a:pPr>
            <a:r>
              <a:rPr lang="en-US" sz="2000" dirty="0" smtClean="0"/>
              <a:t>}</a:t>
            </a:r>
          </a:p>
        </p:txBody>
      </p:sp>
      <p:pic>
        <p:nvPicPr>
          <p:cNvPr id="512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524000"/>
            <a:ext cx="42672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702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0574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File 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795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file is a collection of information, usually stored on a computer’s disk.  Information can be saved to files and then later reused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File?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Convenient way to deal large quantities of data.</a:t>
            </a:r>
          </a:p>
          <a:p>
            <a:pPr>
              <a:lnSpc>
                <a:spcPct val="90000"/>
              </a:lnSpc>
              <a:buNone/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Store data permanently (until file is deleted).</a:t>
            </a:r>
          </a:p>
          <a:p>
            <a:pPr>
              <a:lnSpc>
                <a:spcPct val="90000"/>
              </a:lnSpc>
              <a:buNone/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Avoid typing data into program multiple times.</a:t>
            </a:r>
          </a:p>
          <a:p>
            <a:pPr>
              <a:lnSpc>
                <a:spcPct val="90000"/>
              </a:lnSpc>
              <a:buNone/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Share data between programs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rebuchet MS" pitchFamily="34" charset="0"/>
              </a:rPr>
              <a:t>Why to use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b="1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228601"/>
          <a:ext cx="8229600" cy="505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954"/>
                <a:gridCol w="5866646"/>
              </a:tblGrid>
              <a:tr h="663718">
                <a:tc>
                  <a:txBody>
                    <a:bodyPr/>
                    <a:lstStyle/>
                    <a:p>
                      <a:r>
                        <a:rPr lang="en-US" sz="1800" b="1" baseline="0" dirty="0" smtClean="0">
                          <a:solidFill>
                            <a:srgbClr val="000000"/>
                          </a:solidFill>
                          <a:latin typeface="Arial"/>
                        </a:rPr>
                        <a:t>Function 	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</a:t>
                      </a:r>
                      <a:r>
                        <a:rPr lang="en-US" sz="1800" b="1" baseline="0" dirty="0" smtClean="0">
                          <a:solidFill>
                            <a:srgbClr val="000000"/>
                          </a:solidFill>
                          <a:latin typeface="Arial"/>
                        </a:rPr>
                        <a:t>Operation 	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  <a:tr h="610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open() 	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create a file 	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610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close() 	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close an existing file 	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610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get() 	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 a single character from a file 	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610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put() 	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 a single character in file. 	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7383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eof() 	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true if a file open for reading has reached the end. 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791070">
                <a:tc>
                  <a:txBody>
                    <a:bodyPr/>
                    <a:lstStyle/>
                    <a:p>
                      <a:r>
                        <a:rPr lang="en-US" dirty="0" smtClean="0"/>
                        <a:t>is_open()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true if a file is opened successfully otherwise returns false 	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6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Modes</a:t>
            </a:r>
          </a:p>
        </p:txBody>
      </p:sp>
      <p:graphicFrame>
        <p:nvGraphicFramePr>
          <p:cNvPr id="40998" name="Group 38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291840"/>
        </p:xfrm>
        <a:graphic>
          <a:graphicData uri="http://schemas.openxmlformats.org/drawingml/2006/table">
            <a:tbl>
              <a:tblPr/>
              <a:tblGrid>
                <a:gridCol w="2422525"/>
                <a:gridCol w="5807075"/>
              </a:tblGrid>
              <a:tr h="3540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Courier New" pitchFamily="49" charset="0"/>
                        </a:rPr>
                        <a:t>Name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Courier New" pitchFamily="49" charset="0"/>
                        </a:rPr>
                        <a:t>Description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Courier New" pitchFamily="49" charset="0"/>
                        </a:rPr>
                        <a:t>ios::in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Courier New" pitchFamily="49" charset="0"/>
                        </a:rPr>
                        <a:t>Open file to read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Courier New" pitchFamily="49" charset="0"/>
                        </a:rPr>
                        <a:t>ios::out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Courier New" pitchFamily="49" charset="0"/>
                        </a:rPr>
                        <a:t>Open file to write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6048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Courier New" pitchFamily="49" charset="0"/>
                        </a:rPr>
                        <a:t>ios::app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Courier New" pitchFamily="49" charset="0"/>
                        </a:rPr>
                        <a:t>All the date you write, is put at the end of the file. It calls ios::out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6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Courier New" pitchFamily="49" charset="0"/>
                        </a:rPr>
                        <a:t>ios::ate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Courier New" pitchFamily="49" charset="0"/>
                        </a:rPr>
                        <a:t>All the date you write, is put at the end of the file. It does not call ios::out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606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Courier New" pitchFamily="49" charset="0"/>
                        </a:rPr>
                        <a:t>ios::trunc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Courier New" pitchFamily="49" charset="0"/>
                        </a:rPr>
                        <a:t>Deletes all previous content in the file. (empties the file)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60A3-9BB7-41D0-AC39-AB99ADC63359}" type="slidenum">
              <a:rPr lang="en-US"/>
              <a:pPr/>
              <a:t>9</a:t>
            </a:fld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12.5  Opening a File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Before data can be written to or read from a file, the file must be opened.</a:t>
            </a:r>
          </a:p>
          <a:p>
            <a:pPr>
              <a:buFontTx/>
              <a:buNone/>
            </a:pPr>
            <a:r>
              <a:rPr lang="en-US" dirty="0" smtClean="0"/>
              <a:t>ifstream inputFile;</a:t>
            </a:r>
          </a:p>
          <a:p>
            <a:pPr>
              <a:buFontTx/>
              <a:buNone/>
            </a:pPr>
            <a:r>
              <a:rPr lang="en-US" dirty="0" smtClean="0"/>
              <a:t>inputFile.open(“fast.txt”);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3747</TotalTime>
  <Words>728</Words>
  <Application>Microsoft Office PowerPoint</Application>
  <PresentationFormat>On-screen Show (4:3)</PresentationFormat>
  <Paragraphs>166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Concourse</vt:lpstr>
      <vt:lpstr>Function Template</vt:lpstr>
      <vt:lpstr>Function Templates</vt:lpstr>
      <vt:lpstr>PowerPoint Presentation</vt:lpstr>
      <vt:lpstr>File Handling</vt:lpstr>
      <vt:lpstr>What is a File?</vt:lpstr>
      <vt:lpstr>Why to use Files</vt:lpstr>
      <vt:lpstr>PowerPoint Presentation</vt:lpstr>
      <vt:lpstr>File Modes</vt:lpstr>
      <vt:lpstr>12.5  Opening a File</vt:lpstr>
      <vt:lpstr>Opening a File at Declaration</vt:lpstr>
      <vt:lpstr>File Modes</vt:lpstr>
      <vt:lpstr>File Modes</vt:lpstr>
      <vt:lpstr>Functions for manipulation of file pointers</vt:lpstr>
      <vt:lpstr>Reading /Writing from/to Textual Files</vt:lpstr>
      <vt:lpstr>Closing the file</vt:lpstr>
      <vt:lpstr>PowerPoint Presentation</vt:lpstr>
      <vt:lpstr>File Open Mode</vt:lpstr>
      <vt:lpstr>File I/O Example: Writing</vt:lpstr>
      <vt:lpstr>All data Reading Example: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Handling</dc:title>
  <dc:creator>Gohar Nayab Khan</dc:creator>
  <cp:lastModifiedBy>Dell</cp:lastModifiedBy>
  <cp:revision>4</cp:revision>
  <dcterms:created xsi:type="dcterms:W3CDTF">2016-11-09T14:55:26Z</dcterms:created>
  <dcterms:modified xsi:type="dcterms:W3CDTF">2017-07-24T07:23:17Z</dcterms:modified>
</cp:coreProperties>
</file>