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57" r:id="rId3"/>
    <p:sldId id="258" r:id="rId4"/>
    <p:sldId id="259" r:id="rId5"/>
    <p:sldId id="260" r:id="rId6"/>
    <p:sldId id="272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DED21-0E0F-4E09-B2C3-7B15323D23CF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EB1394-D1AA-4E5F-9A78-EC9144463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9BA91-CDF2-4902-A018-693EE093E7FA}" type="datetimeFigureOut">
              <a:rPr lang="en-US" smtClean="0"/>
              <a:pPr/>
              <a:t>4/7/2010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5C9C-E5DE-40FB-A765-7B3A4BE218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xmlns:p14="http://schemas.microsoft.com/office/powerpoint/2010/main">
    <p:diamond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E876-B473-4D87-A0C3-74F658B9FE28}" type="slidenum">
              <a:rPr lang="en-GB"/>
              <a:pPr/>
              <a:t>1</a:t>
            </a:fld>
            <a:endParaRPr lang="en-GB"/>
          </a:p>
        </p:txBody>
      </p:sp>
      <p:sp>
        <p:nvSpPr>
          <p:cNvPr id="138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b="1" dirty="0" smtClean="0"/>
              <a:t>Quiz (UNF </a:t>
            </a:r>
            <a:r>
              <a:rPr lang="en-GB" b="1" dirty="0"/>
              <a:t>to </a:t>
            </a:r>
            <a:r>
              <a:rPr lang="en-GB" b="1" dirty="0" smtClean="0"/>
              <a:t>3NF)</a:t>
            </a:r>
            <a:endParaRPr lang="en-GB" b="1" dirty="0"/>
          </a:p>
        </p:txBody>
      </p:sp>
      <p:pic>
        <p:nvPicPr>
          <p:cNvPr id="138247" name="Picture 1031" descr="DS3-Figure 13-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828800"/>
            <a:ext cx="5562600" cy="4749800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 I am on the subject…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>
                <a:latin typeface="Arial" charset="0"/>
              </a:rPr>
              <a:t>SELECT A,B</a:t>
            </a:r>
          </a:p>
          <a:p>
            <a:pPr>
              <a:buFontTx/>
              <a:buNone/>
            </a:pPr>
            <a:r>
              <a:rPr lang="en-GB">
                <a:latin typeface="Arial" charset="0"/>
              </a:rPr>
              <a:t>FROM R1, R2, R3</a:t>
            </a:r>
          </a:p>
          <a:p>
            <a:pPr>
              <a:buFontTx/>
              <a:buNone/>
            </a:pPr>
            <a:r>
              <a:rPr lang="en-GB">
                <a:latin typeface="Arial" charset="0"/>
              </a:rPr>
              <a:t>WHERE (some property </a:t>
            </a:r>
            <a:r>
              <a:rPr lang="en-GB">
                <a:latin typeface="Arial" charset="0"/>
                <a:sym typeface="Symbol" pitchFamily="18" charset="2"/>
              </a:rPr>
              <a:t> holds)</a:t>
            </a:r>
          </a:p>
          <a:p>
            <a:pPr>
              <a:buFontTx/>
              <a:buNone/>
            </a:pPr>
            <a:endParaRPr lang="en-GB">
              <a:latin typeface="Arial" charset="0"/>
              <a:sym typeface="Symbol" pitchFamily="18" charset="2"/>
            </a:endParaRPr>
          </a:p>
          <a:p>
            <a:pPr>
              <a:buFontTx/>
              <a:buNone/>
            </a:pPr>
            <a:r>
              <a:rPr lang="en-GB">
                <a:sym typeface="Symbol" pitchFamily="18" charset="2"/>
              </a:rPr>
              <a:t>translates into relational algebra</a:t>
            </a:r>
          </a:p>
          <a:p>
            <a:pPr>
              <a:buFontTx/>
              <a:buNone/>
            </a:pPr>
            <a:endParaRPr lang="en-GB">
              <a:ea typeface="Arial Unicode MS" pitchFamily="34" charset="-128"/>
              <a:cs typeface="Arial Unicode MS" pitchFamily="34" charset="-128"/>
              <a:sym typeface="Symbol" pitchFamily="18" charset="2"/>
            </a:endParaRPr>
          </a:p>
          <a:p>
            <a:pPr>
              <a:buFontTx/>
              <a:buNone/>
            </a:pPr>
            <a:r>
              <a:rPr lang="en-GB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 </a:t>
            </a:r>
            <a:r>
              <a:rPr lang="en-GB" baseline="-25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A,B</a:t>
            </a:r>
            <a:r>
              <a:rPr lang="en-GB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 </a:t>
            </a:r>
            <a:r>
              <a:rPr lang="en-GB" baseline="-25000">
                <a:latin typeface="Arial Unicode MS" pitchFamily="34" charset="-128"/>
                <a:sym typeface="Symbol" pitchFamily="18" charset="2"/>
              </a:rPr>
              <a:t></a:t>
            </a:r>
            <a:r>
              <a:rPr lang="en-GB" baseline="-25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</a:t>
            </a:r>
            <a:r>
              <a:rPr lang="en-GB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(R1R2R3)</a:t>
            </a:r>
            <a:endParaRPr lang="en-GB">
              <a:sym typeface="Symbol" pitchFamily="18" charset="2"/>
            </a:endParaRPr>
          </a:p>
          <a:p>
            <a:pPr>
              <a:buFontTx/>
              <a:buNone/>
            </a:pPr>
            <a:endParaRPr lang="en-GB"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diamond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GB" sz="3600"/>
              <a:t>Relational algebra: natural join </a:t>
            </a:r>
            <a:r>
              <a:rPr lang="en-GB" sz="3200"/>
              <a:t>R1</a:t>
            </a:r>
            <a:r>
              <a:rPr lang="en-GB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⋈</a:t>
            </a:r>
            <a:r>
              <a:rPr lang="en-GB" sz="32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R2 = </a:t>
            </a:r>
            <a:r>
              <a:rPr lang="en-GB" sz="3200" baseline="-25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R1.A,B,C</a:t>
            </a:r>
            <a:r>
              <a:rPr lang="en-GB" sz="32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</a:t>
            </a:r>
            <a:r>
              <a:rPr lang="en-GB" sz="3200" baseline="-250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R1.A = R2.A</a:t>
            </a:r>
            <a:r>
              <a:rPr lang="en-GB" sz="320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(R1R2)</a:t>
            </a:r>
            <a:r>
              <a:rPr lang="en-GB" sz="360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  </a:t>
            </a:r>
            <a:r>
              <a:rPr lang="en-GB" sz="3600"/>
              <a:t> </a:t>
            </a:r>
            <a:endParaRPr lang="en-US" sz="3600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835150" y="2852738"/>
            <a:ext cx="1152525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97961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24844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1835150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411413" y="2852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1476375" y="23495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R1</a:t>
            </a:r>
            <a:endParaRPr lang="en-US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978025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1976438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2481263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7596" name="Text Box 12"/>
          <p:cNvSpPr txBox="1">
            <a:spLocks noChangeArrowheads="1"/>
          </p:cNvSpPr>
          <p:nvPr/>
        </p:nvSpPr>
        <p:spPr bwMode="auto">
          <a:xfrm>
            <a:off x="2484438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3635375" y="2852738"/>
            <a:ext cx="11525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Text Box 14"/>
          <p:cNvSpPr txBox="1">
            <a:spLocks noChangeArrowheads="1"/>
          </p:cNvSpPr>
          <p:nvPr/>
        </p:nvSpPr>
        <p:spPr bwMode="auto">
          <a:xfrm>
            <a:off x="37798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428466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635375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1" name="Line 17"/>
          <p:cNvSpPr>
            <a:spLocks noChangeShapeType="1"/>
          </p:cNvSpPr>
          <p:nvPr/>
        </p:nvSpPr>
        <p:spPr bwMode="auto">
          <a:xfrm>
            <a:off x="4211638" y="28527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02" name="Text Box 18"/>
          <p:cNvSpPr txBox="1">
            <a:spLocks noChangeArrowheads="1"/>
          </p:cNvSpPr>
          <p:nvPr/>
        </p:nvSpPr>
        <p:spPr bwMode="auto">
          <a:xfrm>
            <a:off x="3778250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7603" name="Text Box 19"/>
          <p:cNvSpPr txBox="1">
            <a:spLocks noChangeArrowheads="1"/>
          </p:cNvSpPr>
          <p:nvPr/>
        </p:nvSpPr>
        <p:spPr bwMode="auto">
          <a:xfrm>
            <a:off x="3776663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7604" name="Text Box 20"/>
          <p:cNvSpPr txBox="1">
            <a:spLocks noChangeArrowheads="1"/>
          </p:cNvSpPr>
          <p:nvPr/>
        </p:nvSpPr>
        <p:spPr bwMode="auto">
          <a:xfrm>
            <a:off x="4281488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</a:t>
            </a:r>
            <a:endParaRPr lang="en-US"/>
          </a:p>
        </p:txBody>
      </p:sp>
      <p:sp>
        <p:nvSpPr>
          <p:cNvPr id="67605" name="Text Box 21"/>
          <p:cNvSpPr txBox="1">
            <a:spLocks noChangeArrowheads="1"/>
          </p:cNvSpPr>
          <p:nvPr/>
        </p:nvSpPr>
        <p:spPr bwMode="auto">
          <a:xfrm>
            <a:off x="428466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7606" name="Text Box 22"/>
          <p:cNvSpPr txBox="1">
            <a:spLocks noChangeArrowheads="1"/>
          </p:cNvSpPr>
          <p:nvPr/>
        </p:nvSpPr>
        <p:spPr bwMode="auto">
          <a:xfrm>
            <a:off x="3565525" y="23495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R2</a:t>
            </a:r>
            <a:endParaRPr 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3779838" y="41957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7608" name="Text Box 24"/>
          <p:cNvSpPr txBox="1">
            <a:spLocks noChangeArrowheads="1"/>
          </p:cNvSpPr>
          <p:nvPr/>
        </p:nvSpPr>
        <p:spPr bwMode="auto">
          <a:xfrm>
            <a:off x="4284663" y="41957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</a:t>
            </a:r>
            <a:endParaRPr lang="en-US"/>
          </a:p>
        </p:txBody>
      </p:sp>
      <p:sp>
        <p:nvSpPr>
          <p:cNvPr id="67609" name="Rectangle 25"/>
          <p:cNvSpPr>
            <a:spLocks noChangeArrowheads="1"/>
          </p:cNvSpPr>
          <p:nvPr/>
        </p:nvSpPr>
        <p:spPr bwMode="auto">
          <a:xfrm>
            <a:off x="5867400" y="2852738"/>
            <a:ext cx="1441450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26"/>
          <p:cNvSpPr>
            <a:spLocks noChangeShapeType="1"/>
          </p:cNvSpPr>
          <p:nvPr/>
        </p:nvSpPr>
        <p:spPr bwMode="auto">
          <a:xfrm>
            <a:off x="5867400" y="3429000"/>
            <a:ext cx="1441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5867400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7612" name="Text Box 28"/>
          <p:cNvSpPr txBox="1">
            <a:spLocks noChangeArrowheads="1"/>
          </p:cNvSpPr>
          <p:nvPr/>
        </p:nvSpPr>
        <p:spPr bwMode="auto">
          <a:xfrm>
            <a:off x="6372225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7613" name="Text Box 29"/>
          <p:cNvSpPr txBox="1">
            <a:spLocks noChangeArrowheads="1"/>
          </p:cNvSpPr>
          <p:nvPr/>
        </p:nvSpPr>
        <p:spPr bwMode="auto">
          <a:xfrm>
            <a:off x="6804025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7615" name="Text Box 31"/>
          <p:cNvSpPr txBox="1">
            <a:spLocks noChangeArrowheads="1"/>
          </p:cNvSpPr>
          <p:nvPr/>
        </p:nvSpPr>
        <p:spPr bwMode="auto">
          <a:xfrm>
            <a:off x="586581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7616" name="Text Box 32"/>
          <p:cNvSpPr txBox="1">
            <a:spLocks noChangeArrowheads="1"/>
          </p:cNvSpPr>
          <p:nvPr/>
        </p:nvSpPr>
        <p:spPr bwMode="auto">
          <a:xfrm>
            <a:off x="6372225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7617" name="Text Box 33"/>
          <p:cNvSpPr txBox="1">
            <a:spLocks noChangeArrowheads="1"/>
          </p:cNvSpPr>
          <p:nvPr/>
        </p:nvSpPr>
        <p:spPr bwMode="auto">
          <a:xfrm>
            <a:off x="6802438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7619" name="Text Box 35"/>
          <p:cNvSpPr txBox="1">
            <a:spLocks noChangeArrowheads="1"/>
          </p:cNvSpPr>
          <p:nvPr/>
        </p:nvSpPr>
        <p:spPr bwMode="auto">
          <a:xfrm>
            <a:off x="5865813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6372225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7621" name="Text Box 37"/>
          <p:cNvSpPr txBox="1">
            <a:spLocks noChangeArrowheads="1"/>
          </p:cNvSpPr>
          <p:nvPr/>
        </p:nvSpPr>
        <p:spPr bwMode="auto">
          <a:xfrm>
            <a:off x="6804025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</a:t>
            </a:r>
            <a:endParaRPr lang="en-US"/>
          </a:p>
        </p:txBody>
      </p:sp>
      <p:sp>
        <p:nvSpPr>
          <p:cNvPr id="67639" name="Text Box 55"/>
          <p:cNvSpPr txBox="1">
            <a:spLocks noChangeArrowheads="1"/>
          </p:cNvSpPr>
          <p:nvPr/>
        </p:nvSpPr>
        <p:spPr bwMode="auto">
          <a:xfrm>
            <a:off x="5724525" y="2349500"/>
            <a:ext cx="1439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R1 </a:t>
            </a:r>
            <a:r>
              <a:rPr lang="en-GB" sz="2800">
                <a:solidFill>
                  <a:schemeClr val="tx2"/>
                </a:solidFill>
                <a:sym typeface="Symbol" pitchFamily="18" charset="2"/>
              </a:rPr>
              <a:t>⋈</a:t>
            </a:r>
            <a:r>
              <a:rPr lang="en-GB"/>
              <a:t> </a:t>
            </a:r>
            <a:r>
              <a:rPr lang="en-GB">
                <a:sym typeface="Symbol" pitchFamily="18" charset="2"/>
              </a:rPr>
              <a:t>R2</a:t>
            </a:r>
          </a:p>
        </p:txBody>
      </p:sp>
      <p:sp>
        <p:nvSpPr>
          <p:cNvPr id="67640" name="Line 56"/>
          <p:cNvSpPr>
            <a:spLocks noChangeShapeType="1"/>
          </p:cNvSpPr>
          <p:nvPr/>
        </p:nvSpPr>
        <p:spPr bwMode="auto">
          <a:xfrm>
            <a:off x="6300788" y="28527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641" name="Line 57"/>
          <p:cNvSpPr>
            <a:spLocks noChangeShapeType="1"/>
          </p:cNvSpPr>
          <p:nvPr/>
        </p:nvSpPr>
        <p:spPr bwMode="auto">
          <a:xfrm>
            <a:off x="6804025" y="28527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/>
              <a:t>When is decomposition lossless: Module </a:t>
            </a:r>
            <a:r>
              <a:rPr lang="en-GB" sz="3600">
                <a:sym typeface="Symbol" pitchFamily="18" charset="2"/>
              </a:rPr>
              <a:t> Lecturer</a:t>
            </a: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684213" y="2492375"/>
            <a:ext cx="2592387" cy="187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4213" y="29972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11188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Module</a:t>
            </a:r>
            <a:endParaRPr lang="en-US" sz="1800"/>
          </a:p>
        </p:txBody>
      </p:sp>
      <p:sp>
        <p:nvSpPr>
          <p:cNvPr id="65548" name="Text Box 12"/>
          <p:cNvSpPr txBox="1">
            <a:spLocks noChangeArrowheads="1"/>
          </p:cNvSpPr>
          <p:nvPr/>
        </p:nvSpPr>
        <p:spPr bwMode="auto">
          <a:xfrm>
            <a:off x="1547813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Lecturer</a:t>
            </a:r>
            <a:endParaRPr lang="en-US" sz="1800"/>
          </a:p>
        </p:txBody>
      </p:sp>
      <p:sp>
        <p:nvSpPr>
          <p:cNvPr id="65549" name="Text Box 13"/>
          <p:cNvSpPr txBox="1">
            <a:spLocks noChangeArrowheads="1"/>
          </p:cNvSpPr>
          <p:nvPr/>
        </p:nvSpPr>
        <p:spPr bwMode="auto">
          <a:xfrm>
            <a:off x="2555875" y="25654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Text</a:t>
            </a:r>
            <a:endParaRPr lang="en-US" sz="1800"/>
          </a:p>
        </p:txBody>
      </p:sp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684213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DBS</a:t>
            </a:r>
            <a:endParaRPr lang="en-US" sz="1800"/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1620838" y="3062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nza</a:t>
            </a:r>
            <a:endParaRPr lang="en-US" sz="1800"/>
          </a:p>
        </p:txBody>
      </p:sp>
      <p:sp>
        <p:nvSpPr>
          <p:cNvPr id="65552" name="Text Box 16"/>
          <p:cNvSpPr txBox="1">
            <a:spLocks noChangeArrowheads="1"/>
          </p:cNvSpPr>
          <p:nvPr/>
        </p:nvSpPr>
        <p:spPr bwMode="auto">
          <a:xfrm>
            <a:off x="2628900" y="306228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CB</a:t>
            </a:r>
            <a:endParaRPr lang="en-US" sz="1800"/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684213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DBS</a:t>
            </a:r>
            <a:endParaRPr lang="en-US" sz="1800"/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1620838" y="33496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nza</a:t>
            </a:r>
            <a:endParaRPr lang="en-US" sz="1800"/>
          </a:p>
        </p:txBody>
      </p:sp>
      <p:sp>
        <p:nvSpPr>
          <p:cNvPr id="65555" name="Text Box 19"/>
          <p:cNvSpPr txBox="1">
            <a:spLocks noChangeArrowheads="1"/>
          </p:cNvSpPr>
          <p:nvPr/>
        </p:nvSpPr>
        <p:spPr bwMode="auto">
          <a:xfrm>
            <a:off x="2628900" y="33496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UW</a:t>
            </a:r>
            <a:endParaRPr lang="en-US" sz="1800"/>
          </a:p>
        </p:txBody>
      </p:sp>
      <p:sp>
        <p:nvSpPr>
          <p:cNvPr id="65556" name="Text Box 20"/>
          <p:cNvSpPr txBox="1">
            <a:spLocks noChangeArrowheads="1"/>
          </p:cNvSpPr>
          <p:nvPr/>
        </p:nvSpPr>
        <p:spPr bwMode="auto">
          <a:xfrm>
            <a:off x="684213" y="363855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RDB</a:t>
            </a:r>
            <a:endParaRPr lang="en-US" sz="1800"/>
          </a:p>
        </p:txBody>
      </p:sp>
      <p:sp>
        <p:nvSpPr>
          <p:cNvPr id="65557" name="Text Box 21"/>
          <p:cNvSpPr txBox="1">
            <a:spLocks noChangeArrowheads="1"/>
          </p:cNvSpPr>
          <p:nvPr/>
        </p:nvSpPr>
        <p:spPr bwMode="auto">
          <a:xfrm>
            <a:off x="1620838" y="363855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nza</a:t>
            </a:r>
            <a:endParaRPr lang="en-US" sz="1800"/>
          </a:p>
        </p:txBody>
      </p:sp>
      <p:sp>
        <p:nvSpPr>
          <p:cNvPr id="65558" name="Text Box 22"/>
          <p:cNvSpPr txBox="1">
            <a:spLocks noChangeArrowheads="1"/>
          </p:cNvSpPr>
          <p:nvPr/>
        </p:nvSpPr>
        <p:spPr bwMode="auto">
          <a:xfrm>
            <a:off x="2628900" y="363855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UW</a:t>
            </a:r>
            <a:endParaRPr lang="en-US" sz="1800"/>
          </a:p>
        </p:txBody>
      </p:sp>
      <p:sp>
        <p:nvSpPr>
          <p:cNvPr id="65559" name="Text Box 23"/>
          <p:cNvSpPr txBox="1">
            <a:spLocks noChangeArrowheads="1"/>
          </p:cNvSpPr>
          <p:nvPr/>
        </p:nvSpPr>
        <p:spPr bwMode="auto">
          <a:xfrm>
            <a:off x="684213" y="39338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APS</a:t>
            </a:r>
            <a:endParaRPr lang="en-US" sz="1800"/>
          </a:p>
        </p:txBody>
      </p:sp>
      <p:sp>
        <p:nvSpPr>
          <p:cNvPr id="65560" name="Text Box 24"/>
          <p:cNvSpPr txBox="1">
            <a:spLocks noChangeArrowheads="1"/>
          </p:cNvSpPr>
          <p:nvPr/>
        </p:nvSpPr>
        <p:spPr bwMode="auto">
          <a:xfrm>
            <a:off x="1620838" y="39338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rcb</a:t>
            </a:r>
            <a:endParaRPr lang="en-US" sz="1800"/>
          </a:p>
        </p:txBody>
      </p:sp>
      <p:sp>
        <p:nvSpPr>
          <p:cNvPr id="65561" name="Text Box 25"/>
          <p:cNvSpPr txBox="1">
            <a:spLocks noChangeArrowheads="1"/>
          </p:cNvSpPr>
          <p:nvPr/>
        </p:nvSpPr>
        <p:spPr bwMode="auto">
          <a:xfrm>
            <a:off x="2628900" y="39338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</a:t>
            </a:r>
            <a:endParaRPr lang="en-US" sz="1800"/>
          </a:p>
        </p:txBody>
      </p:sp>
      <p:sp>
        <p:nvSpPr>
          <p:cNvPr id="65562" name="Line 26"/>
          <p:cNvSpPr>
            <a:spLocks noChangeShapeType="1"/>
          </p:cNvSpPr>
          <p:nvPr/>
        </p:nvSpPr>
        <p:spPr bwMode="auto">
          <a:xfrm>
            <a:off x="1476375" y="24923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>
            <a:off x="2484438" y="24923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64" name="Text Box 28"/>
          <p:cNvSpPr txBox="1">
            <a:spLocks noChangeArrowheads="1"/>
          </p:cNvSpPr>
          <p:nvPr/>
        </p:nvSpPr>
        <p:spPr bwMode="auto">
          <a:xfrm>
            <a:off x="539750" y="1916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  <a:endParaRPr lang="en-US"/>
          </a:p>
        </p:txBody>
      </p:sp>
      <p:sp>
        <p:nvSpPr>
          <p:cNvPr id="65574" name="Rectangle 38"/>
          <p:cNvSpPr>
            <a:spLocks noChangeArrowheads="1"/>
          </p:cNvSpPr>
          <p:nvPr/>
        </p:nvSpPr>
        <p:spPr bwMode="auto">
          <a:xfrm>
            <a:off x="3995738" y="2492375"/>
            <a:ext cx="1800225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Text Box 39"/>
          <p:cNvSpPr txBox="1">
            <a:spLocks noChangeArrowheads="1"/>
          </p:cNvSpPr>
          <p:nvPr/>
        </p:nvSpPr>
        <p:spPr bwMode="auto">
          <a:xfrm>
            <a:off x="3922713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Module</a:t>
            </a:r>
            <a:endParaRPr lang="en-US" sz="1800"/>
          </a:p>
        </p:txBody>
      </p:sp>
      <p:sp>
        <p:nvSpPr>
          <p:cNvPr id="65576" name="Text Box 40"/>
          <p:cNvSpPr txBox="1">
            <a:spLocks noChangeArrowheads="1"/>
          </p:cNvSpPr>
          <p:nvPr/>
        </p:nvSpPr>
        <p:spPr bwMode="auto">
          <a:xfrm>
            <a:off x="4859338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Lecturer</a:t>
            </a:r>
            <a:endParaRPr lang="en-US" sz="1800"/>
          </a:p>
        </p:txBody>
      </p:sp>
      <p:sp>
        <p:nvSpPr>
          <p:cNvPr id="65577" name="Text Box 41"/>
          <p:cNvSpPr txBox="1">
            <a:spLocks noChangeArrowheads="1"/>
          </p:cNvSpPr>
          <p:nvPr/>
        </p:nvSpPr>
        <p:spPr bwMode="auto">
          <a:xfrm>
            <a:off x="3995738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DBS</a:t>
            </a:r>
            <a:endParaRPr lang="en-US" sz="1800"/>
          </a:p>
        </p:txBody>
      </p:sp>
      <p:sp>
        <p:nvSpPr>
          <p:cNvPr id="65578" name="Text Box 42"/>
          <p:cNvSpPr txBox="1">
            <a:spLocks noChangeArrowheads="1"/>
          </p:cNvSpPr>
          <p:nvPr/>
        </p:nvSpPr>
        <p:spPr bwMode="auto">
          <a:xfrm>
            <a:off x="4932363" y="3062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nza</a:t>
            </a:r>
            <a:endParaRPr lang="en-US" sz="1800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>
            <a:off x="4859338" y="2492375"/>
            <a:ext cx="0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>
            <a:off x="3995738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81" name="Text Box 45"/>
          <p:cNvSpPr txBox="1">
            <a:spLocks noChangeArrowheads="1"/>
          </p:cNvSpPr>
          <p:nvPr/>
        </p:nvSpPr>
        <p:spPr bwMode="auto">
          <a:xfrm>
            <a:off x="3995738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RDB</a:t>
            </a:r>
            <a:endParaRPr lang="en-US" sz="1800"/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4932363" y="33496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nza</a:t>
            </a:r>
            <a:endParaRPr lang="en-US" sz="1800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3995738" y="36449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APS</a:t>
            </a:r>
            <a:endParaRPr lang="en-US" sz="1800"/>
          </a:p>
        </p:txBody>
      </p:sp>
      <p:sp>
        <p:nvSpPr>
          <p:cNvPr id="65585" name="Text Box 49"/>
          <p:cNvSpPr txBox="1">
            <a:spLocks noChangeArrowheads="1"/>
          </p:cNvSpPr>
          <p:nvPr/>
        </p:nvSpPr>
        <p:spPr bwMode="auto">
          <a:xfrm>
            <a:off x="4932363" y="3644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rcb</a:t>
            </a:r>
            <a:endParaRPr lang="en-US" sz="1800"/>
          </a:p>
        </p:txBody>
      </p:sp>
      <p:sp>
        <p:nvSpPr>
          <p:cNvPr id="65586" name="Text Box 50"/>
          <p:cNvSpPr txBox="1">
            <a:spLocks noChangeArrowheads="1"/>
          </p:cNvSpPr>
          <p:nvPr/>
        </p:nvSpPr>
        <p:spPr bwMode="auto">
          <a:xfrm>
            <a:off x="3851275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Module,Lecturer</a:t>
            </a:r>
            <a:r>
              <a:rPr lang="en-GB"/>
              <a:t>R</a:t>
            </a:r>
            <a:endParaRPr lang="en-US"/>
          </a:p>
        </p:txBody>
      </p:sp>
      <p:sp>
        <p:nvSpPr>
          <p:cNvPr id="65587" name="Rectangle 51"/>
          <p:cNvSpPr>
            <a:spLocks noChangeArrowheads="1"/>
          </p:cNvSpPr>
          <p:nvPr/>
        </p:nvSpPr>
        <p:spPr bwMode="auto">
          <a:xfrm>
            <a:off x="6156325" y="2492375"/>
            <a:ext cx="187166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Text Box 52"/>
          <p:cNvSpPr txBox="1">
            <a:spLocks noChangeArrowheads="1"/>
          </p:cNvSpPr>
          <p:nvPr/>
        </p:nvSpPr>
        <p:spPr bwMode="auto">
          <a:xfrm>
            <a:off x="6083300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Module</a:t>
            </a:r>
            <a:endParaRPr lang="en-US" sz="1800"/>
          </a:p>
        </p:txBody>
      </p:sp>
      <p:sp>
        <p:nvSpPr>
          <p:cNvPr id="65589" name="Text Box 53"/>
          <p:cNvSpPr txBox="1">
            <a:spLocks noChangeArrowheads="1"/>
          </p:cNvSpPr>
          <p:nvPr/>
        </p:nvSpPr>
        <p:spPr bwMode="auto">
          <a:xfrm>
            <a:off x="7019925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Text</a:t>
            </a:r>
            <a:endParaRPr lang="en-US" sz="1800"/>
          </a:p>
        </p:txBody>
      </p:sp>
      <p:sp>
        <p:nvSpPr>
          <p:cNvPr id="65590" name="Text Box 54"/>
          <p:cNvSpPr txBox="1">
            <a:spLocks noChangeArrowheads="1"/>
          </p:cNvSpPr>
          <p:nvPr/>
        </p:nvSpPr>
        <p:spPr bwMode="auto">
          <a:xfrm>
            <a:off x="6156325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DBS</a:t>
            </a:r>
            <a:endParaRPr lang="en-US" sz="1800"/>
          </a:p>
        </p:txBody>
      </p:sp>
      <p:sp>
        <p:nvSpPr>
          <p:cNvPr id="65591" name="Text Box 55"/>
          <p:cNvSpPr txBox="1">
            <a:spLocks noChangeArrowheads="1"/>
          </p:cNvSpPr>
          <p:nvPr/>
        </p:nvSpPr>
        <p:spPr bwMode="auto">
          <a:xfrm>
            <a:off x="7092950" y="3062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CB</a:t>
            </a:r>
            <a:endParaRPr lang="en-US" sz="1800"/>
          </a:p>
        </p:txBody>
      </p:sp>
      <p:sp>
        <p:nvSpPr>
          <p:cNvPr id="65592" name="Line 56"/>
          <p:cNvSpPr>
            <a:spLocks noChangeShapeType="1"/>
          </p:cNvSpPr>
          <p:nvPr/>
        </p:nvSpPr>
        <p:spPr bwMode="auto">
          <a:xfrm>
            <a:off x="7019925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93" name="Text Box 57"/>
          <p:cNvSpPr txBox="1">
            <a:spLocks noChangeArrowheads="1"/>
          </p:cNvSpPr>
          <p:nvPr/>
        </p:nvSpPr>
        <p:spPr bwMode="auto">
          <a:xfrm>
            <a:off x="6156325" y="36306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RDB</a:t>
            </a:r>
            <a:endParaRPr lang="en-US" sz="1800"/>
          </a:p>
        </p:txBody>
      </p:sp>
      <p:sp>
        <p:nvSpPr>
          <p:cNvPr id="65594" name="Text Box 58"/>
          <p:cNvSpPr txBox="1">
            <a:spLocks noChangeArrowheads="1"/>
          </p:cNvSpPr>
          <p:nvPr/>
        </p:nvSpPr>
        <p:spPr bwMode="auto">
          <a:xfrm>
            <a:off x="7092950" y="33496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UW</a:t>
            </a:r>
            <a:endParaRPr lang="en-US" sz="1800"/>
          </a:p>
        </p:txBody>
      </p:sp>
      <p:sp>
        <p:nvSpPr>
          <p:cNvPr id="65595" name="Text Box 59"/>
          <p:cNvSpPr txBox="1">
            <a:spLocks noChangeArrowheads="1"/>
          </p:cNvSpPr>
          <p:nvPr/>
        </p:nvSpPr>
        <p:spPr bwMode="auto">
          <a:xfrm>
            <a:off x="6156325" y="39258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APS</a:t>
            </a:r>
            <a:endParaRPr lang="en-US" sz="1800"/>
          </a:p>
        </p:txBody>
      </p:sp>
      <p:sp>
        <p:nvSpPr>
          <p:cNvPr id="65596" name="Text Box 60"/>
          <p:cNvSpPr txBox="1">
            <a:spLocks noChangeArrowheads="1"/>
          </p:cNvSpPr>
          <p:nvPr/>
        </p:nvSpPr>
        <p:spPr bwMode="auto">
          <a:xfrm>
            <a:off x="7092950" y="3644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UW</a:t>
            </a:r>
            <a:endParaRPr lang="en-US" sz="1800"/>
          </a:p>
        </p:txBody>
      </p:sp>
      <p:sp>
        <p:nvSpPr>
          <p:cNvPr id="65597" name="Text Box 61"/>
          <p:cNvSpPr txBox="1">
            <a:spLocks noChangeArrowheads="1"/>
          </p:cNvSpPr>
          <p:nvPr/>
        </p:nvSpPr>
        <p:spPr bwMode="auto">
          <a:xfrm>
            <a:off x="6011863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Module,Text</a:t>
            </a:r>
            <a:r>
              <a:rPr lang="en-GB"/>
              <a:t>R</a:t>
            </a:r>
            <a:endParaRPr lang="en-US"/>
          </a:p>
        </p:txBody>
      </p:sp>
      <p:sp>
        <p:nvSpPr>
          <p:cNvPr id="65598" name="Line 62"/>
          <p:cNvSpPr>
            <a:spLocks noChangeShapeType="1"/>
          </p:cNvSpPr>
          <p:nvPr/>
        </p:nvSpPr>
        <p:spPr bwMode="auto">
          <a:xfrm>
            <a:off x="6156325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99" name="Text Box 63"/>
          <p:cNvSpPr txBox="1">
            <a:spLocks noChangeArrowheads="1"/>
          </p:cNvSpPr>
          <p:nvPr/>
        </p:nvSpPr>
        <p:spPr bwMode="auto">
          <a:xfrm>
            <a:off x="6156325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DBS</a:t>
            </a:r>
            <a:endParaRPr lang="en-US" sz="1800"/>
          </a:p>
        </p:txBody>
      </p:sp>
      <p:sp>
        <p:nvSpPr>
          <p:cNvPr id="65600" name="Text Box 64"/>
          <p:cNvSpPr txBox="1">
            <a:spLocks noChangeArrowheads="1"/>
          </p:cNvSpPr>
          <p:nvPr/>
        </p:nvSpPr>
        <p:spPr bwMode="auto">
          <a:xfrm>
            <a:off x="7092950" y="39258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</a:t>
            </a:r>
            <a:endParaRPr lang="en-US" sz="1800"/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/>
              <a:t>When is decomposition is not lossless: no fd</a:t>
            </a:r>
            <a:endParaRPr lang="en-GB" sz="3600">
              <a:sym typeface="Symbol" pitchFamily="18" charset="2"/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84213" y="2492375"/>
            <a:ext cx="2592387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684213" y="29972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611188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2555875" y="25654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Age</a:t>
            </a:r>
            <a:endParaRPr lang="en-US" sz="1800"/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84213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1620838" y="30622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2628900" y="306228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1476375" y="2492375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2484438" y="2492375"/>
            <a:ext cx="0" cy="208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539750" y="1916113"/>
            <a:ext cx="57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S</a:t>
            </a:r>
            <a:endParaRPr lang="en-US"/>
          </a:p>
        </p:txBody>
      </p:sp>
      <p:sp>
        <p:nvSpPr>
          <p:cNvPr id="69655" name="Rectangle 23"/>
          <p:cNvSpPr>
            <a:spLocks noChangeArrowheads="1"/>
          </p:cNvSpPr>
          <p:nvPr/>
        </p:nvSpPr>
        <p:spPr bwMode="auto">
          <a:xfrm>
            <a:off x="3995738" y="2492375"/>
            <a:ext cx="180022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3922713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69657" name="Text Box 25"/>
          <p:cNvSpPr txBox="1">
            <a:spLocks noChangeArrowheads="1"/>
          </p:cNvSpPr>
          <p:nvPr/>
        </p:nvSpPr>
        <p:spPr bwMode="auto">
          <a:xfrm>
            <a:off x="4859338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Last</a:t>
            </a:r>
            <a:endParaRPr lang="en-US" sz="1800"/>
          </a:p>
        </p:txBody>
      </p:sp>
      <p:sp>
        <p:nvSpPr>
          <p:cNvPr id="69658" name="Text Box 26"/>
          <p:cNvSpPr txBox="1">
            <a:spLocks noChangeArrowheads="1"/>
          </p:cNvSpPr>
          <p:nvPr/>
        </p:nvSpPr>
        <p:spPr bwMode="auto">
          <a:xfrm>
            <a:off x="3995738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59" name="Text Box 27"/>
          <p:cNvSpPr txBox="1">
            <a:spLocks noChangeArrowheads="1"/>
          </p:cNvSpPr>
          <p:nvPr/>
        </p:nvSpPr>
        <p:spPr bwMode="auto">
          <a:xfrm>
            <a:off x="4932363" y="306228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>
            <a:off x="4859338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3995738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66" name="Text Box 34"/>
          <p:cNvSpPr txBox="1">
            <a:spLocks noChangeArrowheads="1"/>
          </p:cNvSpPr>
          <p:nvPr/>
        </p:nvSpPr>
        <p:spPr bwMode="auto">
          <a:xfrm>
            <a:off x="3851275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First,Last</a:t>
            </a:r>
            <a:r>
              <a:rPr lang="en-GB"/>
              <a:t>S</a:t>
            </a:r>
            <a:endParaRPr lang="en-US"/>
          </a:p>
        </p:txBody>
      </p:sp>
      <p:sp>
        <p:nvSpPr>
          <p:cNvPr id="69667" name="Rectangle 35"/>
          <p:cNvSpPr>
            <a:spLocks noChangeArrowheads="1"/>
          </p:cNvSpPr>
          <p:nvPr/>
        </p:nvSpPr>
        <p:spPr bwMode="auto">
          <a:xfrm>
            <a:off x="6156325" y="2492375"/>
            <a:ext cx="187166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Text Box 36"/>
          <p:cNvSpPr txBox="1">
            <a:spLocks noChangeArrowheads="1"/>
          </p:cNvSpPr>
          <p:nvPr/>
        </p:nvSpPr>
        <p:spPr bwMode="auto">
          <a:xfrm>
            <a:off x="6227763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69669" name="Text Box 37"/>
          <p:cNvSpPr txBox="1">
            <a:spLocks noChangeArrowheads="1"/>
          </p:cNvSpPr>
          <p:nvPr/>
        </p:nvSpPr>
        <p:spPr bwMode="auto">
          <a:xfrm>
            <a:off x="7019925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Age</a:t>
            </a:r>
            <a:endParaRPr lang="en-US" sz="1800"/>
          </a:p>
        </p:txBody>
      </p:sp>
      <p:sp>
        <p:nvSpPr>
          <p:cNvPr id="69670" name="Text Box 38"/>
          <p:cNvSpPr txBox="1">
            <a:spLocks noChangeArrowheads="1"/>
          </p:cNvSpPr>
          <p:nvPr/>
        </p:nvSpPr>
        <p:spPr bwMode="auto">
          <a:xfrm>
            <a:off x="6156325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71" name="Text Box 39"/>
          <p:cNvSpPr txBox="1">
            <a:spLocks noChangeArrowheads="1"/>
          </p:cNvSpPr>
          <p:nvPr/>
        </p:nvSpPr>
        <p:spPr bwMode="auto">
          <a:xfrm>
            <a:off x="7092950" y="3062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7019925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3" name="Text Box 41"/>
          <p:cNvSpPr txBox="1">
            <a:spLocks noChangeArrowheads="1"/>
          </p:cNvSpPr>
          <p:nvPr/>
        </p:nvSpPr>
        <p:spPr bwMode="auto">
          <a:xfrm>
            <a:off x="6156325" y="36306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69674" name="Text Box 42"/>
          <p:cNvSpPr txBox="1">
            <a:spLocks noChangeArrowheads="1"/>
          </p:cNvSpPr>
          <p:nvPr/>
        </p:nvSpPr>
        <p:spPr bwMode="auto">
          <a:xfrm>
            <a:off x="7092950" y="33496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30</a:t>
            </a:r>
            <a:endParaRPr lang="en-US" sz="1800"/>
          </a:p>
        </p:txBody>
      </p:sp>
      <p:sp>
        <p:nvSpPr>
          <p:cNvPr id="69675" name="Text Box 43"/>
          <p:cNvSpPr txBox="1">
            <a:spLocks noChangeArrowheads="1"/>
          </p:cNvSpPr>
          <p:nvPr/>
        </p:nvSpPr>
        <p:spPr bwMode="auto">
          <a:xfrm>
            <a:off x="6156325" y="39258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69676" name="Text Box 44"/>
          <p:cNvSpPr txBox="1">
            <a:spLocks noChangeArrowheads="1"/>
          </p:cNvSpPr>
          <p:nvPr/>
        </p:nvSpPr>
        <p:spPr bwMode="auto">
          <a:xfrm>
            <a:off x="7092950" y="3644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69677" name="Text Box 45"/>
          <p:cNvSpPr txBox="1">
            <a:spLocks noChangeArrowheads="1"/>
          </p:cNvSpPr>
          <p:nvPr/>
        </p:nvSpPr>
        <p:spPr bwMode="auto">
          <a:xfrm>
            <a:off x="6011863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First,Age</a:t>
            </a:r>
            <a:r>
              <a:rPr lang="en-GB"/>
              <a:t>S</a:t>
            </a:r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>
            <a:off x="6156325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9679" name="Text Box 47"/>
          <p:cNvSpPr txBox="1">
            <a:spLocks noChangeArrowheads="1"/>
          </p:cNvSpPr>
          <p:nvPr/>
        </p:nvSpPr>
        <p:spPr bwMode="auto">
          <a:xfrm>
            <a:off x="6156325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7092950" y="39258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10</a:t>
            </a:r>
            <a:endParaRPr lang="en-US" sz="1800"/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1619250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Last</a:t>
            </a:r>
            <a:endParaRPr lang="en-US" sz="1800"/>
          </a:p>
        </p:txBody>
      </p:sp>
      <p:sp>
        <p:nvSpPr>
          <p:cNvPr id="69682" name="Text Box 50"/>
          <p:cNvSpPr txBox="1">
            <a:spLocks noChangeArrowheads="1"/>
          </p:cNvSpPr>
          <p:nvPr/>
        </p:nvSpPr>
        <p:spPr bwMode="auto">
          <a:xfrm>
            <a:off x="684213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83" name="Text Box 51"/>
          <p:cNvSpPr txBox="1">
            <a:spLocks noChangeArrowheads="1"/>
          </p:cNvSpPr>
          <p:nvPr/>
        </p:nvSpPr>
        <p:spPr bwMode="auto">
          <a:xfrm>
            <a:off x="1620838" y="334962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69684" name="Text Box 52"/>
          <p:cNvSpPr txBox="1">
            <a:spLocks noChangeArrowheads="1"/>
          </p:cNvSpPr>
          <p:nvPr/>
        </p:nvSpPr>
        <p:spPr bwMode="auto">
          <a:xfrm>
            <a:off x="2628900" y="33496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30</a:t>
            </a:r>
            <a:endParaRPr lang="en-US" sz="1800"/>
          </a:p>
        </p:txBody>
      </p:sp>
      <p:sp>
        <p:nvSpPr>
          <p:cNvPr id="69685" name="Text Box 53"/>
          <p:cNvSpPr txBox="1">
            <a:spLocks noChangeArrowheads="1"/>
          </p:cNvSpPr>
          <p:nvPr/>
        </p:nvSpPr>
        <p:spPr bwMode="auto">
          <a:xfrm>
            <a:off x="684213" y="36449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69686" name="Text Box 54"/>
          <p:cNvSpPr txBox="1">
            <a:spLocks noChangeArrowheads="1"/>
          </p:cNvSpPr>
          <p:nvPr/>
        </p:nvSpPr>
        <p:spPr bwMode="auto">
          <a:xfrm>
            <a:off x="1620838" y="36449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69687" name="Text Box 55"/>
          <p:cNvSpPr txBox="1">
            <a:spLocks noChangeArrowheads="1"/>
          </p:cNvSpPr>
          <p:nvPr/>
        </p:nvSpPr>
        <p:spPr bwMode="auto">
          <a:xfrm>
            <a:off x="2628900" y="36449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69688" name="Text Box 56"/>
          <p:cNvSpPr txBox="1">
            <a:spLocks noChangeArrowheads="1"/>
          </p:cNvSpPr>
          <p:nvPr/>
        </p:nvSpPr>
        <p:spPr bwMode="auto">
          <a:xfrm>
            <a:off x="684213" y="39989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69689" name="Text Box 57"/>
          <p:cNvSpPr txBox="1">
            <a:spLocks noChangeArrowheads="1"/>
          </p:cNvSpPr>
          <p:nvPr/>
        </p:nvSpPr>
        <p:spPr bwMode="auto">
          <a:xfrm>
            <a:off x="1619250" y="399891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69690" name="Text Box 58"/>
          <p:cNvSpPr txBox="1">
            <a:spLocks noChangeArrowheads="1"/>
          </p:cNvSpPr>
          <p:nvPr/>
        </p:nvSpPr>
        <p:spPr bwMode="auto">
          <a:xfrm>
            <a:off x="2628900" y="3998913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10</a:t>
            </a:r>
            <a:endParaRPr lang="en-US" sz="1800"/>
          </a:p>
        </p:txBody>
      </p:sp>
      <p:sp>
        <p:nvSpPr>
          <p:cNvPr id="69691" name="Text Box 59"/>
          <p:cNvSpPr txBox="1">
            <a:spLocks noChangeArrowheads="1"/>
          </p:cNvSpPr>
          <p:nvPr/>
        </p:nvSpPr>
        <p:spPr bwMode="auto">
          <a:xfrm>
            <a:off x="3995738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69692" name="Text Box 60"/>
          <p:cNvSpPr txBox="1">
            <a:spLocks noChangeArrowheads="1"/>
          </p:cNvSpPr>
          <p:nvPr/>
        </p:nvSpPr>
        <p:spPr bwMode="auto">
          <a:xfrm>
            <a:off x="4932363" y="334962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69693" name="Text Box 61"/>
          <p:cNvSpPr txBox="1">
            <a:spLocks noChangeArrowheads="1"/>
          </p:cNvSpPr>
          <p:nvPr/>
        </p:nvSpPr>
        <p:spPr bwMode="auto">
          <a:xfrm>
            <a:off x="3995738" y="36369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69694" name="Text Box 62"/>
          <p:cNvSpPr txBox="1">
            <a:spLocks noChangeArrowheads="1"/>
          </p:cNvSpPr>
          <p:nvPr/>
        </p:nvSpPr>
        <p:spPr bwMode="auto">
          <a:xfrm>
            <a:off x="4932363" y="3636963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69695" name="Text Box 63"/>
          <p:cNvSpPr txBox="1">
            <a:spLocks noChangeArrowheads="1"/>
          </p:cNvSpPr>
          <p:nvPr/>
        </p:nvSpPr>
        <p:spPr bwMode="auto">
          <a:xfrm>
            <a:off x="3995738" y="39243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69696" name="Text Box 64"/>
          <p:cNvSpPr txBox="1">
            <a:spLocks noChangeArrowheads="1"/>
          </p:cNvSpPr>
          <p:nvPr/>
        </p:nvSpPr>
        <p:spPr bwMode="auto">
          <a:xfrm>
            <a:off x="4932363" y="39243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</p:spTree>
  </p:cSld>
  <p:clrMapOvr>
    <a:masterClrMapping/>
  </p:clrMapOvr>
  <p:transition xmlns:p14="http://schemas.microsoft.com/office/powerpoint/2010/main">
    <p:diamond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/>
              <a:t>When is decomposition is not lossless: no fd</a:t>
            </a:r>
            <a:endParaRPr lang="en-GB" sz="3600">
              <a:sym typeface="Symbol" pitchFamily="18" charset="2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684213" y="2492375"/>
            <a:ext cx="2592387" cy="2592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/>
          <p:cNvSpPr>
            <a:spLocks noChangeShapeType="1"/>
          </p:cNvSpPr>
          <p:nvPr/>
        </p:nvSpPr>
        <p:spPr bwMode="auto">
          <a:xfrm>
            <a:off x="684213" y="2997200"/>
            <a:ext cx="2592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611188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555875" y="25654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Age</a:t>
            </a:r>
            <a:endParaRPr lang="en-US" sz="1800"/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84213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620838" y="3062288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2628900" y="3062288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476375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484438" y="2492375"/>
            <a:ext cx="0" cy="2592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539750" y="1916113"/>
            <a:ext cx="2879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000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 sz="2000"/>
              <a:t> </a:t>
            </a:r>
            <a:r>
              <a:rPr lang="en-GB" sz="2000" baseline="-25000"/>
              <a:t>First,Last</a:t>
            </a:r>
            <a:r>
              <a:rPr lang="en-GB" sz="2000"/>
              <a:t> S </a:t>
            </a:r>
            <a:r>
              <a:rPr lang="en-GB" sz="2000">
                <a:solidFill>
                  <a:schemeClr val="tx2"/>
                </a:solidFill>
                <a:sym typeface="Symbol" pitchFamily="18" charset="2"/>
              </a:rPr>
              <a:t>⋈</a:t>
            </a:r>
            <a:r>
              <a:rPr lang="en-GB" sz="2000"/>
              <a:t> </a:t>
            </a:r>
            <a:r>
              <a:rPr lang="en-GB" sz="2000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 sz="2000"/>
              <a:t> </a:t>
            </a:r>
            <a:r>
              <a:rPr lang="en-GB" sz="2000" baseline="-25000"/>
              <a:t>First,Last</a:t>
            </a:r>
            <a:r>
              <a:rPr lang="en-GB" sz="2000"/>
              <a:t> S </a:t>
            </a:r>
            <a:endParaRPr lang="en-US" sz="2000"/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3995738" y="2492375"/>
            <a:ext cx="1800225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Text Box 14"/>
          <p:cNvSpPr txBox="1">
            <a:spLocks noChangeArrowheads="1"/>
          </p:cNvSpPr>
          <p:nvPr/>
        </p:nvSpPr>
        <p:spPr bwMode="auto">
          <a:xfrm>
            <a:off x="3922713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70671" name="Text Box 15"/>
          <p:cNvSpPr txBox="1">
            <a:spLocks noChangeArrowheads="1"/>
          </p:cNvSpPr>
          <p:nvPr/>
        </p:nvSpPr>
        <p:spPr bwMode="auto">
          <a:xfrm>
            <a:off x="4859338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Last</a:t>
            </a:r>
            <a:endParaRPr lang="en-US" sz="1800"/>
          </a:p>
        </p:txBody>
      </p:sp>
      <p:sp>
        <p:nvSpPr>
          <p:cNvPr id="70672" name="Text Box 16"/>
          <p:cNvSpPr txBox="1">
            <a:spLocks noChangeArrowheads="1"/>
          </p:cNvSpPr>
          <p:nvPr/>
        </p:nvSpPr>
        <p:spPr bwMode="auto">
          <a:xfrm>
            <a:off x="3995738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673" name="Text Box 17"/>
          <p:cNvSpPr txBox="1">
            <a:spLocks noChangeArrowheads="1"/>
          </p:cNvSpPr>
          <p:nvPr/>
        </p:nvSpPr>
        <p:spPr bwMode="auto">
          <a:xfrm>
            <a:off x="4932363" y="3062288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4859338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3995738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76" name="Text Box 20"/>
          <p:cNvSpPr txBox="1">
            <a:spLocks noChangeArrowheads="1"/>
          </p:cNvSpPr>
          <p:nvPr/>
        </p:nvSpPr>
        <p:spPr bwMode="auto">
          <a:xfrm>
            <a:off x="3851275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First,Last</a:t>
            </a:r>
            <a:r>
              <a:rPr lang="en-GB"/>
              <a:t>S</a:t>
            </a:r>
            <a:endParaRPr lang="en-US"/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6156325" y="2492375"/>
            <a:ext cx="1871663" cy="19446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6227763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First</a:t>
            </a:r>
            <a:endParaRPr lang="en-US" sz="1800"/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7019925" y="2565400"/>
            <a:ext cx="1079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Age</a:t>
            </a:r>
            <a:endParaRPr lang="en-US" sz="1800"/>
          </a:p>
        </p:txBody>
      </p:sp>
      <p:sp>
        <p:nvSpPr>
          <p:cNvPr id="70680" name="Text Box 24"/>
          <p:cNvSpPr txBox="1">
            <a:spLocks noChangeArrowheads="1"/>
          </p:cNvSpPr>
          <p:nvPr/>
        </p:nvSpPr>
        <p:spPr bwMode="auto">
          <a:xfrm>
            <a:off x="6156325" y="30622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681" name="Text Box 25"/>
          <p:cNvSpPr txBox="1">
            <a:spLocks noChangeArrowheads="1"/>
          </p:cNvSpPr>
          <p:nvPr/>
        </p:nvSpPr>
        <p:spPr bwMode="auto">
          <a:xfrm>
            <a:off x="7092950" y="30622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>
            <a:off x="7019925" y="2492375"/>
            <a:ext cx="0" cy="194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3" name="Text Box 27"/>
          <p:cNvSpPr txBox="1">
            <a:spLocks noChangeArrowheads="1"/>
          </p:cNvSpPr>
          <p:nvPr/>
        </p:nvSpPr>
        <p:spPr bwMode="auto">
          <a:xfrm>
            <a:off x="6156325" y="363061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70684" name="Text Box 28"/>
          <p:cNvSpPr txBox="1">
            <a:spLocks noChangeArrowheads="1"/>
          </p:cNvSpPr>
          <p:nvPr/>
        </p:nvSpPr>
        <p:spPr bwMode="auto">
          <a:xfrm>
            <a:off x="7092950" y="3349625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30</a:t>
            </a:r>
            <a:endParaRPr lang="en-US" sz="1800"/>
          </a:p>
        </p:txBody>
      </p:sp>
      <p:sp>
        <p:nvSpPr>
          <p:cNvPr id="70685" name="Text Box 29"/>
          <p:cNvSpPr txBox="1">
            <a:spLocks noChangeArrowheads="1"/>
          </p:cNvSpPr>
          <p:nvPr/>
        </p:nvSpPr>
        <p:spPr bwMode="auto">
          <a:xfrm>
            <a:off x="6156325" y="3925888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70686" name="Text Box 30"/>
          <p:cNvSpPr txBox="1">
            <a:spLocks noChangeArrowheads="1"/>
          </p:cNvSpPr>
          <p:nvPr/>
        </p:nvSpPr>
        <p:spPr bwMode="auto">
          <a:xfrm>
            <a:off x="7092950" y="3644900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70687" name="Text Box 31"/>
          <p:cNvSpPr txBox="1">
            <a:spLocks noChangeArrowheads="1"/>
          </p:cNvSpPr>
          <p:nvPr/>
        </p:nvSpPr>
        <p:spPr bwMode="auto">
          <a:xfrm>
            <a:off x="6011863" y="1916113"/>
            <a:ext cx="2305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olidFill>
                  <a:schemeClr val="tx2"/>
                </a:solidFill>
                <a:sym typeface="Symbol" pitchFamily="18" charset="2"/>
              </a:rPr>
              <a:t></a:t>
            </a:r>
            <a:r>
              <a:rPr lang="en-GB"/>
              <a:t> </a:t>
            </a:r>
            <a:r>
              <a:rPr lang="en-GB" baseline="-25000"/>
              <a:t>First,Age</a:t>
            </a:r>
            <a:r>
              <a:rPr lang="en-GB"/>
              <a:t>S</a:t>
            </a:r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>
            <a:off x="6156325" y="29972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156325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7092950" y="39258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10</a:t>
            </a:r>
            <a:endParaRPr lang="en-US" sz="1800"/>
          </a:p>
        </p:txBody>
      </p:sp>
      <p:sp>
        <p:nvSpPr>
          <p:cNvPr id="70691" name="Text Box 35"/>
          <p:cNvSpPr txBox="1">
            <a:spLocks noChangeArrowheads="1"/>
          </p:cNvSpPr>
          <p:nvPr/>
        </p:nvSpPr>
        <p:spPr bwMode="auto">
          <a:xfrm>
            <a:off x="1619250" y="25654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Last</a:t>
            </a:r>
            <a:endParaRPr lang="en-US" sz="1800"/>
          </a:p>
        </p:txBody>
      </p:sp>
      <p:sp>
        <p:nvSpPr>
          <p:cNvPr id="70692" name="Text Box 36"/>
          <p:cNvSpPr txBox="1">
            <a:spLocks noChangeArrowheads="1"/>
          </p:cNvSpPr>
          <p:nvPr/>
        </p:nvSpPr>
        <p:spPr bwMode="auto">
          <a:xfrm>
            <a:off x="684213" y="39338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693" name="Text Box 37"/>
          <p:cNvSpPr txBox="1">
            <a:spLocks noChangeArrowheads="1"/>
          </p:cNvSpPr>
          <p:nvPr/>
        </p:nvSpPr>
        <p:spPr bwMode="auto">
          <a:xfrm>
            <a:off x="1620838" y="393382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2628900" y="39338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30</a:t>
            </a:r>
            <a:endParaRPr lang="en-US" sz="1800"/>
          </a:p>
        </p:txBody>
      </p:sp>
      <p:sp>
        <p:nvSpPr>
          <p:cNvPr id="70695" name="Text Box 39"/>
          <p:cNvSpPr txBox="1">
            <a:spLocks noChangeArrowheads="1"/>
          </p:cNvSpPr>
          <p:nvPr/>
        </p:nvSpPr>
        <p:spPr bwMode="auto">
          <a:xfrm>
            <a:off x="684213" y="428625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70696" name="Text Box 40"/>
          <p:cNvSpPr txBox="1">
            <a:spLocks noChangeArrowheads="1"/>
          </p:cNvSpPr>
          <p:nvPr/>
        </p:nvSpPr>
        <p:spPr bwMode="auto">
          <a:xfrm>
            <a:off x="1620838" y="428625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70697" name="Text Box 41"/>
          <p:cNvSpPr txBox="1">
            <a:spLocks noChangeArrowheads="1"/>
          </p:cNvSpPr>
          <p:nvPr/>
        </p:nvSpPr>
        <p:spPr bwMode="auto">
          <a:xfrm>
            <a:off x="2628900" y="428625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20</a:t>
            </a:r>
            <a:endParaRPr lang="en-US" sz="1800"/>
          </a:p>
        </p:txBody>
      </p:sp>
      <p:sp>
        <p:nvSpPr>
          <p:cNvPr id="70698" name="Text Box 42"/>
          <p:cNvSpPr txBox="1">
            <a:spLocks noChangeArrowheads="1"/>
          </p:cNvSpPr>
          <p:nvPr/>
        </p:nvSpPr>
        <p:spPr bwMode="auto">
          <a:xfrm>
            <a:off x="684213" y="46529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70699" name="Text Box 43"/>
          <p:cNvSpPr txBox="1">
            <a:spLocks noChangeArrowheads="1"/>
          </p:cNvSpPr>
          <p:nvPr/>
        </p:nvSpPr>
        <p:spPr bwMode="auto">
          <a:xfrm>
            <a:off x="1619250" y="4652963"/>
            <a:ext cx="86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70700" name="Text Box 44"/>
          <p:cNvSpPr txBox="1">
            <a:spLocks noChangeArrowheads="1"/>
          </p:cNvSpPr>
          <p:nvPr/>
        </p:nvSpPr>
        <p:spPr bwMode="auto">
          <a:xfrm>
            <a:off x="2628900" y="4652963"/>
            <a:ext cx="7191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10</a:t>
            </a:r>
            <a:endParaRPr lang="en-US" sz="1800"/>
          </a:p>
        </p:txBody>
      </p:sp>
      <p:sp>
        <p:nvSpPr>
          <p:cNvPr id="70701" name="Text Box 45"/>
          <p:cNvSpPr txBox="1">
            <a:spLocks noChangeArrowheads="1"/>
          </p:cNvSpPr>
          <p:nvPr/>
        </p:nvSpPr>
        <p:spPr bwMode="auto">
          <a:xfrm>
            <a:off x="3995738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John</a:t>
            </a:r>
            <a:endParaRPr lang="en-US" sz="1800"/>
          </a:p>
        </p:txBody>
      </p:sp>
      <p:sp>
        <p:nvSpPr>
          <p:cNvPr id="70702" name="Text Box 46"/>
          <p:cNvSpPr txBox="1">
            <a:spLocks noChangeArrowheads="1"/>
          </p:cNvSpPr>
          <p:nvPr/>
        </p:nvSpPr>
        <p:spPr bwMode="auto">
          <a:xfrm>
            <a:off x="4932363" y="3349625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70703" name="Text Box 47"/>
          <p:cNvSpPr txBox="1">
            <a:spLocks noChangeArrowheads="1"/>
          </p:cNvSpPr>
          <p:nvPr/>
        </p:nvSpPr>
        <p:spPr bwMode="auto">
          <a:xfrm>
            <a:off x="3995738" y="3636963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Mary</a:t>
            </a:r>
            <a:endParaRPr lang="en-US" sz="1800"/>
          </a:p>
        </p:txBody>
      </p:sp>
      <p:sp>
        <p:nvSpPr>
          <p:cNvPr id="70704" name="Text Box 48"/>
          <p:cNvSpPr txBox="1">
            <a:spLocks noChangeArrowheads="1"/>
          </p:cNvSpPr>
          <p:nvPr/>
        </p:nvSpPr>
        <p:spPr bwMode="auto">
          <a:xfrm>
            <a:off x="4932363" y="3636963"/>
            <a:ext cx="9350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Smith</a:t>
            </a:r>
            <a:endParaRPr lang="en-US" sz="1800"/>
          </a:p>
        </p:txBody>
      </p:sp>
      <p:sp>
        <p:nvSpPr>
          <p:cNvPr id="70705" name="Text Box 49"/>
          <p:cNvSpPr txBox="1">
            <a:spLocks noChangeArrowheads="1"/>
          </p:cNvSpPr>
          <p:nvPr/>
        </p:nvSpPr>
        <p:spPr bwMode="auto">
          <a:xfrm>
            <a:off x="3995738" y="39243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Tom</a:t>
            </a:r>
            <a:endParaRPr lang="en-US" sz="1800"/>
          </a:p>
        </p:txBody>
      </p:sp>
      <p:sp>
        <p:nvSpPr>
          <p:cNvPr id="70706" name="Text Box 50"/>
          <p:cNvSpPr txBox="1">
            <a:spLocks noChangeArrowheads="1"/>
          </p:cNvSpPr>
          <p:nvPr/>
        </p:nvSpPr>
        <p:spPr bwMode="auto">
          <a:xfrm>
            <a:off x="4932363" y="3924300"/>
            <a:ext cx="93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/>
              <a:t>Brown</a:t>
            </a:r>
            <a:endParaRPr lang="en-US" sz="1800"/>
          </a:p>
        </p:txBody>
      </p:sp>
      <p:sp>
        <p:nvSpPr>
          <p:cNvPr id="70707" name="Text Box 51"/>
          <p:cNvSpPr txBox="1">
            <a:spLocks noChangeArrowheads="1"/>
          </p:cNvSpPr>
          <p:nvPr/>
        </p:nvSpPr>
        <p:spPr bwMode="auto">
          <a:xfrm>
            <a:off x="684213" y="3349625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John</a:t>
            </a:r>
            <a:endParaRPr lang="en-US" sz="1800" i="1">
              <a:solidFill>
                <a:schemeClr val="folHlink"/>
              </a:solidFill>
            </a:endParaRPr>
          </a:p>
        </p:txBody>
      </p:sp>
      <p:sp>
        <p:nvSpPr>
          <p:cNvPr id="70708" name="Text Box 52"/>
          <p:cNvSpPr txBox="1">
            <a:spLocks noChangeArrowheads="1"/>
          </p:cNvSpPr>
          <p:nvPr/>
        </p:nvSpPr>
        <p:spPr bwMode="auto">
          <a:xfrm>
            <a:off x="1620838" y="3349625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Smith</a:t>
            </a:r>
            <a:endParaRPr lang="en-US" sz="1800" i="1">
              <a:solidFill>
                <a:schemeClr val="folHlink"/>
              </a:solidFill>
            </a:endParaRPr>
          </a:p>
        </p:txBody>
      </p:sp>
      <p:sp>
        <p:nvSpPr>
          <p:cNvPr id="70709" name="Text Box 53"/>
          <p:cNvSpPr txBox="1">
            <a:spLocks noChangeArrowheads="1"/>
          </p:cNvSpPr>
          <p:nvPr/>
        </p:nvSpPr>
        <p:spPr bwMode="auto">
          <a:xfrm>
            <a:off x="2628900" y="3349625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30</a:t>
            </a:r>
            <a:endParaRPr lang="en-US" sz="1800" i="1">
              <a:solidFill>
                <a:schemeClr val="folHlink"/>
              </a:solidFill>
            </a:endParaRPr>
          </a:p>
        </p:txBody>
      </p:sp>
      <p:sp>
        <p:nvSpPr>
          <p:cNvPr id="70710" name="Text Box 54"/>
          <p:cNvSpPr txBox="1">
            <a:spLocks noChangeArrowheads="1"/>
          </p:cNvSpPr>
          <p:nvPr/>
        </p:nvSpPr>
        <p:spPr bwMode="auto">
          <a:xfrm>
            <a:off x="684213" y="3644900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John</a:t>
            </a:r>
            <a:endParaRPr lang="en-US" sz="1800" i="1">
              <a:solidFill>
                <a:schemeClr val="folHlink"/>
              </a:solidFill>
            </a:endParaRPr>
          </a:p>
        </p:txBody>
      </p:sp>
      <p:sp>
        <p:nvSpPr>
          <p:cNvPr id="70711" name="Text Box 55"/>
          <p:cNvSpPr txBox="1">
            <a:spLocks noChangeArrowheads="1"/>
          </p:cNvSpPr>
          <p:nvPr/>
        </p:nvSpPr>
        <p:spPr bwMode="auto">
          <a:xfrm>
            <a:off x="1620838" y="3644900"/>
            <a:ext cx="86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Brown</a:t>
            </a:r>
            <a:endParaRPr lang="en-US" sz="1800" i="1">
              <a:solidFill>
                <a:schemeClr val="folHlink"/>
              </a:solidFill>
            </a:endParaRPr>
          </a:p>
        </p:txBody>
      </p:sp>
      <p:sp>
        <p:nvSpPr>
          <p:cNvPr id="70712" name="Text Box 56"/>
          <p:cNvSpPr txBox="1">
            <a:spLocks noChangeArrowheads="1"/>
          </p:cNvSpPr>
          <p:nvPr/>
        </p:nvSpPr>
        <p:spPr bwMode="auto">
          <a:xfrm>
            <a:off x="2628900" y="3644900"/>
            <a:ext cx="719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i="1">
                <a:solidFill>
                  <a:schemeClr val="folHlink"/>
                </a:solidFill>
              </a:rPr>
              <a:t>20</a:t>
            </a:r>
            <a:endParaRPr lang="en-US" sz="1800" i="1">
              <a:solidFill>
                <a:schemeClr val="folHlink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Denormalisation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sz="2400"/>
              <a:t>Normalisation</a:t>
            </a:r>
          </a:p>
          <a:p>
            <a:pPr lvl="1"/>
            <a:r>
              <a:rPr lang="en-GB" sz="2000"/>
              <a:t>Removes data redundancy</a:t>
            </a:r>
          </a:p>
          <a:p>
            <a:pPr lvl="1"/>
            <a:r>
              <a:rPr lang="en-GB" sz="2000"/>
              <a:t>Solves INSERT, UPDATE, and DELETE anomalies</a:t>
            </a:r>
          </a:p>
          <a:p>
            <a:pPr lvl="1"/>
            <a:r>
              <a:rPr lang="en-GB" sz="2000"/>
              <a:t>This makes it easier to maintain the information in the database in a consistent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sz="2400"/>
              <a:t>However</a:t>
            </a:r>
          </a:p>
          <a:p>
            <a:pPr lvl="1"/>
            <a:r>
              <a:rPr lang="en-GB" sz="2000"/>
              <a:t>It leads to more tables in the database</a:t>
            </a:r>
          </a:p>
          <a:p>
            <a:pPr lvl="1"/>
            <a:r>
              <a:rPr lang="en-GB" sz="2000"/>
              <a:t>Often these need to be joined back together, which is expensive to do</a:t>
            </a:r>
          </a:p>
          <a:p>
            <a:pPr lvl="1"/>
            <a:r>
              <a:rPr lang="en-GB" sz="2000"/>
              <a:t>So sometimes (not often) it is worth ‘denormalising’</a:t>
            </a: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Denormalisation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3733800" cy="4114800"/>
          </a:xfrm>
        </p:spPr>
        <p:txBody>
          <a:bodyPr/>
          <a:lstStyle/>
          <a:p>
            <a:r>
              <a:rPr lang="en-GB" sz="2400"/>
              <a:t>You </a:t>
            </a:r>
            <a:r>
              <a:rPr lang="en-GB" sz="2400" i="1"/>
              <a:t>might</a:t>
            </a:r>
            <a:r>
              <a:rPr lang="en-GB" sz="2400"/>
              <a:t> want to denormalise if</a:t>
            </a:r>
          </a:p>
          <a:p>
            <a:pPr lvl="1"/>
            <a:r>
              <a:rPr lang="en-GB" sz="2000"/>
              <a:t>Database speeds are unacceptable (not just a bit slow)</a:t>
            </a:r>
          </a:p>
          <a:p>
            <a:pPr lvl="1"/>
            <a:r>
              <a:rPr lang="en-GB" sz="2000"/>
              <a:t>There are going to be very few INSERTs, UPDATEs, or DELETEs</a:t>
            </a:r>
          </a:p>
          <a:p>
            <a:pPr lvl="1"/>
            <a:r>
              <a:rPr lang="en-GB" sz="2000"/>
              <a:t>There are going to be lots of SELECTs that involve the joining of tables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4495800" y="2555875"/>
            <a:ext cx="1219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Number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715000" y="2555875"/>
            <a:ext cx="990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Street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7543800" y="2555875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Postcode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6705600" y="2555875"/>
            <a:ext cx="838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City</a:t>
            </a:r>
          </a:p>
        </p:txBody>
      </p:sp>
      <p:sp>
        <p:nvSpPr>
          <p:cNvPr id="49163" name="Text Box 11"/>
          <p:cNvSpPr txBox="1">
            <a:spLocks noChangeArrowheads="1"/>
          </p:cNvSpPr>
          <p:nvPr/>
        </p:nvSpPr>
        <p:spPr bwMode="auto">
          <a:xfrm>
            <a:off x="4495800" y="2174875"/>
            <a:ext cx="1196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Address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257800" y="3048000"/>
            <a:ext cx="29432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Not normalised since </a:t>
            </a:r>
          </a:p>
          <a:p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{Postcode} </a:t>
            </a:r>
            <a:r>
              <a:rPr lang="en-NZ">
                <a:solidFill>
                  <a:schemeClr val="tx1"/>
                </a:solidFill>
                <a:latin typeface="Verdana" pitchFamily="34" charset="0"/>
                <a:sym typeface="Symbol" pitchFamily="18" charset="2"/>
              </a:rPr>
              <a:t></a:t>
            </a: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 {City}</a:t>
            </a:r>
          </a:p>
        </p:txBody>
      </p:sp>
      <p:sp>
        <p:nvSpPr>
          <p:cNvPr id="49165" name="Text Box 13"/>
          <p:cNvSpPr txBox="1">
            <a:spLocks noChangeArrowheads="1"/>
          </p:cNvSpPr>
          <p:nvPr/>
        </p:nvSpPr>
        <p:spPr bwMode="auto">
          <a:xfrm>
            <a:off x="4572000" y="4267200"/>
            <a:ext cx="1219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Number</a:t>
            </a:r>
          </a:p>
        </p:txBody>
      </p:sp>
      <p:sp>
        <p:nvSpPr>
          <p:cNvPr id="49166" name="Text Box 14"/>
          <p:cNvSpPr txBox="1">
            <a:spLocks noChangeArrowheads="1"/>
          </p:cNvSpPr>
          <p:nvPr/>
        </p:nvSpPr>
        <p:spPr bwMode="auto">
          <a:xfrm>
            <a:off x="5791200" y="4267200"/>
            <a:ext cx="990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Street</a:t>
            </a:r>
          </a:p>
        </p:txBody>
      </p:sp>
      <p:sp>
        <p:nvSpPr>
          <p:cNvPr id="49167" name="Text Box 15"/>
          <p:cNvSpPr txBox="1">
            <a:spLocks noChangeArrowheads="1"/>
          </p:cNvSpPr>
          <p:nvPr/>
        </p:nvSpPr>
        <p:spPr bwMode="auto">
          <a:xfrm>
            <a:off x="6781800" y="4267200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Postcode</a:t>
            </a:r>
          </a:p>
        </p:txBody>
      </p:sp>
      <p:sp>
        <p:nvSpPr>
          <p:cNvPr id="49168" name="Text Box 16"/>
          <p:cNvSpPr txBox="1">
            <a:spLocks noChangeArrowheads="1"/>
          </p:cNvSpPr>
          <p:nvPr/>
        </p:nvSpPr>
        <p:spPr bwMode="auto">
          <a:xfrm>
            <a:off x="5943600" y="5334000"/>
            <a:ext cx="8382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City</a:t>
            </a:r>
          </a:p>
        </p:txBody>
      </p:sp>
      <p:sp>
        <p:nvSpPr>
          <p:cNvPr id="49169" name="Text Box 17"/>
          <p:cNvSpPr txBox="1">
            <a:spLocks noChangeArrowheads="1"/>
          </p:cNvSpPr>
          <p:nvPr/>
        </p:nvSpPr>
        <p:spPr bwMode="auto">
          <a:xfrm>
            <a:off x="4572000" y="38862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Address1</a:t>
            </a:r>
          </a:p>
        </p:txBody>
      </p:sp>
      <p:sp>
        <p:nvSpPr>
          <p:cNvPr id="49170" name="Text Box 18"/>
          <p:cNvSpPr txBox="1">
            <a:spLocks noChangeArrowheads="1"/>
          </p:cNvSpPr>
          <p:nvPr/>
        </p:nvSpPr>
        <p:spPr bwMode="auto">
          <a:xfrm>
            <a:off x="4572000" y="5334000"/>
            <a:ext cx="13716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Postcode</a:t>
            </a:r>
          </a:p>
        </p:txBody>
      </p:sp>
      <p:sp>
        <p:nvSpPr>
          <p:cNvPr id="49171" name="Text Box 19"/>
          <p:cNvSpPr txBox="1">
            <a:spLocks noChangeArrowheads="1"/>
          </p:cNvSpPr>
          <p:nvPr/>
        </p:nvSpPr>
        <p:spPr bwMode="auto">
          <a:xfrm>
            <a:off x="4572000" y="4953000"/>
            <a:ext cx="13589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1"/>
                </a:solidFill>
                <a:latin typeface="Verdana" pitchFamily="34" charset="0"/>
              </a:rPr>
              <a:t>Address2</a:t>
            </a: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Boyce-Codd Normal Form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“A relation is in Boyce-</a:t>
            </a:r>
            <a:r>
              <a:rPr lang="en-US" dirty="0" err="1" smtClean="0"/>
              <a:t>Codd</a:t>
            </a:r>
            <a:r>
              <a:rPr lang="en-US" dirty="0" smtClean="0"/>
              <a:t> Normal Form if and only if every determinant is a candidate key.”</a:t>
            </a:r>
            <a:endParaRPr lang="en-US" sz="2000" dirty="0" smtClean="0"/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Violation of BCNF</a:t>
            </a:r>
          </a:p>
        </p:txBody>
      </p:sp>
      <p:sp>
        <p:nvSpPr>
          <p:cNvPr id="126018" name="Rectangle 6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4267200"/>
            <a:ext cx="4038600" cy="1863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Candidate Keys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SID, Major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SID, Advisor</a:t>
            </a:r>
          </a:p>
        </p:txBody>
      </p:sp>
      <p:sp>
        <p:nvSpPr>
          <p:cNvPr id="126019" name="Rectangle 67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267200"/>
            <a:ext cx="4038600" cy="1863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smtClean="0"/>
              <a:t>Dependencies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/>
              <a:t>(SID, Major) </a:t>
            </a:r>
            <a:r>
              <a:rPr lang="en-US" sz="2000" smtClean="0">
                <a:sym typeface="Wingdings" pitchFamily="2" charset="2"/>
              </a:rPr>
              <a:t> Advisor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sym typeface="Wingdings" pitchFamily="2" charset="2"/>
              </a:rPr>
              <a:t>(SID, Major)  Maj_GPA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sym typeface="Wingdings" pitchFamily="2" charset="2"/>
              </a:rPr>
              <a:t>(SID, Advisor)  Maj_GPA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smtClean="0">
                <a:sym typeface="Wingdings" pitchFamily="2" charset="2"/>
              </a:rPr>
              <a:t>Advisor  Major</a:t>
            </a:r>
            <a:endParaRPr lang="en-US" sz="2000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  <p:graphicFrame>
        <p:nvGraphicFramePr>
          <p:cNvPr id="126017" name="Group 65"/>
          <p:cNvGraphicFramePr>
            <a:graphicFrameLocks noGrp="1"/>
          </p:cNvGraphicFramePr>
          <p:nvPr/>
        </p:nvGraphicFramePr>
        <p:xfrm>
          <a:off x="1066800" y="1905000"/>
          <a:ext cx="5486400" cy="220980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  <a:gridCol w="1371600"/>
                <a:gridCol w="1600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Maj_GPA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Mahler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Literature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19" name="Text Box 62"/>
          <p:cNvSpPr txBox="1">
            <a:spLocks noChangeArrowheads="1"/>
          </p:cNvSpPr>
          <p:nvPr/>
        </p:nvSpPr>
        <p:spPr bwMode="auto">
          <a:xfrm>
            <a:off x="990600" y="14478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STUDENT_ADVISOR</a:t>
            </a:r>
          </a:p>
        </p:txBody>
      </p:sp>
    </p:spTree>
  </p:cSld>
  <p:clrMapOvr>
    <a:masterClrMapping/>
  </p:clrMapOvr>
  <p:transition xmlns:p14="http://schemas.microsoft.com/office/powerpoint/2010/main">
    <p:push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Method to Achieve BCNF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sz="2800" dirty="0" smtClean="0"/>
              <a:t>The determinant that is not a candidate key becomes a component of the primary key of the revised table.</a:t>
            </a:r>
          </a:p>
          <a:p>
            <a:pPr marL="990600" lvl="1" indent="-533400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 smtClean="0"/>
              <a:t>	 </a:t>
            </a:r>
            <a:r>
              <a:rPr lang="en-US" sz="1600" dirty="0" err="1" smtClean="0"/>
              <a:t>Student_Advisor</a:t>
            </a:r>
            <a:r>
              <a:rPr lang="en-US" sz="1600" dirty="0" smtClean="0"/>
              <a:t> (</a:t>
            </a:r>
            <a:r>
              <a:rPr lang="en-US" sz="1600" u="sng" dirty="0" smtClean="0"/>
              <a:t>SID</a:t>
            </a:r>
            <a:r>
              <a:rPr lang="en-US" sz="1600" dirty="0" smtClean="0"/>
              <a:t>, </a:t>
            </a:r>
            <a:r>
              <a:rPr lang="en-US" sz="1600" u="sng" dirty="0" smtClean="0"/>
              <a:t>Advisor</a:t>
            </a:r>
            <a:r>
              <a:rPr lang="en-US" sz="1600" dirty="0" smtClean="0"/>
              <a:t>, </a:t>
            </a:r>
            <a:r>
              <a:rPr lang="en-US" sz="1600" dirty="0" err="1" smtClean="0"/>
              <a:t>Major_GPA</a:t>
            </a:r>
            <a:r>
              <a:rPr lang="en-US" sz="16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sz="2800" dirty="0" smtClean="0"/>
              <a:t>Create a new table containing all the columns from the old table that depend on this determinant.</a:t>
            </a:r>
          </a:p>
          <a:p>
            <a:pPr marL="990600" lvl="1" indent="-533400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 smtClean="0"/>
              <a:t>	Advisor (Major)</a:t>
            </a:r>
          </a:p>
          <a:p>
            <a:pPr marL="609600" indent="-609600" eaLnBrk="1" hangingPunct="1">
              <a:lnSpc>
                <a:spcPct val="80000"/>
              </a:lnSpc>
              <a:buFont typeface="Monotype Sorts" pitchFamily="2" charset="2"/>
              <a:buAutoNum type="arabicPeriod"/>
              <a:defRPr/>
            </a:pPr>
            <a:r>
              <a:rPr lang="en-US" sz="2800" dirty="0" smtClean="0"/>
              <a:t>Make the determinant the primary key of this new table.</a:t>
            </a:r>
          </a:p>
          <a:p>
            <a:pPr marL="990600" lvl="1" indent="-533400" eaLnBrk="1" hangingPunct="1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sz="1600" dirty="0" smtClean="0"/>
              <a:t>	 Advisor (</a:t>
            </a:r>
            <a:r>
              <a:rPr lang="en-US" sz="1600" u="sng" dirty="0" smtClean="0"/>
              <a:t>Advisor</a:t>
            </a:r>
            <a:r>
              <a:rPr lang="en-US" sz="1600" dirty="0" smtClean="0"/>
              <a:t>, Major)</a:t>
            </a:r>
          </a:p>
          <a:p>
            <a:pPr marL="609600" indent="-609600" eaLnBrk="1" hangingPunct="1">
              <a:lnSpc>
                <a:spcPct val="80000"/>
              </a:lnSpc>
              <a:defRPr/>
            </a:pP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52" name="Rectangle 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Tables in BCNF</a:t>
            </a:r>
          </a:p>
        </p:txBody>
      </p:sp>
      <p:graphicFrame>
        <p:nvGraphicFramePr>
          <p:cNvPr id="131153" name="Group 81"/>
          <p:cNvGraphicFramePr>
            <a:graphicFrameLocks noGrp="1"/>
          </p:cNvGraphicFramePr>
          <p:nvPr/>
        </p:nvGraphicFramePr>
        <p:xfrm>
          <a:off x="457200" y="2057400"/>
          <a:ext cx="4267200" cy="2209800"/>
        </p:xfrm>
        <a:graphic>
          <a:graphicData uri="http://schemas.openxmlformats.org/drawingml/2006/table">
            <a:tbl>
              <a:tblPr/>
              <a:tblGrid>
                <a:gridCol w="1295400"/>
                <a:gridCol w="1371600"/>
                <a:gridCol w="1600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Advisor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Maj_GPA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Mahler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Michener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Hawking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57" name="Text Box 41"/>
          <p:cNvSpPr txBox="1">
            <a:spLocks noChangeArrowheads="1"/>
          </p:cNvSpPr>
          <p:nvPr/>
        </p:nvSpPr>
        <p:spPr bwMode="auto">
          <a:xfrm>
            <a:off x="381000" y="1600200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STUDENT_ADVISOR</a:t>
            </a:r>
          </a:p>
        </p:txBody>
      </p:sp>
      <p:graphicFrame>
        <p:nvGraphicFramePr>
          <p:cNvPr id="131164" name="Group 92"/>
          <p:cNvGraphicFramePr>
            <a:graphicFrameLocks noGrp="1"/>
          </p:cNvGraphicFramePr>
          <p:nvPr/>
        </p:nvGraphicFramePr>
        <p:xfrm>
          <a:off x="5410200" y="2057400"/>
          <a:ext cx="2514600" cy="1844040"/>
        </p:xfrm>
        <a:graphic>
          <a:graphicData uri="http://schemas.openxmlformats.org/drawingml/2006/table">
            <a:tbl>
              <a:tblPr/>
              <a:tblGrid>
                <a:gridCol w="1295400"/>
                <a:gridCol w="12192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Advisor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Major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Hawking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Physics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Mahler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Michener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Literature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Bach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678" name="Text Box 79"/>
          <p:cNvSpPr txBox="1">
            <a:spLocks noChangeArrowheads="1"/>
          </p:cNvSpPr>
          <p:nvPr/>
        </p:nvSpPr>
        <p:spPr bwMode="auto">
          <a:xfrm>
            <a:off x="5334000" y="1600200"/>
            <a:ext cx="1266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ADVISOR</a:t>
            </a: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Mar 24, 2004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480E-59E3-48A4-8320-B4588C725270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574466" name="Object 2"/>
          <p:cNvGraphicFramePr>
            <a:graphicFrameLocks noChangeAspect="1"/>
          </p:cNvGraphicFramePr>
          <p:nvPr/>
        </p:nvGraphicFramePr>
        <p:xfrm>
          <a:off x="4800600" y="2667000"/>
          <a:ext cx="390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266737" imgH="552527" progId="PBrush">
                  <p:embed/>
                </p:oleObj>
              </mc:Choice>
              <mc:Fallback>
                <p:oleObj name="Bitmap Image" r:id="rId3" imgW="266737" imgH="552527" progId="PBrush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667000"/>
                        <a:ext cx="3905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4467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Lossless Decomposition</a:t>
            </a:r>
          </a:p>
        </p:txBody>
      </p:sp>
      <p:sp>
        <p:nvSpPr>
          <p:cNvPr id="574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u="sng" dirty="0"/>
              <a:t>Definition: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A decomposition of a relation R is a set of relations {R1, R2, …, </a:t>
            </a:r>
            <a:r>
              <a:rPr lang="en-US" sz="2600" dirty="0" err="1"/>
              <a:t>Rn</a:t>
            </a:r>
            <a:r>
              <a:rPr lang="en-US" sz="2600" dirty="0"/>
              <a:t>} such that: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- each </a:t>
            </a:r>
            <a:r>
              <a:rPr lang="en-US" sz="2600" dirty="0" err="1"/>
              <a:t>Ri</a:t>
            </a:r>
            <a:r>
              <a:rPr lang="en-US" sz="2600" dirty="0"/>
              <a:t> is a subset of </a:t>
            </a:r>
            <a:r>
              <a:rPr lang="en-US" sz="2600" dirty="0" smtClean="0"/>
              <a:t>R</a:t>
            </a: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dirty="0"/>
              <a:t>     - the union of the </a:t>
            </a:r>
            <a:r>
              <a:rPr lang="en-US" sz="2600" dirty="0" err="1"/>
              <a:t>Ri</a:t>
            </a:r>
            <a:r>
              <a:rPr lang="en-US" sz="2600" dirty="0"/>
              <a:t> is R (       </a:t>
            </a:r>
            <a:r>
              <a:rPr lang="en-US" sz="2600" dirty="0" err="1"/>
              <a:t>Ri</a:t>
            </a:r>
            <a:r>
              <a:rPr lang="en-US" sz="2600" dirty="0"/>
              <a:t> = R 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u="sng" dirty="0"/>
              <a:t>Definition of “Lossless Decomposition”:</a:t>
            </a:r>
          </a:p>
          <a:p>
            <a:pPr algn="just">
              <a:lnSpc>
                <a:spcPct val="90000"/>
              </a:lnSpc>
              <a:buFontTx/>
              <a:buNone/>
            </a:pPr>
            <a:r>
              <a:rPr lang="en-US" sz="2600" dirty="0"/>
              <a:t>    A decomposition {R1, R2, …, </a:t>
            </a:r>
            <a:r>
              <a:rPr lang="en-US" sz="2600" dirty="0" err="1"/>
              <a:t>Rn</a:t>
            </a:r>
            <a:r>
              <a:rPr lang="en-US" sz="2600" dirty="0"/>
              <a:t>} of a relation R is called “Lossless Decomposition”: for R if the natural join of R1, R2, …, </a:t>
            </a:r>
            <a:r>
              <a:rPr lang="en-US" sz="2600" dirty="0" err="1"/>
              <a:t>Rn</a:t>
            </a:r>
            <a:r>
              <a:rPr lang="en-US" sz="2600" dirty="0"/>
              <a:t> produces exactly the relation R.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Not every decomposition is lossless.</a:t>
            </a: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Lossless decomposition</a:t>
            </a: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395605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/>
              <a:t>To normalise a relation, we used projections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If R(A,B,C) satisfies A</a:t>
            </a:r>
            <a:r>
              <a:rPr lang="en-GB" sz="2000" dirty="0">
                <a:sym typeface="Symbol" pitchFamily="18" charset="2"/>
              </a:rPr>
              <a:t>B then we can project it on A,B and A,C without losing information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Lossless decomposition: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R = </a:t>
            </a:r>
            <a:r>
              <a:rPr lang="en-GB" sz="2000" dirty="0">
                <a:sym typeface="Symbol" pitchFamily="18" charset="2"/>
              </a:rPr>
              <a:t></a:t>
            </a:r>
            <a:r>
              <a:rPr lang="en-GB" sz="2000" baseline="-25000" dirty="0">
                <a:sym typeface="Symbol" pitchFamily="18" charset="2"/>
              </a:rPr>
              <a:t>AB</a:t>
            </a:r>
            <a:r>
              <a:rPr lang="en-GB" sz="2000" dirty="0">
                <a:sym typeface="Symbol" pitchFamily="18" charset="2"/>
              </a:rPr>
              <a:t>(R) </a:t>
            </a:r>
            <a:r>
              <a:rPr lang="en-GB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⋈ </a:t>
            </a:r>
            <a:r>
              <a:rPr lang="en-GB" sz="2000" dirty="0">
                <a:sym typeface="Symbol" pitchFamily="18" charset="2"/>
              </a:rPr>
              <a:t></a:t>
            </a:r>
            <a:r>
              <a:rPr lang="en-GB" sz="2000" baseline="-25000" dirty="0">
                <a:sym typeface="Symbol" pitchFamily="18" charset="2"/>
              </a:rPr>
              <a:t>AC</a:t>
            </a:r>
            <a:r>
              <a:rPr lang="en-GB" sz="2000" dirty="0">
                <a:sym typeface="Symbol" pitchFamily="18" charset="2"/>
              </a:rPr>
              <a:t>(R)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ym typeface="Symbol" pitchFamily="18" charset="2"/>
              </a:rPr>
              <a:t>where </a:t>
            </a:r>
            <a:r>
              <a:rPr lang="en-GB" sz="2000" baseline="-25000" dirty="0">
                <a:sym typeface="Symbol" pitchFamily="18" charset="2"/>
              </a:rPr>
              <a:t>AB</a:t>
            </a:r>
            <a:r>
              <a:rPr lang="en-GB" sz="2000" dirty="0">
                <a:sym typeface="Symbol" pitchFamily="18" charset="2"/>
              </a:rPr>
              <a:t>(R) is projection of R on AB and </a:t>
            </a:r>
            <a:r>
              <a:rPr lang="en-GB" sz="20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⋈ </a:t>
            </a:r>
            <a:r>
              <a:rPr lang="en-GB" sz="2000" dirty="0">
                <a:ea typeface="Arial Unicode MS" pitchFamily="34" charset="-128"/>
                <a:cs typeface="Arial Unicode MS" pitchFamily="34" charset="-128"/>
                <a:sym typeface="Symbol" pitchFamily="18" charset="2"/>
              </a:rPr>
              <a:t>is natural join.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05000"/>
            <a:ext cx="395605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/>
              <a:t>Reminder of projection:</a:t>
            </a:r>
            <a:endParaRPr lang="en-US" sz="2000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4310856" y="2852738"/>
            <a:ext cx="1728788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4455319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960144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5536406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310856" y="3429000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4887119" y="28527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463381" y="28527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2" name="Text Box 12"/>
          <p:cNvSpPr txBox="1">
            <a:spLocks noChangeArrowheads="1"/>
          </p:cNvSpPr>
          <p:nvPr/>
        </p:nvSpPr>
        <p:spPr bwMode="auto">
          <a:xfrm>
            <a:off x="4526756" y="242093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  <a:endParaRPr lang="en-US"/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6326981" y="2852738"/>
            <a:ext cx="1081088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6471444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6976269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>
            <a:off x="6326981" y="3429000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6903244" y="28527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6248400" y="2362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GB" baseline="-25000" dirty="0">
                <a:solidFill>
                  <a:schemeClr val="tx1"/>
                </a:solidFill>
                <a:sym typeface="Symbol" pitchFamily="18" charset="2"/>
              </a:rPr>
              <a:t>AB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(R)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7694612" y="2819400"/>
            <a:ext cx="1081088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7839075" y="31194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8343900" y="3119437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7694612" y="3624262"/>
            <a:ext cx="1081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8270875" y="2819400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7696200" y="2362200"/>
            <a:ext cx="1295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</a:t>
            </a:r>
            <a:r>
              <a:rPr lang="en-GB" baseline="-25000" dirty="0" smtClean="0">
                <a:solidFill>
                  <a:schemeClr val="tx1"/>
                </a:solidFill>
                <a:sym typeface="Symbol" pitchFamily="18" charset="2"/>
              </a:rPr>
              <a:t>AC</a:t>
            </a:r>
            <a:r>
              <a:rPr lang="en-GB" dirty="0" smtClean="0">
                <a:solidFill>
                  <a:schemeClr val="tx1"/>
                </a:solidFill>
                <a:sym typeface="Symbol" pitchFamily="18" charset="2"/>
              </a:rPr>
              <a:t>(R</a:t>
            </a:r>
            <a:r>
              <a:rPr lang="en-GB" dirty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en-US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 xmlns:p14="http://schemas.microsoft.com/office/powerpoint/2010/main">
    <p:diamond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/>
              <a:t>Relational algebra reminder: selection</a:t>
            </a:r>
            <a:endParaRPr lang="en-US" sz="3600"/>
          </a:p>
        </p:txBody>
      </p:sp>
      <p:sp>
        <p:nvSpPr>
          <p:cNvPr id="62485" name="Rectangle 21"/>
          <p:cNvSpPr>
            <a:spLocks noChangeArrowheads="1"/>
          </p:cNvSpPr>
          <p:nvPr/>
        </p:nvSpPr>
        <p:spPr bwMode="auto">
          <a:xfrm>
            <a:off x="1835150" y="2852738"/>
            <a:ext cx="11525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197961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487" name="Text Box 23"/>
          <p:cNvSpPr txBox="1">
            <a:spLocks noChangeArrowheads="1"/>
          </p:cNvSpPr>
          <p:nvPr/>
        </p:nvSpPr>
        <p:spPr bwMode="auto">
          <a:xfrm>
            <a:off x="24844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1835150" y="34290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89" name="Line 25"/>
          <p:cNvSpPr>
            <a:spLocks noChangeShapeType="1"/>
          </p:cNvSpPr>
          <p:nvPr/>
        </p:nvSpPr>
        <p:spPr bwMode="auto">
          <a:xfrm>
            <a:off x="2411413" y="28527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1476375" y="23495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</a:t>
            </a:r>
            <a:endParaRPr 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2987675" y="2852738"/>
            <a:ext cx="11525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31321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363696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  <a:endParaRPr lang="en-US"/>
          </a:p>
        </p:txBody>
      </p:sp>
      <p:sp>
        <p:nvSpPr>
          <p:cNvPr id="62495" name="Line 31"/>
          <p:cNvSpPr>
            <a:spLocks noChangeShapeType="1"/>
          </p:cNvSpPr>
          <p:nvPr/>
        </p:nvSpPr>
        <p:spPr bwMode="auto">
          <a:xfrm>
            <a:off x="3563938" y="2852738"/>
            <a:ext cx="0" cy="2305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1978025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3130550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635375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1976438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2481263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3128963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  <a:endParaRPr lang="en-US"/>
          </a:p>
        </p:txBody>
      </p:sp>
      <p:sp>
        <p:nvSpPr>
          <p:cNvPr id="62503" name="Text Box 39"/>
          <p:cNvSpPr txBox="1">
            <a:spLocks noChangeArrowheads="1"/>
          </p:cNvSpPr>
          <p:nvPr/>
        </p:nvSpPr>
        <p:spPr bwMode="auto">
          <a:xfrm>
            <a:off x="3633788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e</a:t>
            </a:r>
            <a:endParaRPr lang="en-US"/>
          </a:p>
        </p:txBody>
      </p:sp>
      <p:sp>
        <p:nvSpPr>
          <p:cNvPr id="62504" name="Text Box 40"/>
          <p:cNvSpPr txBox="1">
            <a:spLocks noChangeArrowheads="1"/>
          </p:cNvSpPr>
          <p:nvPr/>
        </p:nvSpPr>
        <p:spPr bwMode="auto">
          <a:xfrm>
            <a:off x="1974850" y="40052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2505" name="Text Box 41"/>
          <p:cNvSpPr txBox="1">
            <a:spLocks noChangeArrowheads="1"/>
          </p:cNvSpPr>
          <p:nvPr/>
        </p:nvSpPr>
        <p:spPr bwMode="auto">
          <a:xfrm>
            <a:off x="2479675" y="40052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z</a:t>
            </a:r>
            <a:endParaRPr lang="en-US"/>
          </a:p>
        </p:txBody>
      </p:sp>
      <p:sp>
        <p:nvSpPr>
          <p:cNvPr id="62506" name="Text Box 42"/>
          <p:cNvSpPr txBox="1">
            <a:spLocks noChangeArrowheads="1"/>
          </p:cNvSpPr>
          <p:nvPr/>
        </p:nvSpPr>
        <p:spPr bwMode="auto">
          <a:xfrm>
            <a:off x="3127375" y="40052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507" name="Text Box 43"/>
          <p:cNvSpPr txBox="1">
            <a:spLocks noChangeArrowheads="1"/>
          </p:cNvSpPr>
          <p:nvPr/>
        </p:nvSpPr>
        <p:spPr bwMode="auto">
          <a:xfrm>
            <a:off x="3632200" y="40052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508" name="Text Box 44"/>
          <p:cNvSpPr txBox="1">
            <a:spLocks noChangeArrowheads="1"/>
          </p:cNvSpPr>
          <p:nvPr/>
        </p:nvSpPr>
        <p:spPr bwMode="auto">
          <a:xfrm>
            <a:off x="1979613" y="43402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4</a:t>
            </a:r>
            <a:endParaRPr lang="en-US"/>
          </a:p>
        </p:txBody>
      </p:sp>
      <p:sp>
        <p:nvSpPr>
          <p:cNvPr id="62509" name="Text Box 45"/>
          <p:cNvSpPr txBox="1">
            <a:spLocks noChangeArrowheads="1"/>
          </p:cNvSpPr>
          <p:nvPr/>
        </p:nvSpPr>
        <p:spPr bwMode="auto">
          <a:xfrm>
            <a:off x="2484438" y="43402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</a:t>
            </a:r>
            <a:endParaRPr lang="en-US"/>
          </a:p>
        </p:txBody>
      </p:sp>
      <p:sp>
        <p:nvSpPr>
          <p:cNvPr id="62510" name="Text Box 46"/>
          <p:cNvSpPr txBox="1">
            <a:spLocks noChangeArrowheads="1"/>
          </p:cNvSpPr>
          <p:nvPr/>
        </p:nvSpPr>
        <p:spPr bwMode="auto">
          <a:xfrm>
            <a:off x="3132138" y="43402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2511" name="Text Box 47"/>
          <p:cNvSpPr txBox="1">
            <a:spLocks noChangeArrowheads="1"/>
          </p:cNvSpPr>
          <p:nvPr/>
        </p:nvSpPr>
        <p:spPr bwMode="auto">
          <a:xfrm>
            <a:off x="3636963" y="43402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12" name="Text Box 48"/>
          <p:cNvSpPr txBox="1">
            <a:spLocks noChangeArrowheads="1"/>
          </p:cNvSpPr>
          <p:nvPr/>
        </p:nvSpPr>
        <p:spPr bwMode="auto">
          <a:xfrm>
            <a:off x="1978025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5</a:t>
            </a:r>
            <a:endParaRPr lang="en-US"/>
          </a:p>
        </p:txBody>
      </p:sp>
      <p:sp>
        <p:nvSpPr>
          <p:cNvPr id="62513" name="Text Box 49"/>
          <p:cNvSpPr txBox="1">
            <a:spLocks noChangeArrowheads="1"/>
          </p:cNvSpPr>
          <p:nvPr/>
        </p:nvSpPr>
        <p:spPr bwMode="auto">
          <a:xfrm>
            <a:off x="2482850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2514" name="Text Box 50"/>
          <p:cNvSpPr txBox="1">
            <a:spLocks noChangeArrowheads="1"/>
          </p:cNvSpPr>
          <p:nvPr/>
        </p:nvSpPr>
        <p:spPr bwMode="auto">
          <a:xfrm>
            <a:off x="3130550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15" name="Text Box 51"/>
          <p:cNvSpPr txBox="1">
            <a:spLocks noChangeArrowheads="1"/>
          </p:cNvSpPr>
          <p:nvPr/>
        </p:nvSpPr>
        <p:spPr bwMode="auto">
          <a:xfrm>
            <a:off x="3635375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  <a:endParaRPr lang="en-US"/>
          </a:p>
        </p:txBody>
      </p:sp>
      <p:sp>
        <p:nvSpPr>
          <p:cNvPr id="62516" name="Text Box 52"/>
          <p:cNvSpPr txBox="1">
            <a:spLocks noChangeArrowheads="1"/>
          </p:cNvSpPr>
          <p:nvPr/>
        </p:nvSpPr>
        <p:spPr bwMode="auto">
          <a:xfrm>
            <a:off x="2484438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2528" name="Rectangle 64"/>
          <p:cNvSpPr>
            <a:spLocks noChangeArrowheads="1"/>
          </p:cNvSpPr>
          <p:nvPr/>
        </p:nvSpPr>
        <p:spPr bwMode="auto">
          <a:xfrm>
            <a:off x="5291138" y="2852738"/>
            <a:ext cx="1152525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29" name="Text Box 65"/>
          <p:cNvSpPr txBox="1">
            <a:spLocks noChangeArrowheads="1"/>
          </p:cNvSpPr>
          <p:nvPr/>
        </p:nvSpPr>
        <p:spPr bwMode="auto">
          <a:xfrm>
            <a:off x="5435600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530" name="Text Box 66"/>
          <p:cNvSpPr txBox="1">
            <a:spLocks noChangeArrowheads="1"/>
          </p:cNvSpPr>
          <p:nvPr/>
        </p:nvSpPr>
        <p:spPr bwMode="auto">
          <a:xfrm>
            <a:off x="5940425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2531" name="Line 67"/>
          <p:cNvSpPr>
            <a:spLocks noChangeShapeType="1"/>
          </p:cNvSpPr>
          <p:nvPr/>
        </p:nvSpPr>
        <p:spPr bwMode="auto">
          <a:xfrm>
            <a:off x="5291138" y="3429000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32" name="Rectangle 68"/>
          <p:cNvSpPr>
            <a:spLocks noChangeArrowheads="1"/>
          </p:cNvSpPr>
          <p:nvPr/>
        </p:nvSpPr>
        <p:spPr bwMode="auto">
          <a:xfrm>
            <a:off x="6443663" y="2852738"/>
            <a:ext cx="1152525" cy="1296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533" name="Text Box 69"/>
          <p:cNvSpPr txBox="1">
            <a:spLocks noChangeArrowheads="1"/>
          </p:cNvSpPr>
          <p:nvPr/>
        </p:nvSpPr>
        <p:spPr bwMode="auto">
          <a:xfrm>
            <a:off x="6588125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34" name="Text Box 70"/>
          <p:cNvSpPr txBox="1">
            <a:spLocks noChangeArrowheads="1"/>
          </p:cNvSpPr>
          <p:nvPr/>
        </p:nvSpPr>
        <p:spPr bwMode="auto">
          <a:xfrm>
            <a:off x="7092950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D</a:t>
            </a:r>
            <a:endParaRPr lang="en-US"/>
          </a:p>
        </p:txBody>
      </p:sp>
      <p:sp>
        <p:nvSpPr>
          <p:cNvPr id="62535" name="Line 71"/>
          <p:cNvSpPr>
            <a:spLocks noChangeShapeType="1"/>
          </p:cNvSpPr>
          <p:nvPr/>
        </p:nvSpPr>
        <p:spPr bwMode="auto">
          <a:xfrm>
            <a:off x="7019925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36" name="Text Box 72"/>
          <p:cNvSpPr txBox="1">
            <a:spLocks noChangeArrowheads="1"/>
          </p:cNvSpPr>
          <p:nvPr/>
        </p:nvSpPr>
        <p:spPr bwMode="auto">
          <a:xfrm>
            <a:off x="5434013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2537" name="Text Box 73"/>
          <p:cNvSpPr txBox="1">
            <a:spLocks noChangeArrowheads="1"/>
          </p:cNvSpPr>
          <p:nvPr/>
        </p:nvSpPr>
        <p:spPr bwMode="auto">
          <a:xfrm>
            <a:off x="6586538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38" name="Text Box 74"/>
          <p:cNvSpPr txBox="1">
            <a:spLocks noChangeArrowheads="1"/>
          </p:cNvSpPr>
          <p:nvPr/>
        </p:nvSpPr>
        <p:spPr bwMode="auto">
          <a:xfrm>
            <a:off x="7091363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2539" name="Text Box 75"/>
          <p:cNvSpPr txBox="1">
            <a:spLocks noChangeArrowheads="1"/>
          </p:cNvSpPr>
          <p:nvPr/>
        </p:nvSpPr>
        <p:spPr bwMode="auto">
          <a:xfrm>
            <a:off x="5430838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2540" name="Text Box 76"/>
          <p:cNvSpPr txBox="1">
            <a:spLocks noChangeArrowheads="1"/>
          </p:cNvSpPr>
          <p:nvPr/>
        </p:nvSpPr>
        <p:spPr bwMode="auto">
          <a:xfrm>
            <a:off x="5935663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z</a:t>
            </a:r>
            <a:endParaRPr lang="en-US"/>
          </a:p>
        </p:txBody>
      </p:sp>
      <p:sp>
        <p:nvSpPr>
          <p:cNvPr id="62541" name="Text Box 77"/>
          <p:cNvSpPr txBox="1">
            <a:spLocks noChangeArrowheads="1"/>
          </p:cNvSpPr>
          <p:nvPr/>
        </p:nvSpPr>
        <p:spPr bwMode="auto">
          <a:xfrm>
            <a:off x="6583363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542" name="Text Box 78"/>
          <p:cNvSpPr txBox="1">
            <a:spLocks noChangeArrowheads="1"/>
          </p:cNvSpPr>
          <p:nvPr/>
        </p:nvSpPr>
        <p:spPr bwMode="auto">
          <a:xfrm>
            <a:off x="7088188" y="36449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2543" name="Text Box 79"/>
          <p:cNvSpPr txBox="1">
            <a:spLocks noChangeArrowheads="1"/>
          </p:cNvSpPr>
          <p:nvPr/>
        </p:nvSpPr>
        <p:spPr bwMode="auto">
          <a:xfrm>
            <a:off x="5940425" y="33575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2544" name="Line 80"/>
          <p:cNvSpPr>
            <a:spLocks noChangeShapeType="1"/>
          </p:cNvSpPr>
          <p:nvPr/>
        </p:nvSpPr>
        <p:spPr bwMode="auto">
          <a:xfrm>
            <a:off x="5867400" y="285273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2545" name="Text Box 81"/>
          <p:cNvSpPr txBox="1">
            <a:spLocks noChangeArrowheads="1"/>
          </p:cNvSpPr>
          <p:nvPr/>
        </p:nvSpPr>
        <p:spPr bwMode="auto">
          <a:xfrm>
            <a:off x="5219700" y="2205038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>
                <a:sym typeface="Symbol" pitchFamily="18" charset="2"/>
              </a:rPr>
              <a:t></a:t>
            </a:r>
            <a:r>
              <a:rPr lang="en-GB" baseline="-25000">
                <a:sym typeface="Symbol" pitchFamily="18" charset="2"/>
              </a:rPr>
              <a:t>C=D</a:t>
            </a:r>
            <a:r>
              <a:rPr lang="en-GB">
                <a:sym typeface="Symbol" pitchFamily="18" charset="2"/>
              </a:rPr>
              <a:t>(</a:t>
            </a:r>
            <a:r>
              <a:rPr lang="en-GB"/>
              <a:t>R)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600"/>
              <a:t>Relational algebra reminder:</a:t>
            </a:r>
            <a:br>
              <a:rPr lang="en-GB" sz="3600"/>
            </a:br>
            <a:r>
              <a:rPr lang="en-GB" sz="3600"/>
              <a:t>product</a:t>
            </a:r>
            <a:endParaRPr lang="en-US" sz="3600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1835150" y="2852738"/>
            <a:ext cx="1152525" cy="14398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7961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4844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3494" name="Line 6"/>
          <p:cNvSpPr>
            <a:spLocks noChangeShapeType="1"/>
          </p:cNvSpPr>
          <p:nvPr/>
        </p:nvSpPr>
        <p:spPr bwMode="auto">
          <a:xfrm>
            <a:off x="1835150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2411413" y="2852738"/>
            <a:ext cx="0" cy="143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6" name="Text Box 8"/>
          <p:cNvSpPr txBox="1">
            <a:spLocks noChangeArrowheads="1"/>
          </p:cNvSpPr>
          <p:nvPr/>
        </p:nvSpPr>
        <p:spPr bwMode="auto">
          <a:xfrm>
            <a:off x="1476375" y="23495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R1</a:t>
            </a:r>
            <a:endParaRPr 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978025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976438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2481263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2484438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3635375" y="2852738"/>
            <a:ext cx="1152525" cy="2016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Text Box 14"/>
          <p:cNvSpPr txBox="1">
            <a:spLocks noChangeArrowheads="1"/>
          </p:cNvSpPr>
          <p:nvPr/>
        </p:nvSpPr>
        <p:spPr bwMode="auto">
          <a:xfrm>
            <a:off x="3779838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3503" name="Text Box 15"/>
          <p:cNvSpPr txBox="1">
            <a:spLocks noChangeArrowheads="1"/>
          </p:cNvSpPr>
          <p:nvPr/>
        </p:nvSpPr>
        <p:spPr bwMode="auto">
          <a:xfrm>
            <a:off x="4284663" y="292417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>
            <a:off x="3635375" y="3429000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4211638" y="2852738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6" name="Text Box 18"/>
          <p:cNvSpPr txBox="1">
            <a:spLocks noChangeArrowheads="1"/>
          </p:cNvSpPr>
          <p:nvPr/>
        </p:nvSpPr>
        <p:spPr bwMode="auto">
          <a:xfrm>
            <a:off x="3778250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3776663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4281488" y="38354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</a:t>
            </a:r>
            <a:endParaRPr lang="en-US"/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428466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3565525" y="2349500"/>
            <a:ext cx="719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R2</a:t>
            </a:r>
            <a:endParaRPr lang="en-US"/>
          </a:p>
        </p:txBody>
      </p:sp>
      <p:sp>
        <p:nvSpPr>
          <p:cNvPr id="63511" name="Text Box 23"/>
          <p:cNvSpPr txBox="1">
            <a:spLocks noChangeArrowheads="1"/>
          </p:cNvSpPr>
          <p:nvPr/>
        </p:nvSpPr>
        <p:spPr bwMode="auto">
          <a:xfrm>
            <a:off x="3779838" y="41957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3512" name="Text Box 24"/>
          <p:cNvSpPr txBox="1">
            <a:spLocks noChangeArrowheads="1"/>
          </p:cNvSpPr>
          <p:nvPr/>
        </p:nvSpPr>
        <p:spPr bwMode="auto">
          <a:xfrm>
            <a:off x="4284663" y="41957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</a:t>
            </a:r>
            <a:endParaRPr lang="en-US"/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5867400" y="2852738"/>
            <a:ext cx="1800225" cy="2592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5867400" y="3429000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5867400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6372225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B</a:t>
            </a:r>
            <a:endParaRPr lang="en-US"/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6804025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A</a:t>
            </a:r>
            <a:endParaRPr lang="en-US"/>
          </a:p>
        </p:txBody>
      </p:sp>
      <p:sp>
        <p:nvSpPr>
          <p:cNvPr id="63519" name="Text Box 31"/>
          <p:cNvSpPr txBox="1">
            <a:spLocks noChangeArrowheads="1"/>
          </p:cNvSpPr>
          <p:nvPr/>
        </p:nvSpPr>
        <p:spPr bwMode="auto">
          <a:xfrm>
            <a:off x="7308850" y="29003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C</a:t>
            </a:r>
            <a:endParaRPr lang="en-US"/>
          </a:p>
        </p:txBody>
      </p:sp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5865813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6372225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6802438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7308850" y="34766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3526" name="Text Box 38"/>
          <p:cNvSpPr txBox="1">
            <a:spLocks noChangeArrowheads="1"/>
          </p:cNvSpPr>
          <p:nvPr/>
        </p:nvSpPr>
        <p:spPr bwMode="auto">
          <a:xfrm>
            <a:off x="5865813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27" name="Text Box 39"/>
          <p:cNvSpPr txBox="1">
            <a:spLocks noChangeArrowheads="1"/>
          </p:cNvSpPr>
          <p:nvPr/>
        </p:nvSpPr>
        <p:spPr bwMode="auto">
          <a:xfrm>
            <a:off x="6372225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6804025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7308850" y="37639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</a:t>
            </a:r>
            <a:endParaRPr lang="en-US"/>
          </a:p>
        </p:txBody>
      </p:sp>
      <p:sp>
        <p:nvSpPr>
          <p:cNvPr id="63530" name="Text Box 42"/>
          <p:cNvSpPr txBox="1">
            <a:spLocks noChangeArrowheads="1"/>
          </p:cNvSpPr>
          <p:nvPr/>
        </p:nvSpPr>
        <p:spPr bwMode="auto">
          <a:xfrm>
            <a:off x="5867400" y="4076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31" name="Text Box 43"/>
          <p:cNvSpPr txBox="1">
            <a:spLocks noChangeArrowheads="1"/>
          </p:cNvSpPr>
          <p:nvPr/>
        </p:nvSpPr>
        <p:spPr bwMode="auto">
          <a:xfrm>
            <a:off x="6373813" y="4076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x</a:t>
            </a:r>
            <a:endParaRPr lang="en-US"/>
          </a:p>
        </p:txBody>
      </p:sp>
      <p:sp>
        <p:nvSpPr>
          <p:cNvPr id="63532" name="Text Box 44"/>
          <p:cNvSpPr txBox="1">
            <a:spLocks noChangeArrowheads="1"/>
          </p:cNvSpPr>
          <p:nvPr/>
        </p:nvSpPr>
        <p:spPr bwMode="auto">
          <a:xfrm>
            <a:off x="6804025" y="4076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3533" name="Text Box 45"/>
          <p:cNvSpPr txBox="1">
            <a:spLocks noChangeArrowheads="1"/>
          </p:cNvSpPr>
          <p:nvPr/>
        </p:nvSpPr>
        <p:spPr bwMode="auto">
          <a:xfrm>
            <a:off x="7308850" y="4076700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</a:t>
            </a:r>
            <a:endParaRPr lang="en-US"/>
          </a:p>
        </p:txBody>
      </p:sp>
      <p:sp>
        <p:nvSpPr>
          <p:cNvPr id="63539" name="Text Box 51"/>
          <p:cNvSpPr txBox="1">
            <a:spLocks noChangeArrowheads="1"/>
          </p:cNvSpPr>
          <p:nvPr/>
        </p:nvSpPr>
        <p:spPr bwMode="auto">
          <a:xfrm>
            <a:off x="5867400" y="441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40" name="Text Box 52"/>
          <p:cNvSpPr txBox="1">
            <a:spLocks noChangeArrowheads="1"/>
          </p:cNvSpPr>
          <p:nvPr/>
        </p:nvSpPr>
        <p:spPr bwMode="auto">
          <a:xfrm>
            <a:off x="6373813" y="441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3541" name="Text Box 53"/>
          <p:cNvSpPr txBox="1">
            <a:spLocks noChangeArrowheads="1"/>
          </p:cNvSpPr>
          <p:nvPr/>
        </p:nvSpPr>
        <p:spPr bwMode="auto">
          <a:xfrm>
            <a:off x="6804025" y="441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1</a:t>
            </a:r>
            <a:endParaRPr lang="en-US"/>
          </a:p>
        </p:txBody>
      </p: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7310438" y="4411663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w</a:t>
            </a:r>
            <a:endParaRPr lang="en-US"/>
          </a:p>
        </p:txBody>
      </p:sp>
      <p:sp>
        <p:nvSpPr>
          <p:cNvPr id="63543" name="Text Box 55"/>
          <p:cNvSpPr txBox="1">
            <a:spLocks noChangeArrowheads="1"/>
          </p:cNvSpPr>
          <p:nvPr/>
        </p:nvSpPr>
        <p:spPr bwMode="auto">
          <a:xfrm>
            <a:off x="5867400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44" name="Text Box 56"/>
          <p:cNvSpPr txBox="1">
            <a:spLocks noChangeArrowheads="1"/>
          </p:cNvSpPr>
          <p:nvPr/>
        </p:nvSpPr>
        <p:spPr bwMode="auto">
          <a:xfrm>
            <a:off x="6373813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3545" name="Text Box 57"/>
          <p:cNvSpPr txBox="1">
            <a:spLocks noChangeArrowheads="1"/>
          </p:cNvSpPr>
          <p:nvPr/>
        </p:nvSpPr>
        <p:spPr bwMode="auto">
          <a:xfrm>
            <a:off x="6804025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46" name="Text Box 58"/>
          <p:cNvSpPr txBox="1">
            <a:spLocks noChangeArrowheads="1"/>
          </p:cNvSpPr>
          <p:nvPr/>
        </p:nvSpPr>
        <p:spPr bwMode="auto">
          <a:xfrm>
            <a:off x="7310438" y="4700588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v</a:t>
            </a:r>
            <a:endParaRPr lang="en-US"/>
          </a:p>
        </p:txBody>
      </p:sp>
      <p:sp>
        <p:nvSpPr>
          <p:cNvPr id="63547" name="Text Box 59"/>
          <p:cNvSpPr txBox="1">
            <a:spLocks noChangeArrowheads="1"/>
          </p:cNvSpPr>
          <p:nvPr/>
        </p:nvSpPr>
        <p:spPr bwMode="auto">
          <a:xfrm>
            <a:off x="5867400" y="49879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2</a:t>
            </a:r>
            <a:endParaRPr lang="en-US"/>
          </a:p>
        </p:txBody>
      </p:sp>
      <p:sp>
        <p:nvSpPr>
          <p:cNvPr id="63548" name="Text Box 60"/>
          <p:cNvSpPr txBox="1">
            <a:spLocks noChangeArrowheads="1"/>
          </p:cNvSpPr>
          <p:nvPr/>
        </p:nvSpPr>
        <p:spPr bwMode="auto">
          <a:xfrm>
            <a:off x="6373813" y="49879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y</a:t>
            </a:r>
            <a:endParaRPr lang="en-US"/>
          </a:p>
        </p:txBody>
      </p:sp>
      <p:sp>
        <p:nvSpPr>
          <p:cNvPr id="63549" name="Text Box 61"/>
          <p:cNvSpPr txBox="1">
            <a:spLocks noChangeArrowheads="1"/>
          </p:cNvSpPr>
          <p:nvPr/>
        </p:nvSpPr>
        <p:spPr bwMode="auto">
          <a:xfrm>
            <a:off x="6804025" y="49879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3</a:t>
            </a:r>
            <a:endParaRPr lang="en-US"/>
          </a:p>
        </p:txBody>
      </p:sp>
      <p:sp>
        <p:nvSpPr>
          <p:cNvPr id="63550" name="Text Box 62"/>
          <p:cNvSpPr txBox="1">
            <a:spLocks noChangeArrowheads="1"/>
          </p:cNvSpPr>
          <p:nvPr/>
        </p:nvSpPr>
        <p:spPr bwMode="auto">
          <a:xfrm>
            <a:off x="7310438" y="4987925"/>
            <a:ext cx="43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u</a:t>
            </a:r>
            <a:endParaRPr lang="en-US"/>
          </a:p>
        </p:txBody>
      </p:sp>
      <p:sp>
        <p:nvSpPr>
          <p:cNvPr id="63551" name="Text Box 63"/>
          <p:cNvSpPr txBox="1">
            <a:spLocks noChangeArrowheads="1"/>
          </p:cNvSpPr>
          <p:nvPr/>
        </p:nvSpPr>
        <p:spPr bwMode="auto">
          <a:xfrm>
            <a:off x="5724525" y="2349500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/>
              <a:t>R1</a:t>
            </a:r>
            <a:r>
              <a:rPr lang="en-GB" b="1">
                <a:sym typeface="Symbol" pitchFamily="18" charset="2"/>
              </a:rPr>
              <a:t></a:t>
            </a:r>
            <a:r>
              <a:rPr lang="en-GB">
                <a:sym typeface="Symbol" pitchFamily="18" charset="2"/>
              </a:rPr>
              <a:t>R2</a:t>
            </a:r>
          </a:p>
        </p:txBody>
      </p:sp>
      <p:sp>
        <p:nvSpPr>
          <p:cNvPr id="63552" name="Line 64"/>
          <p:cNvSpPr>
            <a:spLocks noChangeShapeType="1"/>
          </p:cNvSpPr>
          <p:nvPr/>
        </p:nvSpPr>
        <p:spPr bwMode="auto">
          <a:xfrm>
            <a:off x="6300788" y="28527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53" name="Line 65"/>
          <p:cNvSpPr>
            <a:spLocks noChangeShapeType="1"/>
          </p:cNvSpPr>
          <p:nvPr/>
        </p:nvSpPr>
        <p:spPr bwMode="auto">
          <a:xfrm>
            <a:off x="6804025" y="28527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54" name="Line 66"/>
          <p:cNvSpPr>
            <a:spLocks noChangeShapeType="1"/>
          </p:cNvSpPr>
          <p:nvPr/>
        </p:nvSpPr>
        <p:spPr bwMode="auto">
          <a:xfrm>
            <a:off x="7235825" y="2852738"/>
            <a:ext cx="0" cy="2592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>
    <p:diamond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xmlns:mc="http://schemas.openxmlformats.org/markup-compatibility/2006" xmlns:a14="http://schemas.microsoft.com/office/drawing/2010/main" val="1F497D" mc:Ignorable=""/>
      </a:dk2>
      <a:lt2>
        <a:srgbClr xmlns:mc="http://schemas.openxmlformats.org/markup-compatibility/2006" xmlns:a14="http://schemas.microsoft.com/office/drawing/2010/main" val="EEECE1" mc:Ignorable=""/>
      </a:lt2>
      <a:accent1>
        <a:srgbClr xmlns:mc="http://schemas.openxmlformats.org/markup-compatibility/2006" xmlns:a14="http://schemas.microsoft.com/office/drawing/2010/main" val="4F81BD" mc:Ignorable=""/>
      </a:accent1>
      <a:accent2>
        <a:srgbClr xmlns:mc="http://schemas.openxmlformats.org/markup-compatibility/2006" xmlns:a14="http://schemas.microsoft.com/office/drawing/2010/main" val="C0504D" mc:Ignorable=""/>
      </a:accent2>
      <a:accent3>
        <a:srgbClr xmlns:mc="http://schemas.openxmlformats.org/markup-compatibility/2006" xmlns:a14="http://schemas.microsoft.com/office/drawing/2010/main" val="9BBB59" mc:Ignorable=""/>
      </a:accent3>
      <a:accent4>
        <a:srgbClr xmlns:mc="http://schemas.openxmlformats.org/markup-compatibility/2006" xmlns:a14="http://schemas.microsoft.com/office/drawing/2010/main" val="8064A2" mc:Ignorable=""/>
      </a:accent4>
      <a:accent5>
        <a:srgbClr xmlns:mc="http://schemas.openxmlformats.org/markup-compatibility/2006" xmlns:a14="http://schemas.microsoft.com/office/drawing/2010/main" val="4BACC6" mc:Ignorable=""/>
      </a:accent5>
      <a:accent6>
        <a:srgbClr xmlns:mc="http://schemas.openxmlformats.org/markup-compatibility/2006" xmlns:a14="http://schemas.microsoft.com/office/drawing/2010/main" val="F79646" mc:Ignorable=""/>
      </a:accent6>
      <a:hlink>
        <a:srgbClr xmlns:mc="http://schemas.openxmlformats.org/markup-compatibility/2006" xmlns:a14="http://schemas.microsoft.com/office/drawing/2010/main" val="0000FF" mc:Ignorable=""/>
      </a:hlink>
      <a:folHlink>
        <a:srgbClr xmlns:mc="http://schemas.openxmlformats.org/markup-compatibility/2006" xmlns:a14="http://schemas.microsoft.com/office/drawing/2010/main" val="800080" mc:Ignorable="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xmlns:mc="http://schemas.openxmlformats.org/markup-compatibility/2006" xmlns:a14="http://schemas.microsoft.com/office/drawing/2010/main" val="000000" mc:Ignorable="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xmlns:mc="http://schemas.openxmlformats.org/markup-compatibility/2006" xmlns:a14="http://schemas.microsoft.com/office/drawing/2010/main" val="000000" mc:Ignorable="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790</Words>
  <Application>Microsoft Office PowerPoint</Application>
  <PresentationFormat>On-screen Show (4:3)</PresentationFormat>
  <Paragraphs>374</Paragraphs>
  <Slides>16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Bitmap Image</vt:lpstr>
      <vt:lpstr> Quiz (UNF to 3NF)</vt:lpstr>
      <vt:lpstr>Boyce-Codd Normal Form</vt:lpstr>
      <vt:lpstr>Violation of BCNF</vt:lpstr>
      <vt:lpstr>Method to Achieve BCNF</vt:lpstr>
      <vt:lpstr>Tables in BCNF</vt:lpstr>
      <vt:lpstr>Lossless Decomposition</vt:lpstr>
      <vt:lpstr>Lossless decomposition</vt:lpstr>
      <vt:lpstr>Relational algebra reminder: selection</vt:lpstr>
      <vt:lpstr>Relational algebra reminder: product</vt:lpstr>
      <vt:lpstr>While I am on the subject…</vt:lpstr>
      <vt:lpstr>Relational algebra: natural join R1⋈R2 = R1.A,B,C R1.A = R2.A (R1R2)   </vt:lpstr>
      <vt:lpstr>When is decomposition lossless: Module  Lecturer</vt:lpstr>
      <vt:lpstr>When is decomposition is not lossless: no fd</vt:lpstr>
      <vt:lpstr>When is decomposition is not lossless: no fd</vt:lpstr>
      <vt:lpstr>Denormalisation</vt:lpstr>
      <vt:lpstr>Denormalisation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Boyce-Codd Normal Form</dc:title>
  <dc:creator>*</dc:creator>
  <cp:lastModifiedBy>Ashfaq A Khan</cp:lastModifiedBy>
  <cp:revision>7</cp:revision>
  <dcterms:created xsi:type="dcterms:W3CDTF">2009-03-17T23:07:26Z</dcterms:created>
  <dcterms:modified xsi:type="dcterms:W3CDTF">2010-04-08T05:50:26Z</dcterms:modified>
</cp:coreProperties>
</file>