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1CB13-8577-4E9C-AE2D-3DE974351ACF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F3B2C-2E2B-411C-B844-5C141DB029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89E03-0C02-4A6D-9D85-53F0325BC7D8}" type="slidenum">
              <a:rPr lang="en-US"/>
              <a:pPr/>
              <a:t>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1222-4AFC-4603-8A4E-12123C87CC4F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F3F5-5A5F-44CC-A9C0-9B784F546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1222-4AFC-4603-8A4E-12123C87CC4F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F3F5-5A5F-44CC-A9C0-9B784F546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1222-4AFC-4603-8A4E-12123C87CC4F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F3F5-5A5F-44CC-A9C0-9B784F546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1222-4AFC-4603-8A4E-12123C87CC4F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F3F5-5A5F-44CC-A9C0-9B784F546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1222-4AFC-4603-8A4E-12123C87CC4F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F3F5-5A5F-44CC-A9C0-9B784F546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1222-4AFC-4603-8A4E-12123C87CC4F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F3F5-5A5F-44CC-A9C0-9B784F546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1222-4AFC-4603-8A4E-12123C87CC4F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F3F5-5A5F-44CC-A9C0-9B784F546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1222-4AFC-4603-8A4E-12123C87CC4F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F3F5-5A5F-44CC-A9C0-9B784F546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1222-4AFC-4603-8A4E-12123C87CC4F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F3F5-5A5F-44CC-A9C0-9B784F546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1222-4AFC-4603-8A4E-12123C87CC4F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F3F5-5A5F-44CC-A9C0-9B784F546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1222-4AFC-4603-8A4E-12123C87CC4F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F3F5-5A5F-44CC-A9C0-9B784F546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1222-4AFC-4603-8A4E-12123C87CC4F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BF3F5-5A5F-44CC-A9C0-9B784F546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Transaction Processing</a:t>
            </a:r>
            <a:br>
              <a:rPr lang="en-US" sz="4000" dirty="0" smtClean="0"/>
            </a:br>
            <a:endParaRPr lang="en-US" sz="4000" dirty="0" smtClean="0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F0154F-3493-4B02-B5EC-D1A527EF7F2F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Some problems  that occur when concurrent execution is uncontrolled. (a) The lost update problem. </a:t>
            </a:r>
            <a:endParaRPr lang="en-US" b="1" smtClean="0"/>
          </a:p>
        </p:txBody>
      </p:sp>
      <p:pic>
        <p:nvPicPr>
          <p:cNvPr id="1229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20848"/>
            <a:ext cx="8229600" cy="3484667"/>
          </a:xfrm>
        </p:spPr>
      </p:pic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0BA81C-D757-42FB-9B9B-9F7271A9D4CF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Some problems  that occur when concurrent execution is uncontrolled. (b) The temporary update problem.</a:t>
            </a:r>
            <a:endParaRPr lang="en-US" b="1" smtClean="0"/>
          </a:p>
        </p:txBody>
      </p:sp>
      <p:pic>
        <p:nvPicPr>
          <p:cNvPr id="1331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88933"/>
            <a:ext cx="8229600" cy="4148497"/>
          </a:xfrm>
        </p:spPr>
      </p:pic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E2A1DF-6621-44C7-837C-B2F876DFEC67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212138" cy="6683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Some problems  that occur when concurrent execution is uncontrolled. (c) The incorrect summary problem.</a:t>
            </a:r>
            <a:endParaRPr lang="en-US" b="1" smtClean="0"/>
          </a:p>
        </p:txBody>
      </p:sp>
      <p:pic>
        <p:nvPicPr>
          <p:cNvPr id="1434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01700" y="1647825"/>
            <a:ext cx="7327900" cy="4613275"/>
          </a:xfrm>
        </p:spPr>
      </p:pic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80B7EB-646B-4811-A8A3-A765DA19E374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31800"/>
            <a:ext cx="81026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cs typeface="Times New Roman" pitchFamily="18" charset="0"/>
              </a:rPr>
              <a:t>Introduction to Transaction Processing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/>
              <a:t>Single-User System:</a:t>
            </a:r>
            <a:r>
              <a:rPr lang="en-US" sz="2800" smtClean="0"/>
              <a:t> </a:t>
            </a:r>
            <a:r>
              <a:rPr lang="en-US" sz="2400" smtClean="0"/>
              <a:t>At most one user at a time can use the system.</a:t>
            </a:r>
            <a:r>
              <a:rPr lang="en-US" sz="2800" smtClean="0"/>
              <a:t> </a:t>
            </a:r>
          </a:p>
          <a:p>
            <a:pPr eaLnBrk="1" hangingPunct="1"/>
            <a:r>
              <a:rPr lang="en-US" sz="2800" b="1" smtClean="0"/>
              <a:t>Multiuser System</a:t>
            </a:r>
            <a:r>
              <a:rPr lang="en-US" sz="2800" smtClean="0"/>
              <a:t>: </a:t>
            </a:r>
            <a:r>
              <a:rPr lang="en-US" sz="2400" smtClean="0"/>
              <a:t>Many users can access the system concurrently.</a:t>
            </a:r>
          </a:p>
          <a:p>
            <a:pPr eaLnBrk="1" hangingPunct="1"/>
            <a:r>
              <a:rPr lang="en-US" sz="2800" b="1" smtClean="0"/>
              <a:t>Concurrency</a:t>
            </a:r>
          </a:p>
          <a:p>
            <a:pPr lvl="1" eaLnBrk="1" hangingPunct="1"/>
            <a:r>
              <a:rPr lang="en-US" sz="2400" b="1" smtClean="0"/>
              <a:t>Interleaved processing</a:t>
            </a:r>
            <a:r>
              <a:rPr lang="en-US" sz="2400" smtClean="0"/>
              <a:t>: concurrent execution of processes is interleaved in a single CPU</a:t>
            </a:r>
          </a:p>
          <a:p>
            <a:pPr lvl="1" eaLnBrk="1" hangingPunct="1"/>
            <a:r>
              <a:rPr lang="en-US" sz="2400" b="1" smtClean="0"/>
              <a:t>Parallel processing</a:t>
            </a:r>
            <a:r>
              <a:rPr lang="en-US" sz="2400" smtClean="0"/>
              <a:t>: processes are concurrently executed in multiple CPUs. 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FB6FB9-98C0-488B-8A6E-EED4E84EA8E7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609600"/>
            <a:ext cx="77597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>
                <a:cs typeface="Times New Roman" pitchFamily="18" charset="0"/>
              </a:rPr>
              <a:t>Introduction to Transaction Processing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59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cs typeface="Times New Roman" pitchFamily="18" charset="0"/>
              </a:rPr>
              <a:t>A Transaction: </a:t>
            </a:r>
            <a:r>
              <a:rPr lang="en-US" sz="2400" dirty="0" smtClean="0">
                <a:cs typeface="Times New Roman" pitchFamily="18" charset="0"/>
              </a:rPr>
              <a:t>logical unit of database processing that includes one or more access operations (read -retrieval, write - insert or update, delete).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cs typeface="Times New Roman" pitchFamily="18" charset="0"/>
              </a:rPr>
              <a:t>A transaction (set of operations)</a:t>
            </a:r>
            <a:endParaRPr lang="en-US" sz="24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cs typeface="Times New Roman" pitchFamily="18" charset="0"/>
              </a:rPr>
              <a:t>Transaction boundaries</a:t>
            </a:r>
            <a:r>
              <a:rPr lang="en-US" sz="2800" dirty="0" smtClean="0">
                <a:cs typeface="Times New Roman" pitchFamily="18" charset="0"/>
              </a:rPr>
              <a:t>: </a:t>
            </a:r>
            <a:r>
              <a:rPr lang="en-US" sz="2400" dirty="0" smtClean="0">
                <a:cs typeface="Times New Roman" pitchFamily="18" charset="0"/>
              </a:rPr>
              <a:t>Begin and End transaction.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An </a:t>
            </a:r>
            <a:r>
              <a:rPr lang="en-US" sz="2800" b="1" dirty="0" smtClean="0">
                <a:cs typeface="Times New Roman" pitchFamily="18" charset="0"/>
              </a:rPr>
              <a:t>application program</a:t>
            </a:r>
            <a:r>
              <a:rPr lang="en-US" sz="2800" dirty="0" smtClean="0">
                <a:cs typeface="Times New Roman" pitchFamily="18" charset="0"/>
              </a:rPr>
              <a:t> may contain several transactions separated by the Begin and End transaction boundaries.</a:t>
            </a:r>
            <a:r>
              <a:rPr lang="en-US" sz="2800" dirty="0" smtClean="0"/>
              <a:t> 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0F4926-A688-4100-B62F-6A4AD769AAA3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cs typeface="Times New Roman" pitchFamily="18" charset="0"/>
              </a:rPr>
              <a:t>SIMPLE MODEL OF A DATABASE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635500"/>
          </a:xfrm>
        </p:spPr>
        <p:txBody>
          <a:bodyPr/>
          <a:lstStyle/>
          <a:p>
            <a:pPr eaLnBrk="1" hangingPunct="1"/>
            <a:r>
              <a:rPr lang="en-US" b="1" smtClean="0">
                <a:cs typeface="Times New Roman" pitchFamily="18" charset="0"/>
              </a:rPr>
              <a:t>A database - </a:t>
            </a:r>
            <a:r>
              <a:rPr lang="en-US" sz="2800" smtClean="0">
                <a:cs typeface="Times New Roman" pitchFamily="18" charset="0"/>
              </a:rPr>
              <a:t>collection of named data items</a:t>
            </a:r>
          </a:p>
          <a:p>
            <a:pPr eaLnBrk="1" hangingPunct="1"/>
            <a:r>
              <a:rPr lang="en-US" smtClean="0">
                <a:cs typeface="Times New Roman" pitchFamily="18" charset="0"/>
              </a:rPr>
              <a:t>Basic operations are</a:t>
            </a:r>
            <a:r>
              <a:rPr lang="en-US" b="1" smtClean="0">
                <a:cs typeface="Times New Roman" pitchFamily="18" charset="0"/>
              </a:rPr>
              <a:t> read </a:t>
            </a:r>
            <a:r>
              <a:rPr lang="en-US" smtClean="0">
                <a:cs typeface="Times New Roman" pitchFamily="18" charset="0"/>
              </a:rPr>
              <a:t>and</a:t>
            </a:r>
            <a:r>
              <a:rPr lang="en-US" b="1" smtClean="0">
                <a:cs typeface="Times New Roman" pitchFamily="18" charset="0"/>
              </a:rPr>
              <a:t> write</a:t>
            </a:r>
          </a:p>
          <a:p>
            <a:pPr lvl="1" eaLnBrk="1" hangingPunct="1"/>
            <a:r>
              <a:rPr lang="en-US" b="1" smtClean="0">
                <a:cs typeface="Times New Roman" pitchFamily="18" charset="0"/>
              </a:rPr>
              <a:t>read_item(X)</a:t>
            </a:r>
            <a:r>
              <a:rPr lang="en-US" smtClean="0">
                <a:cs typeface="Times New Roman" pitchFamily="18" charset="0"/>
              </a:rPr>
              <a:t>: Reads a database item named X into a program variable. To simplify our notation, we assume that </a:t>
            </a:r>
            <a:r>
              <a:rPr lang="en-US" i="1" smtClean="0">
                <a:cs typeface="Times New Roman" pitchFamily="18" charset="0"/>
              </a:rPr>
              <a:t>the program variable is also named X.</a:t>
            </a:r>
          </a:p>
          <a:p>
            <a:pPr lvl="1" eaLnBrk="1" hangingPunct="1"/>
            <a:r>
              <a:rPr lang="en-US" b="1" smtClean="0">
                <a:cs typeface="Times New Roman" pitchFamily="18" charset="0"/>
              </a:rPr>
              <a:t>write_item(X)</a:t>
            </a:r>
            <a:r>
              <a:rPr lang="en-US" smtClean="0">
                <a:cs typeface="Times New Roman" pitchFamily="18" charset="0"/>
              </a:rPr>
              <a:t>: Writes the value of program variable X into the database item named X.</a:t>
            </a:r>
            <a:endParaRPr lang="en-US" sz="2400" smtClean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8FAE78-0B1C-40CC-AF51-05A036023CCD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9375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latin typeface="Palatino" charset="0"/>
                <a:cs typeface="Times New Roman" pitchFamily="18" charset="0"/>
              </a:rPr>
              <a:t>READ AND WRITE OPERATION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smtClean="0">
                <a:latin typeface="Palatino" charset="0"/>
                <a:cs typeface="Times New Roman" pitchFamily="18" charset="0"/>
              </a:rPr>
              <a:t>Basic unit of data transfer from the disk to the computer main memory is </a:t>
            </a:r>
            <a:r>
              <a:rPr lang="en-US" sz="2400" u="sng" smtClean="0">
                <a:latin typeface="Palatino" charset="0"/>
                <a:cs typeface="Times New Roman" pitchFamily="18" charset="0"/>
              </a:rPr>
              <a:t>one block</a:t>
            </a:r>
            <a:r>
              <a:rPr lang="en-US" sz="2400" smtClean="0">
                <a:latin typeface="Palatino" charset="0"/>
                <a:cs typeface="Times New Roman" pitchFamily="18" charset="0"/>
              </a:rPr>
              <a:t>. In general, a data item (what is read or written) will be the field of some record in the database, although it may be a larger unit such as a record or even a whole block.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b="1" smtClean="0">
                <a:latin typeface="Palatino" charset="0"/>
                <a:cs typeface="Times New Roman" pitchFamily="18" charset="0"/>
              </a:rPr>
              <a:t>read_item(X) command includes the following steps: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smtClean="0">
                <a:latin typeface="Palatino" charset="0"/>
                <a:cs typeface="Times New Roman" pitchFamily="18" charset="0"/>
              </a:rPr>
              <a:t>Find the address of the disk block that contains item X.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smtClean="0">
                <a:latin typeface="Palatino" charset="0"/>
                <a:cs typeface="Times New Roman" pitchFamily="18" charset="0"/>
              </a:rPr>
              <a:t>Copy that disk block into a buffer in main memory (if that disk block is not already in some main memory buffer).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smtClean="0">
                <a:latin typeface="Palatino" charset="0"/>
                <a:cs typeface="Times New Roman" pitchFamily="18" charset="0"/>
              </a:rPr>
              <a:t>Copy item X from the buffer to the program variable named X.  </a:t>
            </a:r>
            <a:r>
              <a:rPr lang="en-US" sz="2800" smtClean="0"/>
              <a:t> 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2B84ED-9ADD-49F7-BB6A-07EE900B7906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9375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000" b="1" smtClean="0">
                <a:latin typeface="Palatino" charset="0"/>
                <a:cs typeface="Times New Roman" pitchFamily="18" charset="0"/>
              </a:rPr>
              <a:t>READ AND WRITE OPERATION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just" eaLnBrk="1" hangingPunct="1">
              <a:lnSpc>
                <a:spcPct val="90000"/>
              </a:lnSpc>
            </a:pPr>
            <a:r>
              <a:rPr lang="en-US" sz="2400" b="1" smtClean="0">
                <a:latin typeface="Palatino" charset="0"/>
                <a:cs typeface="Times New Roman" pitchFamily="18" charset="0"/>
              </a:rPr>
              <a:t>write_item(X) command includes the following steps:</a:t>
            </a:r>
            <a:endParaRPr lang="en-US" sz="2400" smtClean="0">
              <a:latin typeface="Palatino" charset="0"/>
              <a:cs typeface="Times New Roman" pitchFamily="18" charset="0"/>
            </a:endParaRP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smtClean="0">
                <a:latin typeface="Palatino" charset="0"/>
                <a:cs typeface="Times New Roman" pitchFamily="18" charset="0"/>
              </a:rPr>
              <a:t>Find the address of the disk block that contains item X.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smtClean="0">
                <a:latin typeface="Palatino" charset="0"/>
                <a:cs typeface="Times New Roman" pitchFamily="18" charset="0"/>
              </a:rPr>
              <a:t>Copy that disk block into a buffer in main memory (if that disk block is not already in some main memory buffer).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smtClean="0">
                <a:latin typeface="Palatino" charset="0"/>
                <a:cs typeface="Times New Roman" pitchFamily="18" charset="0"/>
              </a:rPr>
              <a:t>Copy item X from the program variable named X into its correct location in the buffer.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smtClean="0">
                <a:latin typeface="Palatino" charset="0"/>
                <a:cs typeface="Times New Roman" pitchFamily="18" charset="0"/>
              </a:rPr>
              <a:t>Store the updated block from the buffer back to disk (either immediately or at some later point in time). 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E8B99E-AF8D-438E-8BD2-0CA195EA20F4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smtClean="0"/>
              <a:t/>
            </a:r>
            <a:br>
              <a:rPr lang="en-US" sz="3200" b="1" smtClean="0"/>
            </a:br>
            <a:r>
              <a:rPr lang="en-US" sz="3200" smtClean="0"/>
              <a:t>Two sample transactions. (a) Transaction </a:t>
            </a:r>
            <a:r>
              <a:rPr lang="en-US" sz="3200" i="1" smtClean="0"/>
              <a:t>T</a:t>
            </a:r>
            <a:r>
              <a:rPr lang="en-US" sz="3200" baseline="-25000" smtClean="0"/>
              <a:t>1</a:t>
            </a:r>
            <a:r>
              <a:rPr lang="en-US" sz="3200" smtClean="0"/>
              <a:t>. </a:t>
            </a:r>
            <a:br>
              <a:rPr lang="en-US" sz="3200" smtClean="0"/>
            </a:br>
            <a:r>
              <a:rPr lang="en-US" sz="3200" smtClean="0"/>
              <a:t>(b) Transaction </a:t>
            </a:r>
            <a:r>
              <a:rPr lang="en-US" sz="3200" i="1" smtClean="0"/>
              <a:t>T</a:t>
            </a:r>
            <a:r>
              <a:rPr lang="en-US" sz="3200" baseline="-25000" smtClean="0"/>
              <a:t>2</a:t>
            </a:r>
            <a:r>
              <a:rPr lang="en-US" sz="3200" smtClean="0"/>
              <a:t>.</a:t>
            </a:r>
            <a:endParaRPr lang="en-US" b="1" smtClean="0"/>
          </a:p>
        </p:txBody>
      </p:sp>
      <p:pic>
        <p:nvPicPr>
          <p:cNvPr id="922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687" y="2639219"/>
            <a:ext cx="5762625" cy="2447925"/>
          </a:xfrm>
        </p:spPr>
      </p:pic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7DB772-28F4-4F34-8BDA-29CF9C52BF39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937500" cy="11430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b="1" smtClean="0"/>
              <a:t>Why Concurrency Control is needed?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800" b="1" smtClean="0"/>
          </a:p>
          <a:p>
            <a:pPr eaLnBrk="1" hangingPunct="1"/>
            <a:r>
              <a:rPr lang="en-US" sz="2400" b="1" smtClean="0">
                <a:latin typeface="Palatino" charset="0"/>
                <a:cs typeface="Times New Roman" pitchFamily="18" charset="0"/>
              </a:rPr>
              <a:t>The Lost Update Problem.</a:t>
            </a:r>
            <a:r>
              <a:rPr lang="en-US" sz="2400" smtClean="0"/>
              <a:t> 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Palatino" charset="0"/>
                <a:cs typeface="Times New Roman" pitchFamily="18" charset="0"/>
              </a:rPr>
              <a:t>	This occurs when two transactions that access the same database items have their operations interleaved in a way that makes the value of some database item incorrect. </a:t>
            </a:r>
            <a:endParaRPr lang="en-US" sz="2400" smtClean="0"/>
          </a:p>
          <a:p>
            <a:pPr eaLnBrk="1" hangingPunct="1"/>
            <a:r>
              <a:rPr lang="en-US" sz="2400" b="1" smtClean="0">
                <a:latin typeface="Palatino" charset="0"/>
                <a:cs typeface="Times New Roman" pitchFamily="18" charset="0"/>
              </a:rPr>
              <a:t>The Temporary Update (or Dirty Read) Problem.</a:t>
            </a:r>
            <a:r>
              <a:rPr lang="en-US" sz="2400" smtClean="0"/>
              <a:t> 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Palatino" charset="0"/>
                <a:cs typeface="Times New Roman" pitchFamily="18" charset="0"/>
              </a:rPr>
              <a:t>	This occurs when one transaction updates a database item and then the transaction fails for some reason. The updated item is accessed by another transaction before it is changed back to its original value.</a:t>
            </a:r>
            <a:r>
              <a:rPr lang="en-US" sz="2400" smtClean="0"/>
              <a:t> 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51424C-2D54-4C45-8238-88A181C6D97B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937500" cy="11430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b="1" smtClean="0"/>
              <a:t>Why Concurrency Control is needed?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229600" cy="3352800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Palatino" charset="0"/>
                <a:cs typeface="Times New Roman" pitchFamily="18" charset="0"/>
              </a:rPr>
              <a:t>The Incorrect Summary Problem .</a:t>
            </a:r>
            <a:r>
              <a:rPr lang="en-US" sz="2400" smtClean="0"/>
              <a:t> 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Palatino" charset="0"/>
                <a:cs typeface="Times New Roman" pitchFamily="18" charset="0"/>
              </a:rPr>
              <a:t>	If one transaction is calculating an aggregate summary function on a number of records while other transactions are updating some of these records, the aggregate function may </a:t>
            </a:r>
            <a:r>
              <a:rPr lang="en-US" sz="2400" u="sng" smtClean="0">
                <a:latin typeface="Palatino" charset="0"/>
                <a:cs typeface="Times New Roman" pitchFamily="18" charset="0"/>
              </a:rPr>
              <a:t>calculate some values before they are updated and others after they are updated</a:t>
            </a:r>
            <a:r>
              <a:rPr lang="en-US" sz="2400" smtClean="0">
                <a:latin typeface="Palatino" charset="0"/>
                <a:cs typeface="Times New Roman" pitchFamily="18" charset="0"/>
              </a:rPr>
              <a:t>. 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09127D-13B4-46F7-9F0F-5DC192A929F2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478</Words>
  <Application>Microsoft Office PowerPoint</Application>
  <PresentationFormat>On-screen Show (4:3)</PresentationFormat>
  <Paragraphs>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Transaction Processing </vt:lpstr>
      <vt:lpstr>Introduction to Transaction Processing</vt:lpstr>
      <vt:lpstr>Introduction to Transaction Processing</vt:lpstr>
      <vt:lpstr>SIMPLE MODEL OF A DATABASE</vt:lpstr>
      <vt:lpstr>READ AND WRITE OPERATION</vt:lpstr>
      <vt:lpstr>READ AND WRITE OPERATION</vt:lpstr>
      <vt:lpstr> Two sample transactions. (a) Transaction T1.  (b) Transaction T2.</vt:lpstr>
      <vt:lpstr>Why Concurrency Control is needed?</vt:lpstr>
      <vt:lpstr>Why Concurrency Control is needed?</vt:lpstr>
      <vt:lpstr>Some problems  that occur when concurrent execution is uncontrolled. (a) The lost update problem. </vt:lpstr>
      <vt:lpstr>Some problems  that occur when concurrent execution is uncontrolled. (b) The temporary update problem.</vt:lpstr>
      <vt:lpstr>Some problems  that occur when concurrent execution is uncontrolled. (c) The incorrect summary problem.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Processing </dc:title>
  <dc:creator>*</dc:creator>
  <cp:lastModifiedBy>*</cp:lastModifiedBy>
  <cp:revision>2</cp:revision>
  <dcterms:created xsi:type="dcterms:W3CDTF">2009-04-08T11:05:39Z</dcterms:created>
  <dcterms:modified xsi:type="dcterms:W3CDTF">2009-04-08T11:10:48Z</dcterms:modified>
</cp:coreProperties>
</file>