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306" r:id="rId3"/>
    <p:sldId id="307" r:id="rId4"/>
    <p:sldId id="308" r:id="rId5"/>
    <p:sldId id="309" r:id="rId6"/>
    <p:sldId id="310" r:id="rId7"/>
    <p:sldId id="311" r:id="rId8"/>
    <p:sldId id="312" r:id="rId9"/>
    <p:sldId id="313" r:id="rId10"/>
    <p:sldId id="314" r:id="rId11"/>
    <p:sldId id="315" r:id="rId12"/>
    <p:sldId id="316" r:id="rId13"/>
    <p:sldId id="260" r:id="rId14"/>
    <p:sldId id="262" r:id="rId15"/>
    <p:sldId id="320" r:id="rId16"/>
    <p:sldId id="321" r:id="rId17"/>
    <p:sldId id="322" r:id="rId18"/>
    <p:sldId id="323" r:id="rId19"/>
    <p:sldId id="324" r:id="rId20"/>
    <p:sldId id="325" r:id="rId21"/>
    <p:sldId id="261" r:id="rId22"/>
    <p:sldId id="264" r:id="rId23"/>
    <p:sldId id="284" r:id="rId24"/>
    <p:sldId id="285" r:id="rId25"/>
    <p:sldId id="259" r:id="rId26"/>
    <p:sldId id="318" r:id="rId27"/>
    <p:sldId id="266" r:id="rId28"/>
    <p:sldId id="30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15" autoAdjust="0"/>
    <p:restoredTop sz="94660"/>
  </p:normalViewPr>
  <p:slideViewPr>
    <p:cSldViewPr snapToGrid="0">
      <p:cViewPr varScale="1">
        <p:scale>
          <a:sx n="91" d="100"/>
          <a:sy n="91" d="100"/>
        </p:scale>
        <p:origin x="-144"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E8DA3-F70D-47FE-AB16-1F4D025DA376}" type="datetimeFigureOut">
              <a:rPr lang="en-GB" smtClean="0"/>
              <a:pPr/>
              <a:t>28/01/2019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D62DD-16AD-4D09-AB5B-7074409EF11D}" type="slidenum">
              <a:rPr lang="en-GB" smtClean="0"/>
              <a:pPr/>
              <a:t>‹#›</a:t>
            </a:fld>
            <a:endParaRPr lang="en-GB"/>
          </a:p>
        </p:txBody>
      </p:sp>
    </p:spTree>
    <p:extLst>
      <p:ext uri="{BB962C8B-B14F-4D97-AF65-F5344CB8AC3E}">
        <p14:creationId xmlns="" xmlns:p14="http://schemas.microsoft.com/office/powerpoint/2010/main" val="1502226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E3CD1E-C086-4281-8057-6FBE07F47102}" type="datetime1">
              <a:rPr lang="en-GB" smtClean="0"/>
              <a:pPr/>
              <a:t>28/01/2019</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D28F967C-1D55-4ACC-A3C6-32FE1A049BE5}" type="slidenum">
              <a:rPr lang="en-GB" smtClean="0"/>
              <a:pPr/>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65859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66F7E-FCCA-4890-A198-ACFD9CAAF367}" type="datetime1">
              <a:rPr lang="en-GB" smtClean="0"/>
              <a:pPr/>
              <a:t>28/01/2019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8F967C-1D55-4ACC-A3C6-32FE1A049BE5}" type="slidenum">
              <a:rPr lang="en-GB" smtClean="0"/>
              <a:pPr/>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20802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EAA75-AD5D-4136-A0F2-CCF014F2F8D3}" type="datetime1">
              <a:rPr lang="en-GB" smtClean="0"/>
              <a:pPr/>
              <a:t>28/01/2019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8F967C-1D55-4ACC-A3C6-32FE1A049BE5}" type="slidenum">
              <a:rPr lang="en-GB" smtClean="0"/>
              <a:pPr/>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42086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89C355-9DE0-4A95-A1D8-5192BB722938}" type="datetime1">
              <a:rPr lang="en-GB" smtClean="0"/>
              <a:pPr/>
              <a:t>28/01/2019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8F967C-1D55-4ACC-A3C6-32FE1A049BE5}" type="slidenum">
              <a:rPr lang="en-GB" smtClean="0"/>
              <a:pPr/>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282121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2F4415-09BE-4952-BD46-A2D6853F6E15}" type="datetime1">
              <a:rPr lang="en-GB" smtClean="0"/>
              <a:pPr/>
              <a:t>28/01/2019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8F967C-1D55-4ACC-A3C6-32FE1A049BE5}" type="slidenum">
              <a:rPr lang="en-GB" smtClean="0"/>
              <a:pPr/>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91610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F8C69E-2283-4369-9E89-3608F9E5DDEC}" type="datetime1">
              <a:rPr lang="en-GB" smtClean="0"/>
              <a:pPr/>
              <a:t>28/01/2019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8F967C-1D55-4ACC-A3C6-32FE1A049BE5}" type="slidenum">
              <a:rPr lang="en-GB" smtClean="0"/>
              <a:pPr/>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09411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107ADA-FBD2-4475-8325-F05A719AB31C}" type="datetime1">
              <a:rPr lang="en-GB" smtClean="0"/>
              <a:pPr/>
              <a:t>28/01/2019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8F967C-1D55-4ACC-A3C6-32FE1A049BE5}" type="slidenum">
              <a:rPr lang="en-GB" smtClean="0"/>
              <a:pPr/>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01979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4CDA7D-9266-4098-A45F-9162CE5D99EE}" type="datetime1">
              <a:rPr lang="en-GB" smtClean="0"/>
              <a:pPr/>
              <a:t>28/01/2019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8F967C-1D55-4ACC-A3C6-32FE1A049BE5}" type="slidenum">
              <a:rPr lang="en-GB" smtClean="0"/>
              <a:pPr/>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10063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F50CC-5D43-446E-BD56-2804059DC0B5}" type="datetime1">
              <a:rPr lang="en-GB" smtClean="0"/>
              <a:pPr/>
              <a:t>28/01/2019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8F967C-1D55-4ACC-A3C6-32FE1A049BE5}" type="slidenum">
              <a:rPr lang="en-GB" smtClean="0"/>
              <a:pPr/>
              <a:t>‹#›</a:t>
            </a:fld>
            <a:endParaRPr lang="en-GB"/>
          </a:p>
        </p:txBody>
      </p:sp>
    </p:spTree>
    <p:extLst>
      <p:ext uri="{BB962C8B-B14F-4D97-AF65-F5344CB8AC3E}">
        <p14:creationId xmlns="" xmlns:p14="http://schemas.microsoft.com/office/powerpoint/2010/main" val="4398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9919FE-939A-45BC-8B67-89A26CC45C9E}" type="datetime1">
              <a:rPr lang="en-GB" smtClean="0"/>
              <a:pPr/>
              <a:t>28/01/2019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8F967C-1D55-4ACC-A3C6-32FE1A049BE5}" type="slidenum">
              <a:rPr lang="en-GB" smtClean="0"/>
              <a:pPr/>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24124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567AB9-9932-4139-B7CD-611002CF875A}" type="datetime1">
              <a:rPr lang="en-GB" smtClean="0"/>
              <a:pPr/>
              <a:t>28/01/2019</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D28F967C-1D55-4ACC-A3C6-32FE1A049BE5}" type="slidenum">
              <a:rPr lang="en-GB" smtClean="0"/>
              <a:pPr/>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57210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7369180-16C4-4760-994A-AE8209BECF16}" type="datetime1">
              <a:rPr lang="en-GB" smtClean="0"/>
              <a:pPr/>
              <a:t>28/01/2019</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28F967C-1D55-4ACC-A3C6-32FE1A049BE5}" type="slidenum">
              <a:rPr lang="en-GB" smtClean="0"/>
              <a:pPr/>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59055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85798"/>
            <a:ext cx="9144000" cy="1113127"/>
          </a:xfrm>
        </p:spPr>
        <p:txBody>
          <a:bodyPr>
            <a:noAutofit/>
          </a:bodyPr>
          <a:lstStyle/>
          <a:p>
            <a:pPr algn="ctr"/>
            <a:r>
              <a:rPr lang="en-US" sz="4000" b="1" dirty="0" smtClean="0">
                <a:solidFill>
                  <a:srgbClr val="FF0000"/>
                </a:solidFill>
              </a:rPr>
              <a:t>ENTREPRENEURSHIP </a:t>
            </a:r>
            <a:br>
              <a:rPr lang="en-US" sz="4000" b="1" dirty="0" smtClean="0">
                <a:solidFill>
                  <a:srgbClr val="FF0000"/>
                </a:solidFill>
              </a:rPr>
            </a:br>
            <a:endParaRPr lang="en-GB" sz="4000" b="1" dirty="0">
              <a:solidFill>
                <a:srgbClr val="FF0000"/>
              </a:solidFill>
            </a:endParaRPr>
          </a:p>
        </p:txBody>
      </p:sp>
      <p:sp>
        <p:nvSpPr>
          <p:cNvPr id="3" name="Subtitle 2"/>
          <p:cNvSpPr>
            <a:spLocks noGrp="1"/>
          </p:cNvSpPr>
          <p:nvPr>
            <p:ph type="subTitle" idx="1"/>
          </p:nvPr>
        </p:nvSpPr>
        <p:spPr>
          <a:xfrm>
            <a:off x="1524000" y="4470400"/>
            <a:ext cx="9144000" cy="1101475"/>
          </a:xfrm>
        </p:spPr>
        <p:txBody>
          <a:bodyPr>
            <a:noAutofit/>
          </a:bodyPr>
          <a:lstStyle/>
          <a:p>
            <a:pPr algn="ctr"/>
            <a:r>
              <a:rPr lang="en-GB" sz="2400" b="1" dirty="0" smtClean="0"/>
              <a:t>Course facilitator:</a:t>
            </a:r>
          </a:p>
          <a:p>
            <a:pPr algn="ctr"/>
            <a:r>
              <a:rPr lang="en-GB" sz="2400" b="1" dirty="0" smtClean="0"/>
              <a:t> Dr. M. Tariq Yousafzai</a:t>
            </a:r>
          </a:p>
          <a:p>
            <a:pPr algn="ctr"/>
            <a:r>
              <a:rPr lang="en-GB" sz="2400" b="1" dirty="0" smtClean="0"/>
              <a:t>Dated:  21-24 January, 2019</a:t>
            </a:r>
            <a:endParaRPr lang="en-GB" sz="2400" b="1" dirty="0"/>
          </a:p>
        </p:txBody>
      </p:sp>
      <p:pic>
        <p:nvPicPr>
          <p:cNvPr id="1026" name="Picture 2" descr="Image result for bismillah with qalam"/>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3999" y="213374"/>
            <a:ext cx="9318171" cy="347242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28F967C-1D55-4ACC-A3C6-32FE1A049BE5}" type="slidenum">
              <a:rPr lang="en-GB" smtClean="0"/>
              <a:pPr/>
              <a:t>1</a:t>
            </a:fld>
            <a:endParaRPr lang="en-GB"/>
          </a:p>
        </p:txBody>
      </p:sp>
    </p:spTree>
    <p:extLst>
      <p:ext uri="{BB962C8B-B14F-4D97-AF65-F5344CB8AC3E}">
        <p14:creationId xmlns="" xmlns:p14="http://schemas.microsoft.com/office/powerpoint/2010/main" val="286540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1"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blinds(horizontal)">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blinds(horizontal)">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 </a:t>
            </a:r>
            <a:r>
              <a:rPr lang="en-US" dirty="0">
                <a:solidFill>
                  <a:srgbClr val="FF0000"/>
                </a:solidFill>
              </a:rPr>
              <a:t/>
            </a:r>
            <a:br>
              <a:rPr lang="en-US" dirty="0">
                <a:solidFill>
                  <a:srgbClr val="FF0000"/>
                </a:solidFill>
              </a:rPr>
            </a:br>
            <a:r>
              <a:rPr lang="en-US" b="1" dirty="0">
                <a:solidFill>
                  <a:srgbClr val="FF0000"/>
                </a:solidFill>
              </a:rPr>
              <a:t>Week Wise Breakdown</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110169" y="2015732"/>
            <a:ext cx="11942284" cy="3856258"/>
          </a:xfrm>
        </p:spPr>
        <p:txBody>
          <a:bodyPr>
            <a:normAutofit/>
          </a:bodyPr>
          <a:lstStyle/>
          <a:p>
            <a:r>
              <a:rPr lang="en-US" sz="2400" b="1" dirty="0" smtClean="0">
                <a:solidFill>
                  <a:srgbClr val="FF0000"/>
                </a:solidFill>
              </a:rPr>
              <a:t>Week 3:  </a:t>
            </a:r>
            <a:r>
              <a:rPr lang="en-US" sz="2400" b="1" dirty="0" err="1" smtClean="0"/>
              <a:t>Intrapreneurship</a:t>
            </a:r>
            <a:r>
              <a:rPr lang="en-US" sz="2400" b="1" dirty="0"/>
              <a:t>: Developing Corporate Entrepreneurship: </a:t>
            </a:r>
          </a:p>
          <a:p>
            <a:r>
              <a:rPr lang="en-US" sz="2400" b="1" dirty="0"/>
              <a:t>The Nature of </a:t>
            </a:r>
            <a:r>
              <a:rPr lang="en-US" sz="2400" b="1" dirty="0" err="1"/>
              <a:t>Intrapreneurship</a:t>
            </a:r>
            <a:r>
              <a:rPr lang="en-US" sz="2400" b="1" dirty="0"/>
              <a:t>, Differences between small business, Entrepreneurship and corporate entrepreneurship</a:t>
            </a:r>
          </a:p>
          <a:p>
            <a:r>
              <a:rPr lang="en-US" sz="2400" b="1" dirty="0"/>
              <a:t>Specific elements of a corporate Entrepreneurial Strategy</a:t>
            </a:r>
          </a:p>
          <a:p>
            <a:r>
              <a:rPr lang="en-US" sz="2400" b="1" dirty="0"/>
              <a:t>The Interactive Process of </a:t>
            </a:r>
            <a:r>
              <a:rPr lang="en-US" sz="2400" b="1" dirty="0" err="1"/>
              <a:t>Intrapreneurship</a:t>
            </a:r>
            <a:endParaRPr lang="en-US" sz="2400" b="1" dirty="0"/>
          </a:p>
          <a:p>
            <a:r>
              <a:rPr lang="en-US" sz="2400" b="1" dirty="0"/>
              <a:t>Discussion papers: Who is an entrepreneur is the wrong question by W.B Gartner and Who is an entrepreneur is a question worth asking by James W </a:t>
            </a:r>
            <a:r>
              <a:rPr lang="en-US" sz="2400" b="1" dirty="0" err="1"/>
              <a:t>Caryland</a:t>
            </a:r>
            <a:endParaRPr lang="en-US" sz="2400" b="1"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10</a:t>
            </a:fld>
            <a:endParaRPr lang="en-GB"/>
          </a:p>
        </p:txBody>
      </p:sp>
    </p:spTree>
    <p:extLst>
      <p:ext uri="{BB962C8B-B14F-4D97-AF65-F5344CB8AC3E}">
        <p14:creationId xmlns="" xmlns:p14="http://schemas.microsoft.com/office/powerpoint/2010/main" val="285609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 </a:t>
            </a:r>
            <a:r>
              <a:rPr lang="en-US" dirty="0">
                <a:solidFill>
                  <a:srgbClr val="FF0000"/>
                </a:solidFill>
              </a:rPr>
              <a:t/>
            </a:r>
            <a:br>
              <a:rPr lang="en-US" dirty="0">
                <a:solidFill>
                  <a:srgbClr val="FF0000"/>
                </a:solidFill>
              </a:rPr>
            </a:br>
            <a:r>
              <a:rPr lang="en-US" b="1" dirty="0">
                <a:solidFill>
                  <a:srgbClr val="FF0000"/>
                </a:solidFill>
              </a:rPr>
              <a:t>Week Wise Breakdown</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242371" y="2015732"/>
            <a:ext cx="10812483" cy="3450613"/>
          </a:xfrm>
        </p:spPr>
        <p:txBody>
          <a:bodyPr>
            <a:noAutofit/>
          </a:bodyPr>
          <a:lstStyle/>
          <a:p>
            <a:pPr algn="just"/>
            <a:r>
              <a:rPr lang="en-US" b="1" dirty="0" smtClean="0">
                <a:solidFill>
                  <a:srgbClr val="FF0000"/>
                </a:solidFill>
              </a:rPr>
              <a:t>Week 4: </a:t>
            </a:r>
            <a:r>
              <a:rPr lang="en-US" b="1" dirty="0" smtClean="0"/>
              <a:t>Small Business and Corporate entrepreneurship and various views on opportunities, Creation view, Discovery view and idiosyncratic view of opportunities</a:t>
            </a:r>
          </a:p>
          <a:p>
            <a:pPr algn="just"/>
            <a:r>
              <a:rPr lang="en-US" b="1" dirty="0" smtClean="0">
                <a:solidFill>
                  <a:srgbClr val="FF0000"/>
                </a:solidFill>
              </a:rPr>
              <a:t>Week 5: </a:t>
            </a:r>
            <a:r>
              <a:rPr lang="en-US" b="1" dirty="0" smtClean="0"/>
              <a:t>Skillful dreaming: Testing a General Model of Entrepreneurial Process with a specific narrative on venture creation by Kevin </a:t>
            </a:r>
            <a:r>
              <a:rPr lang="en-US" b="1" dirty="0" err="1" smtClean="0"/>
              <a:t>Hindle</a:t>
            </a:r>
            <a:endParaRPr lang="en-US" b="1" dirty="0" smtClean="0"/>
          </a:p>
          <a:p>
            <a:pPr algn="just"/>
            <a:r>
              <a:rPr lang="en-US" b="1" dirty="0" smtClean="0">
                <a:solidFill>
                  <a:srgbClr val="FF0000"/>
                </a:solidFill>
              </a:rPr>
              <a:t>Week 6: </a:t>
            </a:r>
            <a:r>
              <a:rPr lang="en-US" b="1" dirty="0" smtClean="0"/>
              <a:t>Profiting from technological Innovation: Implications for integration, collaboration, licensing and Public Policy  David J. </a:t>
            </a:r>
            <a:r>
              <a:rPr lang="en-US" b="1" dirty="0" err="1" smtClean="0"/>
              <a:t>Teece</a:t>
            </a:r>
            <a:r>
              <a:rPr lang="en-US" b="1" dirty="0" smtClean="0"/>
              <a:t> University of California </a:t>
            </a:r>
            <a:r>
              <a:rPr lang="en-US" b="1" dirty="0" err="1" smtClean="0"/>
              <a:t>Berkely</a:t>
            </a:r>
            <a:r>
              <a:rPr lang="en-US" b="1" dirty="0" smtClean="0"/>
              <a:t> </a:t>
            </a:r>
          </a:p>
          <a:p>
            <a:pPr algn="just"/>
            <a:r>
              <a:rPr lang="en-US" b="1" dirty="0" smtClean="0">
                <a:solidFill>
                  <a:srgbClr val="FF0000"/>
                </a:solidFill>
              </a:rPr>
              <a:t>Week 7: </a:t>
            </a:r>
            <a:r>
              <a:rPr lang="en-US" b="1" dirty="0" smtClean="0"/>
              <a:t>Legal Issues Related to Emerging Ventures:  Product Protection: patents and copy rights, WIPO resources</a:t>
            </a:r>
          </a:p>
          <a:p>
            <a:pPr algn="just"/>
            <a:endParaRPr lang="en-US" b="1"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11</a:t>
            </a:fld>
            <a:endParaRPr lang="en-GB"/>
          </a:p>
        </p:txBody>
      </p:sp>
    </p:spTree>
    <p:extLst>
      <p:ext uri="{BB962C8B-B14F-4D97-AF65-F5344CB8AC3E}">
        <p14:creationId xmlns="" xmlns:p14="http://schemas.microsoft.com/office/powerpoint/2010/main" val="63940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 </a:t>
            </a:r>
            <a:r>
              <a:rPr lang="en-US" dirty="0">
                <a:solidFill>
                  <a:srgbClr val="FF0000"/>
                </a:solidFill>
              </a:rPr>
              <a:t/>
            </a:r>
            <a:br>
              <a:rPr lang="en-US" dirty="0">
                <a:solidFill>
                  <a:srgbClr val="FF0000"/>
                </a:solidFill>
              </a:rPr>
            </a:br>
            <a:r>
              <a:rPr lang="en-US" b="1" dirty="0">
                <a:solidFill>
                  <a:srgbClr val="FF0000"/>
                </a:solidFill>
              </a:rPr>
              <a:t>Week Wise Breakdown</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1" y="2015732"/>
            <a:ext cx="12074486" cy="4087613"/>
          </a:xfrm>
        </p:spPr>
        <p:txBody>
          <a:bodyPr/>
          <a:lstStyle/>
          <a:p>
            <a:r>
              <a:rPr lang="en-US" b="1" dirty="0" smtClean="0"/>
              <a:t>Week 8:  </a:t>
            </a:r>
            <a:r>
              <a:rPr lang="en-US" dirty="0" smtClean="0"/>
              <a:t>You </a:t>
            </a:r>
            <a:r>
              <a:rPr lang="en-US" dirty="0"/>
              <a:t>say Illegal, I say Legitimate: Entrepreneurship in the </a:t>
            </a:r>
            <a:r>
              <a:rPr lang="en-US" b="1" dirty="0"/>
              <a:t>informal economy Web et </a:t>
            </a:r>
            <a:r>
              <a:rPr lang="en-US" b="1" dirty="0" smtClean="0"/>
              <a:t>al</a:t>
            </a:r>
          </a:p>
          <a:p>
            <a:r>
              <a:rPr lang="en-US" b="1" dirty="0" smtClean="0"/>
              <a:t>Week 9 &amp; 10 </a:t>
            </a:r>
            <a:r>
              <a:rPr lang="en-US" dirty="0"/>
              <a:t>Creativity Module: This module will encompass some interesting activities and discussion regarding creativity.  The Weird Rules of Creativity </a:t>
            </a:r>
            <a:r>
              <a:rPr lang="en-US" dirty="0" smtClean="0"/>
              <a:t>HBR</a:t>
            </a:r>
          </a:p>
          <a:p>
            <a:r>
              <a:rPr lang="en-US" b="1" dirty="0" smtClean="0"/>
              <a:t>Week 11 &amp; 12: </a:t>
            </a:r>
            <a:r>
              <a:rPr lang="en-US" dirty="0"/>
              <a:t>Business Plans: The nuts and bolts of a good business plan </a:t>
            </a:r>
            <a:endParaRPr lang="en-US" dirty="0" smtClean="0"/>
          </a:p>
          <a:p>
            <a:r>
              <a:rPr lang="en-US" b="1" dirty="0" smtClean="0"/>
              <a:t>Week 13: </a:t>
            </a:r>
            <a:r>
              <a:rPr lang="en-US" dirty="0"/>
              <a:t>Exploring alternative Approaches in High Level entrepreneurship Education: </a:t>
            </a:r>
            <a:r>
              <a:rPr lang="en-US" b="1" dirty="0"/>
              <a:t>Creating Micro mechanisms for endogenous regional growth by </a:t>
            </a:r>
            <a:r>
              <a:rPr lang="en-GB" b="1" dirty="0" err="1"/>
              <a:t>Laukkanen</a:t>
            </a:r>
            <a:r>
              <a:rPr lang="en-GB" b="1" dirty="0"/>
              <a:t>, M., </a:t>
            </a:r>
            <a:r>
              <a:rPr lang="en-GB" b="1" dirty="0" smtClean="0"/>
              <a:t>2000</a:t>
            </a:r>
          </a:p>
          <a:p>
            <a:r>
              <a:rPr lang="en-GB" b="1" dirty="0" smtClean="0"/>
              <a:t>Week 14: </a:t>
            </a:r>
            <a:r>
              <a:rPr lang="en-US" dirty="0" err="1"/>
              <a:t>Sarason</a:t>
            </a:r>
            <a:r>
              <a:rPr lang="en-US" dirty="0"/>
              <a:t>, Y., Dean, T., &amp; Dillard, J. F. (2006). </a:t>
            </a:r>
            <a:r>
              <a:rPr lang="en-US" b="1" dirty="0"/>
              <a:t>Entrepreneurship as the nexus of individual and opportunity: A structuration view</a:t>
            </a:r>
            <a:r>
              <a:rPr lang="en-US" dirty="0"/>
              <a:t>. </a:t>
            </a:r>
            <a:r>
              <a:rPr lang="en-US" i="1" dirty="0"/>
              <a:t>Journal of business venturing</a:t>
            </a:r>
            <a:r>
              <a:rPr lang="en-US" dirty="0"/>
              <a:t>, </a:t>
            </a:r>
            <a:r>
              <a:rPr lang="en-US" i="1" dirty="0"/>
              <a:t>21</a:t>
            </a:r>
            <a:r>
              <a:rPr lang="en-US" dirty="0"/>
              <a:t>(3), 286-305.</a:t>
            </a:r>
          </a:p>
          <a:p>
            <a:endParaRPr lang="en-US" dirty="0"/>
          </a:p>
          <a:p>
            <a:endParaRPr lang="en-US"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12</a:t>
            </a:fld>
            <a:endParaRPr lang="en-GB"/>
          </a:p>
        </p:txBody>
      </p:sp>
    </p:spTree>
    <p:extLst>
      <p:ext uri="{BB962C8B-B14F-4D97-AF65-F5344CB8AC3E}">
        <p14:creationId xmlns="" xmlns:p14="http://schemas.microsoft.com/office/powerpoint/2010/main" val="403950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879138"/>
          </a:xfrm>
        </p:spPr>
        <p:txBody>
          <a:bodyPr/>
          <a:lstStyle/>
          <a:p>
            <a:pPr algn="ctr"/>
            <a:r>
              <a:rPr lang="en-US" b="1" dirty="0" smtClean="0">
                <a:solidFill>
                  <a:srgbClr val="FF0000"/>
                </a:solidFill>
              </a:rPr>
              <a:t>Some Basic conceptualities</a:t>
            </a:r>
            <a:endParaRPr lang="en-GB" b="1" dirty="0"/>
          </a:p>
        </p:txBody>
      </p:sp>
      <p:sp>
        <p:nvSpPr>
          <p:cNvPr id="3" name="Content Placeholder 2"/>
          <p:cNvSpPr>
            <a:spLocks noGrp="1"/>
          </p:cNvSpPr>
          <p:nvPr>
            <p:ph idx="1"/>
          </p:nvPr>
        </p:nvSpPr>
        <p:spPr>
          <a:xfrm>
            <a:off x="1" y="1756230"/>
            <a:ext cx="11054854" cy="4180114"/>
          </a:xfrm>
        </p:spPr>
        <p:txBody>
          <a:bodyPr>
            <a:noAutofit/>
          </a:bodyPr>
          <a:lstStyle/>
          <a:p>
            <a:r>
              <a:rPr lang="en-US" sz="2400" b="1" dirty="0" smtClean="0"/>
              <a:t>Angel Investors</a:t>
            </a:r>
          </a:p>
          <a:p>
            <a:r>
              <a:rPr lang="en-US" sz="2400" b="1" dirty="0" smtClean="0"/>
              <a:t>Venture Capitalists</a:t>
            </a:r>
          </a:p>
          <a:p>
            <a:r>
              <a:rPr lang="en-US" sz="2400" b="1" dirty="0" smtClean="0"/>
              <a:t>Bootstrapping</a:t>
            </a:r>
          </a:p>
          <a:p>
            <a:r>
              <a:rPr lang="en-US" sz="2400" b="1" dirty="0" smtClean="0"/>
              <a:t>B. Plans &amp; Feasibility Study</a:t>
            </a:r>
          </a:p>
          <a:p>
            <a:r>
              <a:rPr lang="en-US" sz="2400" b="1" dirty="0" smtClean="0"/>
              <a:t>FMF &amp; PMF</a:t>
            </a:r>
          </a:p>
          <a:p>
            <a:r>
              <a:rPr lang="en-US" sz="2400" b="1" dirty="0" smtClean="0"/>
              <a:t>Perpetual Succession</a:t>
            </a:r>
          </a:p>
          <a:p>
            <a:r>
              <a:rPr lang="en-US" sz="2400" b="1" dirty="0" smtClean="0"/>
              <a:t>Born </a:t>
            </a:r>
            <a:r>
              <a:rPr lang="en-US" sz="2400" b="1" dirty="0" err="1" smtClean="0"/>
              <a:t>Globals</a:t>
            </a:r>
            <a:r>
              <a:rPr lang="en-US" sz="2400" b="1" dirty="0" smtClean="0"/>
              <a:t>,  Brick and Mortar </a:t>
            </a:r>
            <a:r>
              <a:rPr lang="en-US" sz="2400" b="1" dirty="0" err="1" smtClean="0"/>
              <a:t>vs</a:t>
            </a:r>
            <a:r>
              <a:rPr lang="en-US" sz="2400" b="1" dirty="0" smtClean="0"/>
              <a:t> Click &amp; Mortar</a:t>
            </a:r>
          </a:p>
          <a:p>
            <a:r>
              <a:rPr lang="en-US" sz="2400" b="1" dirty="0" smtClean="0"/>
              <a:t>Business Model (IKEA, Dell, </a:t>
            </a:r>
            <a:r>
              <a:rPr lang="en-US" sz="2400" b="1" dirty="0" err="1" smtClean="0"/>
              <a:t>Darewro</a:t>
            </a:r>
            <a:r>
              <a:rPr lang="en-US" sz="2400" b="1" dirty="0" smtClean="0"/>
              <a:t>, </a:t>
            </a:r>
            <a:r>
              <a:rPr lang="en-US" sz="2400" b="1" dirty="0" err="1" smtClean="0"/>
              <a:t>Hazir</a:t>
            </a:r>
            <a:r>
              <a:rPr lang="en-US" sz="2400" b="1" dirty="0" smtClean="0"/>
              <a:t> service) </a:t>
            </a:r>
          </a:p>
          <a:p>
            <a:endParaRPr lang="en-US" sz="2400" b="1" dirty="0" smtClean="0"/>
          </a:p>
          <a:p>
            <a:endParaRPr lang="en-US" sz="2400" b="1" dirty="0" smtClean="0"/>
          </a:p>
          <a:p>
            <a:pPr algn="just"/>
            <a:endParaRPr lang="en-GB" sz="2400"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13</a:t>
            </a:fld>
            <a:endParaRPr lang="en-GB"/>
          </a:p>
        </p:txBody>
      </p:sp>
      <p:pic>
        <p:nvPicPr>
          <p:cNvPr id="5" name="Picture 2" descr="C:\Users\ASIF KHAN\Desktop\download (2).jpg"/>
          <p:cNvPicPr>
            <a:picLocks noChangeAspect="1" noChangeArrowheads="1"/>
          </p:cNvPicPr>
          <p:nvPr/>
        </p:nvPicPr>
        <p:blipFill>
          <a:blip r:embed="rId2" cstate="print"/>
          <a:srcRect/>
          <a:stretch>
            <a:fillRect/>
          </a:stretch>
        </p:blipFill>
        <p:spPr bwMode="auto">
          <a:xfrm>
            <a:off x="7398658" y="2002971"/>
            <a:ext cx="4604656" cy="3933373"/>
          </a:xfrm>
          <a:prstGeom prst="rect">
            <a:avLst/>
          </a:prstGeom>
          <a:noFill/>
        </p:spPr>
      </p:pic>
    </p:spTree>
    <p:extLst>
      <p:ext uri="{BB962C8B-B14F-4D97-AF65-F5344CB8AC3E}">
        <p14:creationId xmlns="" xmlns:p14="http://schemas.microsoft.com/office/powerpoint/2010/main" val="111187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879138"/>
          </a:xfrm>
        </p:spPr>
        <p:txBody>
          <a:bodyPr/>
          <a:lstStyle/>
          <a:p>
            <a:pPr algn="ctr"/>
            <a:r>
              <a:rPr lang="en-US" b="1" dirty="0" smtClean="0">
                <a:solidFill>
                  <a:srgbClr val="FF0000"/>
                </a:solidFill>
              </a:rPr>
              <a:t>Some Basic Terminologies</a:t>
            </a:r>
            <a:endParaRPr lang="en-GB" b="1" dirty="0"/>
          </a:p>
        </p:txBody>
      </p:sp>
      <p:sp>
        <p:nvSpPr>
          <p:cNvPr id="3" name="Content Placeholder 2"/>
          <p:cNvSpPr>
            <a:spLocks noGrp="1"/>
          </p:cNvSpPr>
          <p:nvPr>
            <p:ph idx="1"/>
          </p:nvPr>
        </p:nvSpPr>
        <p:spPr>
          <a:xfrm>
            <a:off x="0" y="2000922"/>
            <a:ext cx="12316858" cy="3993478"/>
          </a:xfrm>
        </p:spPr>
        <p:txBody>
          <a:bodyPr>
            <a:normAutofit/>
          </a:bodyPr>
          <a:lstStyle/>
          <a:p>
            <a:r>
              <a:rPr lang="en-US" sz="2800" b="1" dirty="0" smtClean="0"/>
              <a:t>Elevator Pitches</a:t>
            </a:r>
          </a:p>
          <a:p>
            <a:r>
              <a:rPr lang="en-US" sz="2800" b="1" dirty="0" smtClean="0"/>
              <a:t>Creative destruction: Path breaking innovations, driven by larger firms</a:t>
            </a:r>
          </a:p>
          <a:p>
            <a:pPr algn="just"/>
            <a:r>
              <a:rPr lang="en-GB" sz="2800" b="1" dirty="0" smtClean="0"/>
              <a:t>Business Incubator</a:t>
            </a:r>
          </a:p>
          <a:p>
            <a:pPr algn="just"/>
            <a:r>
              <a:rPr lang="en-GB" sz="2800" b="1" dirty="0" smtClean="0"/>
              <a:t>Business Accelerator</a:t>
            </a:r>
          </a:p>
          <a:p>
            <a:r>
              <a:rPr lang="en-US" sz="2800" b="1" dirty="0" smtClean="0"/>
              <a:t>Social Entrepreneurship</a:t>
            </a:r>
          </a:p>
          <a:p>
            <a:r>
              <a:rPr lang="en-US" sz="2800" b="1" dirty="0" smtClean="0"/>
              <a:t>Corporate entrepreneurs</a:t>
            </a:r>
          </a:p>
          <a:p>
            <a:pPr algn="just"/>
            <a:endParaRPr lang="en-GB" sz="2800" b="1"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14</a:t>
            </a:fld>
            <a:endParaRPr lang="en-GB"/>
          </a:p>
        </p:txBody>
      </p:sp>
    </p:spTree>
    <p:extLst>
      <p:ext uri="{BB962C8B-B14F-4D97-AF65-F5344CB8AC3E}">
        <p14:creationId xmlns="" xmlns:p14="http://schemas.microsoft.com/office/powerpoint/2010/main" val="272690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v-SE" b="1" dirty="0" smtClean="0">
                <a:solidFill>
                  <a:srgbClr val="FF0000"/>
                </a:solidFill>
              </a:rPr>
              <a:t>An idea is born</a:t>
            </a:r>
            <a:endParaRPr lang="en-US" b="1"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15</a:t>
            </a:fld>
            <a:endParaRPr lang="en-GB"/>
          </a:p>
        </p:txBody>
      </p:sp>
      <p:sp>
        <p:nvSpPr>
          <p:cNvPr id="5" name="Text Placeholder 4"/>
          <p:cNvSpPr txBox="1">
            <a:spLocks/>
          </p:cNvSpPr>
          <p:nvPr/>
        </p:nvSpPr>
        <p:spPr>
          <a:xfrm>
            <a:off x="2556600" y="1876100"/>
            <a:ext cx="2971800" cy="571504"/>
          </a:xfrm>
          <a:prstGeom prst="rect">
            <a:avLst/>
          </a:prstGeom>
        </p:spPr>
        <p:txBody>
          <a:bodyPr vert="horz" lIns="91440" tIns="45720" rIns="91440" bIns="45720" rtlCol="0" anchor="t">
            <a:normAutofit fontScale="70000" lnSpcReduction="20000"/>
          </a:bodyPr>
          <a:lstStyle/>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sv-SE" sz="2000" b="0" i="0" u="none" strike="noStrike" kern="1200" cap="none" spc="0" normalizeH="0" baseline="0" noProof="0" smtClean="0">
                <a:ln>
                  <a:noFill/>
                </a:ln>
                <a:solidFill>
                  <a:schemeClr val="tx1"/>
                </a:solidFill>
                <a:effectLst/>
                <a:uLnTx/>
                <a:uFillTx/>
                <a:latin typeface="+mn-lt"/>
                <a:ea typeface="+mn-ea"/>
                <a:cs typeface="+mn-cs"/>
              </a:rPr>
              <a:t>Its VRIN- competitive advantage</a:t>
            </a:r>
            <a:endParaRPr kumimoji="0" lang="sv-SE"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 Placeholder 6"/>
          <p:cNvSpPr txBox="1">
            <a:spLocks/>
          </p:cNvSpPr>
          <p:nvPr/>
        </p:nvSpPr>
        <p:spPr>
          <a:xfrm>
            <a:off x="6519000" y="1876100"/>
            <a:ext cx="2971800" cy="639762"/>
          </a:xfrm>
          <a:prstGeom prst="rect">
            <a:avLst/>
          </a:prstGeom>
        </p:spPr>
        <p:txBody>
          <a:bodyPr>
            <a:normAutofit fontScale="85000" lnSpcReduction="20000"/>
          </a:bodyPr>
          <a:lstStyle/>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sv-SE" sz="2000" b="0" i="0" u="none" strike="noStrike" kern="1200" cap="none" spc="0" normalizeH="0" baseline="0" noProof="0" smtClean="0">
                <a:ln>
                  <a:noFill/>
                </a:ln>
                <a:solidFill>
                  <a:schemeClr val="tx1"/>
                </a:solidFill>
                <a:effectLst/>
                <a:uLnTx/>
                <a:uFillTx/>
                <a:latin typeface="+mn-lt"/>
                <a:ea typeface="+mn-ea"/>
                <a:cs typeface="+mn-cs"/>
              </a:rPr>
              <a:t>Funding secured (both VC + bootstrapping</a:t>
            </a:r>
            <a:endParaRPr kumimoji="0" lang="sv-SE"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7" descr="C:\Documents and Settings\Welford\Desktop\slide show\images.jpg"/>
          <p:cNvPicPr>
            <a:picLocks noGrp="1" noChangeAspect="1" noChangeArrowheads="1"/>
          </p:cNvPicPr>
          <p:nvPr>
            <p:ph sz="half" idx="4294967295"/>
          </p:nvPr>
        </p:nvPicPr>
        <p:blipFill>
          <a:blip r:embed="rId2" cstate="print"/>
          <a:srcRect/>
          <a:stretch>
            <a:fillRect/>
          </a:stretch>
        </p:blipFill>
        <p:spPr bwMode="auto">
          <a:xfrm>
            <a:off x="1947000" y="2714300"/>
            <a:ext cx="4038600" cy="3357585"/>
          </a:xfrm>
          <a:prstGeom prst="rect">
            <a:avLst/>
          </a:prstGeom>
          <a:noFill/>
        </p:spPr>
      </p:pic>
      <p:pic>
        <p:nvPicPr>
          <p:cNvPr id="8" name="Picture 8"/>
          <p:cNvPicPr>
            <a:picLocks noGrp="1" noChangeAspect="1" noChangeArrowheads="1"/>
          </p:cNvPicPr>
          <p:nvPr>
            <p:ph sz="quarter" idx="4294967295"/>
          </p:nvPr>
        </p:nvPicPr>
        <p:blipFill>
          <a:blip r:embed="rId3" cstate="print"/>
          <a:srcRect/>
          <a:stretch>
            <a:fillRect/>
          </a:stretch>
        </p:blipFill>
        <p:spPr bwMode="auto">
          <a:xfrm>
            <a:off x="6519000" y="2680963"/>
            <a:ext cx="3457604" cy="3352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1"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blinds(horizontal)">
                                      <p:cBhvr>
                                        <p:cTn id="29" dur="500"/>
                                        <p:tgtEl>
                                          <p:spTgt spid="5">
                                            <p:txEl>
                                              <p:pRg st="0" end="0"/>
                                            </p:txEl>
                                          </p:spTgt>
                                        </p:tgtEl>
                                      </p:cBhvr>
                                    </p:animEffect>
                                  </p:childTnLst>
                                </p:cTn>
                              </p:par>
                              <p:par>
                                <p:cTn id="30" presetID="3" presetClass="entr" presetSubtype="10" fill="hold" grpId="1"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blinds(horizontal)">
                                      <p:cBhvr>
                                        <p:cTn id="32" dur="500"/>
                                        <p:tgtEl>
                                          <p:spTgt spid="6">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par>
                                <p:cTn id="36" presetID="3" presetClass="entr" presetSubtype="1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linds(horizontal)">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allAtOnce"/>
      <p:bldP spid="6" grpId="0" build="p"/>
      <p:bldP spid="6" grpI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v-SE" b="1" dirty="0" smtClean="0">
                <a:solidFill>
                  <a:srgbClr val="FF0000"/>
                </a:solidFill>
              </a:rPr>
              <a:t>Proctection &amp; Growth trails</a:t>
            </a:r>
            <a:endParaRPr lang="en-US" b="1"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16</a:t>
            </a:fld>
            <a:endParaRPr lang="en-GB"/>
          </a:p>
        </p:txBody>
      </p:sp>
      <p:sp>
        <p:nvSpPr>
          <p:cNvPr id="5" name="Text Placeholder 2"/>
          <p:cNvSpPr txBox="1">
            <a:spLocks/>
          </p:cNvSpPr>
          <p:nvPr/>
        </p:nvSpPr>
        <p:spPr>
          <a:xfrm>
            <a:off x="2095500" y="1841500"/>
            <a:ext cx="4343400" cy="721659"/>
          </a:xfrm>
          <a:prstGeom prst="rect">
            <a:avLst/>
          </a:prstGeom>
        </p:spPr>
        <p:txBody>
          <a:bodyPr vert="horz" lIns="91440" tIns="45720" rIns="91440" bIns="45720" rtlCol="0" anchor="t">
            <a:normAutofit fontScale="92500" lnSpcReduction="20000"/>
          </a:bodyPr>
          <a:lstStyle/>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sv-SE" sz="2000" b="0" i="0" u="none" strike="noStrike" kern="1200" cap="none" spc="0" normalizeH="0" baseline="0" noProof="0" smtClean="0">
                <a:ln>
                  <a:noFill/>
                </a:ln>
                <a:solidFill>
                  <a:schemeClr val="tx1"/>
                </a:solidFill>
                <a:effectLst/>
                <a:uLnTx/>
                <a:uFillTx/>
                <a:latin typeface="+mn-lt"/>
                <a:ea typeface="+mn-ea"/>
                <a:cs typeface="+mn-cs"/>
              </a:rPr>
              <a:t>Interllectual &amp; technological resources Protected</a:t>
            </a:r>
            <a:endParaRPr kumimoji="0" lang="sv-SE"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 Placeholder 3"/>
          <p:cNvSpPr txBox="1">
            <a:spLocks/>
          </p:cNvSpPr>
          <p:nvPr/>
        </p:nvSpPr>
        <p:spPr>
          <a:xfrm>
            <a:off x="6815146" y="1774816"/>
            <a:ext cx="2971800" cy="639762"/>
          </a:xfrm>
          <a:prstGeom prst="rect">
            <a:avLst/>
          </a:prstGeom>
        </p:spPr>
        <p:txBody>
          <a:bodyPr>
            <a:normAutofit fontScale="92500" lnSpcReduction="20000"/>
          </a:bodyPr>
          <a:lstStyle/>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sv-SE" sz="1800" b="0" i="0" u="none" strike="noStrike" kern="1200" cap="none" spc="0" normalizeH="0" baseline="0" noProof="0" smtClean="0">
                <a:ln>
                  <a:noFill/>
                </a:ln>
                <a:solidFill>
                  <a:schemeClr val="tx1"/>
                </a:solidFill>
                <a:effectLst/>
                <a:uLnTx/>
                <a:uFillTx/>
                <a:latin typeface="+mn-lt"/>
                <a:ea typeface="+mn-ea"/>
                <a:cs typeface="+mn-cs"/>
              </a:rPr>
              <a:t>The company grows &amp; matures</a:t>
            </a:r>
            <a:endParaRPr kumimoji="0" lang="sv-SE"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2"/>
          <p:cNvPicPr>
            <a:picLocks noGrp="1" noChangeAspect="1" noChangeArrowheads="1"/>
          </p:cNvPicPr>
          <p:nvPr>
            <p:ph sz="quarter" idx="4294967295"/>
          </p:nvPr>
        </p:nvPicPr>
        <p:blipFill>
          <a:blip r:embed="rId2" cstate="print"/>
          <a:srcRect/>
          <a:stretch>
            <a:fillRect/>
          </a:stretch>
        </p:blipFill>
        <p:spPr bwMode="auto">
          <a:xfrm>
            <a:off x="2095500" y="2603500"/>
            <a:ext cx="3986218" cy="3429047"/>
          </a:xfrm>
          <a:prstGeom prst="rect">
            <a:avLst/>
          </a:prstGeom>
          <a:noFill/>
          <a:ln w="9525">
            <a:noFill/>
            <a:miter lim="800000"/>
            <a:headEnd/>
            <a:tailEnd/>
          </a:ln>
          <a:effectLst/>
        </p:spPr>
      </p:pic>
      <p:pic>
        <p:nvPicPr>
          <p:cNvPr id="8" name="Picture 3" descr="C:\Documents and Settings\Welford\Desktop\slide show\bw0065025.jpg"/>
          <p:cNvPicPr>
            <a:picLocks noGrp="1" noChangeAspect="1" noChangeArrowheads="1"/>
          </p:cNvPicPr>
          <p:nvPr>
            <p:ph sz="quarter" idx="4294967295"/>
          </p:nvPr>
        </p:nvPicPr>
        <p:blipFill>
          <a:blip r:embed="rId3" cstate="print"/>
          <a:srcRect/>
          <a:stretch>
            <a:fillRect/>
          </a:stretch>
        </p:blipFill>
        <p:spPr bwMode="auto">
          <a:xfrm>
            <a:off x="6815146" y="2560610"/>
            <a:ext cx="2857520" cy="335761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1+#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1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2" dur="1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v-SE" b="1" dirty="0" smtClean="0">
                <a:solidFill>
                  <a:srgbClr val="FF0000"/>
                </a:solidFill>
              </a:rPr>
              <a:t>Every Entreprenuer has a dream</a:t>
            </a:r>
            <a:endParaRPr lang="en-US" b="1"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17</a:t>
            </a:fld>
            <a:endParaRPr lang="en-GB"/>
          </a:p>
        </p:txBody>
      </p:sp>
      <p:pic>
        <p:nvPicPr>
          <p:cNvPr id="5" name="Picture Placeholder 8" descr="mwi12610066.jpg"/>
          <p:cNvPicPr>
            <a:picLocks noGrp="1" noChangeAspect="1"/>
          </p:cNvPicPr>
          <p:nvPr>
            <p:ph idx="1"/>
          </p:nvPr>
        </p:nvPicPr>
        <p:blipFill>
          <a:blip r:embed="rId2" cstate="print"/>
          <a:stretch>
            <a:fillRect/>
          </a:stretch>
        </p:blipFill>
        <p:spPr>
          <a:xfrm>
            <a:off x="2095500" y="1447800"/>
            <a:ext cx="8124868" cy="4365759"/>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smtClean="0">
                <a:solidFill>
                  <a:srgbClr val="FF0000"/>
                </a:solidFill>
              </a:rPr>
              <a:t>Growth challenges</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D28F967C-1D55-4ACC-A3C6-32FE1A049BE5}" type="slidenum">
              <a:rPr lang="en-GB" smtClean="0"/>
              <a:pPr/>
              <a:t>18</a:t>
            </a:fld>
            <a:endParaRPr lang="en-GB"/>
          </a:p>
        </p:txBody>
      </p:sp>
      <p:pic>
        <p:nvPicPr>
          <p:cNvPr id="5" name="Picture 2" descr="C:\Documents and Settings\Welford\Desktop\slide show\baby_milestone_s9_baby_cruising_on_stairs.jpg"/>
          <p:cNvPicPr>
            <a:picLocks noGrp="1" noChangeAspect="1" noChangeArrowheads="1"/>
          </p:cNvPicPr>
          <p:nvPr>
            <p:ph idx="1"/>
          </p:nvPr>
        </p:nvPicPr>
        <p:blipFill>
          <a:blip r:embed="rId2" cstate="print"/>
          <a:srcRect/>
          <a:stretch>
            <a:fillRect/>
          </a:stretch>
        </p:blipFill>
        <p:spPr bwMode="auto">
          <a:xfrm>
            <a:off x="1549400" y="1905000"/>
            <a:ext cx="8001000" cy="4191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smtClean="0">
                <a:solidFill>
                  <a:srgbClr val="FF0000"/>
                </a:solidFill>
              </a:rPr>
              <a:t> Entrepreneur’s Decisional problem</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D28F967C-1D55-4ACC-A3C6-32FE1A049BE5}" type="slidenum">
              <a:rPr lang="en-GB" smtClean="0"/>
              <a:pPr/>
              <a:t>19</a:t>
            </a:fld>
            <a:endParaRPr lang="en-GB"/>
          </a:p>
        </p:txBody>
      </p:sp>
      <p:sp>
        <p:nvSpPr>
          <p:cNvPr id="5" name="Text Placeholder 4"/>
          <p:cNvSpPr txBox="1">
            <a:spLocks/>
          </p:cNvSpPr>
          <p:nvPr/>
        </p:nvSpPr>
        <p:spPr>
          <a:xfrm>
            <a:off x="1739900" y="1803400"/>
            <a:ext cx="3429000" cy="639762"/>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sv-SE" sz="1600" b="1" i="0" u="none" strike="noStrike" kern="1200" cap="none" spc="0" normalizeH="0" baseline="0" noProof="0" smtClean="0">
                <a:ln>
                  <a:noFill/>
                </a:ln>
                <a:solidFill>
                  <a:schemeClr val="tx1"/>
                </a:solidFill>
                <a:effectLst/>
                <a:uLnTx/>
                <a:uFillTx/>
                <a:latin typeface="+mn-lt"/>
                <a:ea typeface="+mn-ea"/>
                <a:cs typeface="+mn-cs"/>
              </a:rPr>
              <a:t>Should the founder continue with entreprenuerial mgt?</a:t>
            </a:r>
            <a:endParaRPr kumimoji="0" lang="sv-SE"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 Placeholder 6"/>
          <p:cNvSpPr txBox="1">
            <a:spLocks/>
          </p:cNvSpPr>
          <p:nvPr/>
        </p:nvSpPr>
        <p:spPr>
          <a:xfrm>
            <a:off x="5930900" y="1803400"/>
            <a:ext cx="3581400" cy="639762"/>
          </a:xfrm>
          <a:prstGeom prst="rect">
            <a:avLst/>
          </a:prstGeom>
        </p:spPr>
        <p:txBody>
          <a:bodyPr>
            <a:normAutofit fontScale="85000" lnSpcReduction="20000"/>
          </a:bodyPr>
          <a:lstStyle/>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sv-SE" sz="2000" b="1" i="0" u="none" strike="noStrike" kern="1200" cap="none" spc="0" normalizeH="0" baseline="0" noProof="0" smtClean="0">
                <a:ln>
                  <a:noFill/>
                </a:ln>
                <a:solidFill>
                  <a:schemeClr val="tx1"/>
                </a:solidFill>
                <a:effectLst/>
                <a:uLnTx/>
                <a:uFillTx/>
                <a:latin typeface="+mn-lt"/>
                <a:ea typeface="+mn-ea"/>
                <a:cs typeface="+mn-cs"/>
              </a:rPr>
              <a:t>Or is it time to engage professional mgt?</a:t>
            </a:r>
            <a:endParaRPr kumimoji="0" lang="sv-SE" sz="2000" b="1"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2" descr="C:\Documents and Settings\Welford\Desktop\slide show\bw0065023.jpg"/>
          <p:cNvPicPr>
            <a:picLocks noGrp="1" noChangeAspect="1" noChangeArrowheads="1"/>
          </p:cNvPicPr>
          <p:nvPr>
            <p:ph sz="quarter" idx="4294967295"/>
          </p:nvPr>
        </p:nvPicPr>
        <p:blipFill>
          <a:blip r:embed="rId2" cstate="print"/>
          <a:srcRect/>
          <a:stretch>
            <a:fillRect/>
          </a:stretch>
        </p:blipFill>
        <p:spPr bwMode="auto">
          <a:xfrm>
            <a:off x="1739900" y="2565400"/>
            <a:ext cx="3505200" cy="3571900"/>
          </a:xfrm>
          <a:prstGeom prst="rect">
            <a:avLst/>
          </a:prstGeom>
          <a:noFill/>
        </p:spPr>
      </p:pic>
      <p:pic>
        <p:nvPicPr>
          <p:cNvPr id="8" name="Picture 3" descr="C:\Documents and Settings\Welford\Desktop\slide show\images 5.jpg"/>
          <p:cNvPicPr>
            <a:picLocks noGrp="1" noChangeAspect="1" noChangeArrowheads="1"/>
          </p:cNvPicPr>
          <p:nvPr>
            <p:ph sz="quarter" idx="4294967295"/>
          </p:nvPr>
        </p:nvPicPr>
        <p:blipFill>
          <a:blip r:embed="rId3" cstate="print"/>
          <a:srcRect/>
          <a:stretch>
            <a:fillRect/>
          </a:stretch>
        </p:blipFill>
        <p:spPr bwMode="auto">
          <a:xfrm>
            <a:off x="5930900" y="2565400"/>
            <a:ext cx="3657600" cy="350048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1000" fill="hold"/>
                                        <p:tgtEl>
                                          <p:spTgt spid="8"/>
                                        </p:tgtEl>
                                        <p:attrNameLst>
                                          <p:attrName>ppt_x</p:attrName>
                                        </p:attrNameLst>
                                      </p:cBhvr>
                                      <p:tavLst>
                                        <p:tav tm="0">
                                          <p:val>
                                            <p:strVal val="1+#ppt_w/2"/>
                                          </p:val>
                                        </p:tav>
                                        <p:tav tm="100000">
                                          <p:val>
                                            <p:strVal val="#ppt_x"/>
                                          </p:val>
                                        </p:tav>
                                      </p:tavLst>
                                    </p:anim>
                                    <p:anim calcmode="lin" valueType="num">
                                      <p:cBhvr additive="base">
                                        <p:cTn id="2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Course Description</a:t>
            </a:r>
            <a:r>
              <a:rPr lang="en-US" dirty="0">
                <a:solidFill>
                  <a:srgbClr val="FF0000"/>
                </a:solidFill>
              </a:rPr>
              <a:t/>
            </a:r>
            <a:br>
              <a:rPr lang="en-US" dirty="0">
                <a:solidFill>
                  <a:srgbClr val="FF0000"/>
                </a:solidFill>
              </a:rPr>
            </a:br>
            <a:r>
              <a:rPr lang="en-US" b="1" dirty="0">
                <a:solidFill>
                  <a:srgbClr val="FF0000"/>
                </a:solidFill>
              </a:rPr>
              <a:t> </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88136" y="1564396"/>
            <a:ext cx="11666862" cy="4516916"/>
          </a:xfrm>
        </p:spPr>
        <p:txBody>
          <a:bodyPr>
            <a:noAutofit/>
          </a:bodyPr>
          <a:lstStyle/>
          <a:p>
            <a:pPr algn="just"/>
            <a:endParaRPr lang="en-US" b="1" dirty="0" smtClean="0"/>
          </a:p>
          <a:p>
            <a:pPr algn="just"/>
            <a:r>
              <a:rPr lang="en-US" b="1" dirty="0" smtClean="0"/>
              <a:t>Widely </a:t>
            </a:r>
            <a:r>
              <a:rPr lang="en-US" b="1" dirty="0"/>
              <a:t>acclaimed as a virtuous cycle of activities, entrepreneurship germinates employment opportunities, instills entrepreneurial spirit, raises national competitiveness, creates better living standards and may even reduce crime </a:t>
            </a:r>
            <a:r>
              <a:rPr lang="en-US" b="1" dirty="0" smtClean="0"/>
              <a:t>rates</a:t>
            </a:r>
          </a:p>
          <a:p>
            <a:pPr algn="just"/>
            <a:r>
              <a:rPr lang="en-US" b="1" dirty="0"/>
              <a:t>Thus, it is not unusual that Governments across the world encourage entrepreneurship. Entrepreneurship thrives on change and at the same time act as catalyst of changes as entrepreneurs discover, explore and exploit actionable </a:t>
            </a:r>
            <a:r>
              <a:rPr lang="en-US" b="1" dirty="0" smtClean="0"/>
              <a:t>opportunities</a:t>
            </a:r>
          </a:p>
        </p:txBody>
      </p:sp>
      <p:sp>
        <p:nvSpPr>
          <p:cNvPr id="4" name="Slide Number Placeholder 3"/>
          <p:cNvSpPr>
            <a:spLocks noGrp="1"/>
          </p:cNvSpPr>
          <p:nvPr>
            <p:ph type="sldNum" sz="quarter" idx="12"/>
          </p:nvPr>
        </p:nvSpPr>
        <p:spPr/>
        <p:txBody>
          <a:bodyPr/>
          <a:lstStyle/>
          <a:p>
            <a:fld id="{D28F967C-1D55-4ACC-A3C6-32FE1A049BE5}" type="slidenum">
              <a:rPr lang="en-GB" smtClean="0"/>
              <a:pPr/>
              <a:t>2</a:t>
            </a:fld>
            <a:endParaRPr lang="en-GB"/>
          </a:p>
        </p:txBody>
      </p:sp>
    </p:spTree>
    <p:extLst>
      <p:ext uri="{BB962C8B-B14F-4D97-AF65-F5344CB8AC3E}">
        <p14:creationId xmlns="" xmlns:p14="http://schemas.microsoft.com/office/powerpoint/2010/main" val="374824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Two types of Growth Strategies</a:t>
            </a:r>
            <a:endParaRPr lang="en-US" b="1" dirty="0"/>
          </a:p>
        </p:txBody>
      </p:sp>
      <p:sp>
        <p:nvSpPr>
          <p:cNvPr id="3" name="Content Placeholder 2"/>
          <p:cNvSpPr>
            <a:spLocks noGrp="1"/>
          </p:cNvSpPr>
          <p:nvPr>
            <p:ph idx="1"/>
          </p:nvPr>
        </p:nvSpPr>
        <p:spPr>
          <a:xfrm>
            <a:off x="355600" y="2015732"/>
            <a:ext cx="11582399" cy="4118368"/>
          </a:xfrm>
        </p:spPr>
        <p:txBody>
          <a:bodyPr>
            <a:normAutofit fontScale="62500" lnSpcReduction="20000"/>
          </a:bodyPr>
          <a:lstStyle/>
          <a:p>
            <a:r>
              <a:rPr lang="en-US" sz="2800" b="1" dirty="0" smtClean="0">
                <a:solidFill>
                  <a:srgbClr val="FF0000"/>
                </a:solidFill>
              </a:rPr>
              <a:t>Internal or Organic Growth</a:t>
            </a:r>
          </a:p>
          <a:p>
            <a:r>
              <a:rPr lang="en-US" sz="2500" b="1" dirty="0" smtClean="0"/>
              <a:t>Hiring more employees</a:t>
            </a:r>
          </a:p>
          <a:p>
            <a:r>
              <a:rPr lang="en-US" sz="2500" b="1" dirty="0" smtClean="0"/>
              <a:t>Growing the customer base</a:t>
            </a:r>
          </a:p>
          <a:p>
            <a:r>
              <a:rPr lang="en-US" sz="2500" b="1" dirty="0" smtClean="0"/>
              <a:t>Opening new company owned locations</a:t>
            </a:r>
          </a:p>
          <a:p>
            <a:r>
              <a:rPr lang="en-US" sz="2500" b="1" dirty="0" smtClean="0"/>
              <a:t>Developing new products</a:t>
            </a:r>
          </a:p>
          <a:p>
            <a:r>
              <a:rPr lang="en-US" sz="2800" b="1" dirty="0" smtClean="0">
                <a:solidFill>
                  <a:srgbClr val="FF0000"/>
                </a:solidFill>
              </a:rPr>
              <a:t>External Growth </a:t>
            </a:r>
          </a:p>
          <a:p>
            <a:r>
              <a:rPr lang="en-US" sz="2800" b="1" dirty="0" smtClean="0"/>
              <a:t>Franchising</a:t>
            </a:r>
          </a:p>
          <a:p>
            <a:r>
              <a:rPr lang="en-US" sz="2800" b="1" dirty="0" smtClean="0"/>
              <a:t>Merger </a:t>
            </a:r>
          </a:p>
          <a:p>
            <a:r>
              <a:rPr lang="en-US" sz="2800" b="1" dirty="0" smtClean="0"/>
              <a:t>Acquisition</a:t>
            </a:r>
          </a:p>
          <a:p>
            <a:r>
              <a:rPr lang="en-US" sz="2800" b="1" dirty="0" smtClean="0"/>
              <a:t>Strategic Alliances</a:t>
            </a:r>
            <a:endParaRPr lang="en-US" b="1"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Definitional-issues of entrepreneurship</a:t>
            </a:r>
            <a:endParaRPr lang="en-GB" b="1" dirty="0">
              <a:solidFill>
                <a:srgbClr val="FF0000"/>
              </a:solidFill>
            </a:endParaRPr>
          </a:p>
        </p:txBody>
      </p:sp>
      <p:sp>
        <p:nvSpPr>
          <p:cNvPr id="3" name="Content Placeholder 2"/>
          <p:cNvSpPr>
            <a:spLocks noGrp="1"/>
          </p:cNvSpPr>
          <p:nvPr>
            <p:ph idx="1"/>
          </p:nvPr>
        </p:nvSpPr>
        <p:spPr>
          <a:xfrm>
            <a:off x="725715" y="2015732"/>
            <a:ext cx="11016342" cy="3891582"/>
          </a:xfrm>
        </p:spPr>
        <p:txBody>
          <a:bodyPr>
            <a:noAutofit/>
          </a:bodyPr>
          <a:lstStyle/>
          <a:p>
            <a:r>
              <a:rPr lang="en-US" sz="2400" b="1" dirty="0" smtClean="0"/>
              <a:t> In academic discourse it goes without saying that there are as many definitions of entrepreneurship as there entrepreneurs.</a:t>
            </a:r>
          </a:p>
          <a:p>
            <a:r>
              <a:rPr lang="en-US" sz="2400" b="1" dirty="0" smtClean="0"/>
              <a:t> For a variety of reasons, a single undisputed definition of entrepreneurship is conspicuous largely by its absence (Gartner, 1988).</a:t>
            </a:r>
          </a:p>
          <a:p>
            <a:r>
              <a:rPr lang="en-US" sz="2400" b="1" dirty="0" smtClean="0"/>
              <a:t>Two strands of research have surfaced i.e., trait approach and behavioral approach</a:t>
            </a:r>
          </a:p>
          <a:p>
            <a:r>
              <a:rPr lang="en-US" sz="2400" b="1" dirty="0" smtClean="0"/>
              <a:t>We  may say,  </a:t>
            </a:r>
            <a:r>
              <a:rPr lang="en-US" sz="2400" b="1" dirty="0" smtClean="0">
                <a:solidFill>
                  <a:srgbClr val="FF0000"/>
                </a:solidFill>
              </a:rPr>
              <a:t>“entrepreneur is a person  who perceives an opportunity and sets up an organization to pursue the same”</a:t>
            </a:r>
          </a:p>
          <a:p>
            <a:pPr algn="just"/>
            <a:endParaRPr lang="en-GB" sz="2400"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21</a:t>
            </a:fld>
            <a:endParaRPr lang="en-GB"/>
          </a:p>
        </p:txBody>
      </p:sp>
    </p:spTree>
    <p:extLst>
      <p:ext uri="{BB962C8B-B14F-4D97-AF65-F5344CB8AC3E}">
        <p14:creationId xmlns="" xmlns:p14="http://schemas.microsoft.com/office/powerpoint/2010/main" val="37564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821081"/>
          </a:xfrm>
        </p:spPr>
        <p:txBody>
          <a:bodyPr/>
          <a:lstStyle/>
          <a:p>
            <a:pPr algn="ctr"/>
            <a:r>
              <a:rPr lang="en-US" b="1" dirty="0" smtClean="0">
                <a:solidFill>
                  <a:srgbClr val="FF0000"/>
                </a:solidFill>
              </a:rPr>
              <a:t>Innovation &amp; Entrepreneurs</a:t>
            </a:r>
            <a:endParaRPr lang="en-GB" b="1" dirty="0"/>
          </a:p>
        </p:txBody>
      </p:sp>
      <p:sp>
        <p:nvSpPr>
          <p:cNvPr id="3" name="Content Placeholder 2"/>
          <p:cNvSpPr>
            <a:spLocks noGrp="1"/>
          </p:cNvSpPr>
          <p:nvPr>
            <p:ph idx="1"/>
          </p:nvPr>
        </p:nvSpPr>
        <p:spPr/>
        <p:txBody>
          <a:bodyPr>
            <a:noAutofit/>
          </a:bodyPr>
          <a:lstStyle/>
          <a:p>
            <a:pPr>
              <a:buNone/>
            </a:pPr>
            <a:r>
              <a:rPr lang="en-US" dirty="0" smtClean="0"/>
              <a:t>	</a:t>
            </a:r>
            <a:r>
              <a:rPr lang="en-US" sz="2400" b="1" dirty="0" smtClean="0"/>
              <a:t>The simplest definition of innovation:</a:t>
            </a:r>
            <a:endParaRPr lang="en-US" b="1" dirty="0" smtClean="0"/>
          </a:p>
          <a:p>
            <a:endParaRPr lang="en-US" dirty="0" smtClean="0"/>
          </a:p>
          <a:p>
            <a:pPr>
              <a:buNone/>
            </a:pPr>
            <a:r>
              <a:rPr lang="en-US" i="1" dirty="0" smtClean="0"/>
              <a:t>	</a:t>
            </a:r>
            <a:r>
              <a:rPr lang="en-US" sz="2400" b="1" i="1" dirty="0" smtClean="0"/>
              <a:t>The new combination of existing economic resources and the person causing the new combination is known as entrepreneur.</a:t>
            </a:r>
          </a:p>
          <a:p>
            <a:pPr>
              <a:buNone/>
            </a:pPr>
            <a:endParaRPr lang="en-US" sz="2400" i="1" dirty="0" smtClean="0"/>
          </a:p>
          <a:p>
            <a:pPr>
              <a:buNone/>
            </a:pPr>
            <a:r>
              <a:rPr lang="en-US" sz="2400" i="1" dirty="0" smtClean="0"/>
              <a:t>	</a:t>
            </a:r>
            <a:r>
              <a:rPr lang="en-US" sz="2400" b="1" i="1" dirty="0" smtClean="0"/>
              <a:t>Entrepreneurs disrupt the status quo, putting economic development and society on a new course</a:t>
            </a:r>
          </a:p>
          <a:p>
            <a:pPr algn="just"/>
            <a:endParaRPr lang="en-GB" sz="2400"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22</a:t>
            </a:fld>
            <a:endParaRPr lang="en-GB"/>
          </a:p>
        </p:txBody>
      </p:sp>
    </p:spTree>
    <p:extLst>
      <p:ext uri="{BB962C8B-B14F-4D97-AF65-F5344CB8AC3E}">
        <p14:creationId xmlns="" xmlns:p14="http://schemas.microsoft.com/office/powerpoint/2010/main" val="75411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864624"/>
          </a:xfrm>
        </p:spPr>
        <p:txBody>
          <a:bodyPr/>
          <a:lstStyle/>
          <a:p>
            <a:pPr algn="ctr"/>
            <a:r>
              <a:rPr lang="en-US" b="1" dirty="0" smtClean="0">
                <a:solidFill>
                  <a:srgbClr val="FF0000"/>
                </a:solidFill>
              </a:rPr>
              <a:t>Defining entrepreneurship</a:t>
            </a:r>
            <a:endParaRPr lang="en-GB" b="1" dirty="0">
              <a:solidFill>
                <a:srgbClr val="FF0000"/>
              </a:solidFill>
            </a:endParaRPr>
          </a:p>
        </p:txBody>
      </p:sp>
      <p:sp>
        <p:nvSpPr>
          <p:cNvPr id="3" name="Content Placeholder 2"/>
          <p:cNvSpPr>
            <a:spLocks noGrp="1"/>
          </p:cNvSpPr>
          <p:nvPr>
            <p:ph idx="1"/>
          </p:nvPr>
        </p:nvSpPr>
        <p:spPr>
          <a:xfrm>
            <a:off x="0" y="1727200"/>
            <a:ext cx="11916229" cy="4339771"/>
          </a:xfrm>
        </p:spPr>
        <p:txBody>
          <a:bodyPr>
            <a:noAutofit/>
          </a:bodyPr>
          <a:lstStyle/>
          <a:p>
            <a:pPr>
              <a:buNone/>
            </a:pPr>
            <a:endParaRPr lang="en-US" sz="1600" b="1" dirty="0" smtClean="0"/>
          </a:p>
          <a:p>
            <a:r>
              <a:rPr lang="en-US" sz="1600" b="1" dirty="0" smtClean="0"/>
              <a:t>Joseph Schumpeter's definition of an entrepreneur in 1934 Schumpeter defined entrepreneurs as innovators who implement entrepreneurial change within markets, where entrepreneurial change has 5 manifestations:</a:t>
            </a:r>
          </a:p>
          <a:p>
            <a:pPr>
              <a:buNone/>
            </a:pPr>
            <a:r>
              <a:rPr lang="en-US" sz="1600" b="1" dirty="0" smtClean="0"/>
              <a:t> 1) the introduction of a new (or improved) good;</a:t>
            </a:r>
          </a:p>
          <a:p>
            <a:pPr>
              <a:buNone/>
            </a:pPr>
            <a:r>
              <a:rPr lang="en-US" sz="1600" b="1" dirty="0" smtClean="0"/>
              <a:t> 2) the introduction of a new method of production; </a:t>
            </a:r>
          </a:p>
          <a:p>
            <a:pPr>
              <a:buNone/>
            </a:pPr>
            <a:r>
              <a:rPr lang="en-US" sz="1600" b="1" dirty="0" smtClean="0"/>
              <a:t>3) the opening of a new market;</a:t>
            </a:r>
          </a:p>
          <a:p>
            <a:pPr>
              <a:buNone/>
            </a:pPr>
            <a:r>
              <a:rPr lang="en-US" sz="1600" b="1" dirty="0" smtClean="0"/>
              <a:t> 4) the exploitation of a new source of supply;</a:t>
            </a:r>
          </a:p>
          <a:p>
            <a:pPr>
              <a:buNone/>
            </a:pPr>
            <a:r>
              <a:rPr lang="en-US" sz="1600" b="1" dirty="0" smtClean="0"/>
              <a:t> 5) the re-engineering/organization of business management processes. </a:t>
            </a:r>
          </a:p>
          <a:p>
            <a:pPr>
              <a:buNone/>
            </a:pPr>
            <a:r>
              <a:rPr lang="en-US" sz="1600" b="1" dirty="0" smtClean="0"/>
              <a:t>Schumpeter's definition therefore equates entrepreneurship </a:t>
            </a:r>
          </a:p>
          <a:p>
            <a:pPr>
              <a:buNone/>
            </a:pPr>
            <a:r>
              <a:rPr lang="en-US" sz="1600" b="1" dirty="0" smtClean="0"/>
              <a:t>with innovation in the business sense; that is identifying market opportunities and using innovative approaches to exploit them </a:t>
            </a:r>
          </a:p>
          <a:p>
            <a:endParaRPr lang="en-US" sz="1600" b="1" dirty="0" smtClean="0"/>
          </a:p>
          <a:p>
            <a:pPr lvl="1">
              <a:buNone/>
            </a:pPr>
            <a:endParaRPr lang="en-GB" sz="1400"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23</a:t>
            </a:fld>
            <a:endParaRPr lang="en-GB"/>
          </a:p>
        </p:txBody>
      </p:sp>
    </p:spTree>
    <p:extLst>
      <p:ext uri="{BB962C8B-B14F-4D97-AF65-F5344CB8AC3E}">
        <p14:creationId xmlns="" xmlns:p14="http://schemas.microsoft.com/office/powerpoint/2010/main" val="308328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850110"/>
          </a:xfrm>
        </p:spPr>
        <p:txBody>
          <a:bodyPr>
            <a:noAutofit/>
          </a:bodyPr>
          <a:lstStyle/>
          <a:p>
            <a:pPr algn="ctr"/>
            <a:r>
              <a:rPr lang="en-US" b="1" dirty="0" smtClean="0">
                <a:solidFill>
                  <a:srgbClr val="FF0000"/>
                </a:solidFill>
              </a:rPr>
              <a:t>Myths about Entrepreneurs  </a:t>
            </a:r>
            <a:br>
              <a:rPr lang="en-US" b="1" dirty="0" smtClean="0">
                <a:solidFill>
                  <a:srgbClr val="FF0000"/>
                </a:solidFill>
              </a:rPr>
            </a:br>
            <a:r>
              <a:rPr lang="en-US" b="1" dirty="0" smtClean="0">
                <a:solidFill>
                  <a:srgbClr val="FF0000"/>
                </a:solidFill>
              </a:rPr>
              <a:t>Source: </a:t>
            </a:r>
            <a:r>
              <a:rPr lang="en-US" sz="2000" b="1" dirty="0" smtClean="0"/>
              <a:t>(Timmons, J. A., &amp; </a:t>
            </a:r>
            <a:r>
              <a:rPr lang="en-US" sz="2000" b="1" dirty="0" err="1" smtClean="0"/>
              <a:t>Spinelli</a:t>
            </a:r>
            <a:r>
              <a:rPr lang="en-US" sz="2000" b="1" dirty="0" smtClean="0"/>
              <a:t>, S. 1999)</a:t>
            </a:r>
            <a:endParaRPr lang="en-GB" sz="2000" b="1" dirty="0"/>
          </a:p>
        </p:txBody>
      </p:sp>
      <p:sp>
        <p:nvSpPr>
          <p:cNvPr id="3" name="Content Placeholder 2"/>
          <p:cNvSpPr>
            <a:spLocks noGrp="1"/>
          </p:cNvSpPr>
          <p:nvPr>
            <p:ph idx="1"/>
          </p:nvPr>
        </p:nvSpPr>
        <p:spPr>
          <a:xfrm>
            <a:off x="566057" y="2015732"/>
            <a:ext cx="11321143" cy="3949639"/>
          </a:xfrm>
        </p:spPr>
        <p:txBody>
          <a:bodyPr>
            <a:normAutofit fontScale="92500" lnSpcReduction="20000"/>
          </a:bodyPr>
          <a:lstStyle/>
          <a:p>
            <a:r>
              <a:rPr lang="en-US" b="1" dirty="0" smtClean="0">
                <a:solidFill>
                  <a:srgbClr val="FF0000"/>
                </a:solidFill>
              </a:rPr>
              <a:t>Myth No.1: </a:t>
            </a:r>
            <a:r>
              <a:rPr lang="en-US" b="1" dirty="0" smtClean="0"/>
              <a:t>Entrepreneurs are born not made?</a:t>
            </a:r>
          </a:p>
          <a:p>
            <a:endParaRPr lang="en-US" b="1" dirty="0" smtClean="0"/>
          </a:p>
          <a:p>
            <a:r>
              <a:rPr lang="en-US" b="1" dirty="0" smtClean="0">
                <a:solidFill>
                  <a:srgbClr val="FF0000"/>
                </a:solidFill>
              </a:rPr>
              <a:t>Myth No.2:  </a:t>
            </a:r>
            <a:r>
              <a:rPr lang="en-US" b="1" dirty="0" smtClean="0"/>
              <a:t>Anyone can start a business?</a:t>
            </a:r>
          </a:p>
          <a:p>
            <a:endParaRPr lang="en-US" b="1" dirty="0" smtClean="0"/>
          </a:p>
          <a:p>
            <a:r>
              <a:rPr lang="en-US" b="1" dirty="0" smtClean="0">
                <a:solidFill>
                  <a:srgbClr val="FF0000"/>
                </a:solidFill>
              </a:rPr>
              <a:t>Myth No.3:  </a:t>
            </a:r>
            <a:r>
              <a:rPr lang="en-US" b="1" dirty="0" smtClean="0"/>
              <a:t>Entrepreneurs are gamblers?</a:t>
            </a:r>
          </a:p>
          <a:p>
            <a:endParaRPr lang="en-US" b="1" dirty="0" smtClean="0"/>
          </a:p>
          <a:p>
            <a:r>
              <a:rPr lang="en-US" b="1" dirty="0" smtClean="0">
                <a:solidFill>
                  <a:srgbClr val="FF0000"/>
                </a:solidFill>
              </a:rPr>
              <a:t>Myth No.4:  </a:t>
            </a:r>
            <a:r>
              <a:rPr lang="en-US" b="1" dirty="0" smtClean="0"/>
              <a:t>Entrepreneurs want the whole show for themselves</a:t>
            </a:r>
          </a:p>
          <a:p>
            <a:endParaRPr lang="en-US" b="1" dirty="0" smtClean="0">
              <a:solidFill>
                <a:srgbClr val="FF0000"/>
              </a:solidFill>
            </a:endParaRPr>
          </a:p>
          <a:p>
            <a:r>
              <a:rPr lang="en-US" b="1" dirty="0" smtClean="0">
                <a:solidFill>
                  <a:srgbClr val="FF0000"/>
                </a:solidFill>
              </a:rPr>
              <a:t>Myth No.5:  </a:t>
            </a:r>
            <a:r>
              <a:rPr lang="en-US" b="1" dirty="0" smtClean="0"/>
              <a:t>Entrepreneurs are their own bosses and completely independent</a:t>
            </a:r>
          </a:p>
          <a:p>
            <a:endParaRPr lang="en-GB" b="1"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24</a:t>
            </a:fld>
            <a:endParaRPr lang="en-GB"/>
          </a:p>
        </p:txBody>
      </p:sp>
    </p:spTree>
    <p:extLst>
      <p:ext uri="{BB962C8B-B14F-4D97-AF65-F5344CB8AC3E}">
        <p14:creationId xmlns="" xmlns:p14="http://schemas.microsoft.com/office/powerpoint/2010/main" val="338714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blinds(horizontal)">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04966"/>
          </a:xfrm>
        </p:spPr>
        <p:txBody>
          <a:bodyPr>
            <a:normAutofit fontScale="90000"/>
          </a:bodyPr>
          <a:lstStyle/>
          <a:p>
            <a:pPr algn="ctr"/>
            <a:r>
              <a:rPr lang="en-US" b="1" dirty="0" smtClean="0">
                <a:solidFill>
                  <a:srgbClr val="FF0000"/>
                </a:solidFill>
              </a:rPr>
              <a:t>Myths about Entrepreneurs continued</a:t>
            </a:r>
            <a:endParaRPr lang="en-GB" b="1" dirty="0"/>
          </a:p>
        </p:txBody>
      </p:sp>
      <p:sp>
        <p:nvSpPr>
          <p:cNvPr id="3" name="Content Placeholder 2"/>
          <p:cNvSpPr>
            <a:spLocks noGrp="1"/>
          </p:cNvSpPr>
          <p:nvPr>
            <p:ph idx="1"/>
          </p:nvPr>
        </p:nvSpPr>
        <p:spPr/>
        <p:txBody>
          <a:bodyPr>
            <a:noAutofit/>
          </a:bodyPr>
          <a:lstStyle/>
          <a:p>
            <a:r>
              <a:rPr lang="en-US" sz="2400" b="1" dirty="0" smtClean="0">
                <a:solidFill>
                  <a:srgbClr val="FF0000"/>
                </a:solidFill>
              </a:rPr>
              <a:t>Myth No.6:  </a:t>
            </a:r>
            <a:r>
              <a:rPr lang="en-US" sz="2400" b="1" dirty="0" smtClean="0"/>
              <a:t>Entrepreneurs experience a great deal of stress and pay a high price</a:t>
            </a:r>
          </a:p>
          <a:p>
            <a:endParaRPr lang="en-US" sz="2400" b="1" dirty="0" smtClean="0"/>
          </a:p>
          <a:p>
            <a:r>
              <a:rPr lang="en-US" sz="2400" b="1" dirty="0" smtClean="0">
                <a:solidFill>
                  <a:srgbClr val="FF0000"/>
                </a:solidFill>
              </a:rPr>
              <a:t>Myth No.7: </a:t>
            </a:r>
            <a:r>
              <a:rPr lang="en-US" sz="2400" b="1" dirty="0" smtClean="0"/>
              <a:t>Entrepreneurs should be young and energetic</a:t>
            </a:r>
          </a:p>
          <a:p>
            <a:endParaRPr lang="en-US" sz="2400" b="1" dirty="0" smtClean="0">
              <a:solidFill>
                <a:srgbClr val="FF0000"/>
              </a:solidFill>
            </a:endParaRPr>
          </a:p>
          <a:p>
            <a:r>
              <a:rPr lang="en-US" sz="2400" b="1" dirty="0" smtClean="0">
                <a:solidFill>
                  <a:srgbClr val="FF0000"/>
                </a:solidFill>
              </a:rPr>
              <a:t>Myth No.8: </a:t>
            </a:r>
            <a:r>
              <a:rPr lang="en-US" sz="2400" b="1" dirty="0" smtClean="0"/>
              <a:t>If an entrepreneur is talented, success will happen in a year or two</a:t>
            </a:r>
          </a:p>
          <a:p>
            <a:pPr>
              <a:buNone/>
            </a:pPr>
            <a:r>
              <a:rPr lang="en-US" sz="2400" b="1" dirty="0" smtClean="0"/>
              <a:t> </a:t>
            </a:r>
          </a:p>
          <a:p>
            <a:pPr algn="just"/>
            <a:endParaRPr lang="en-GB" sz="2400" b="1"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25</a:t>
            </a:fld>
            <a:endParaRPr lang="en-GB"/>
          </a:p>
        </p:txBody>
      </p:sp>
    </p:spTree>
    <p:extLst>
      <p:ext uri="{BB962C8B-B14F-4D97-AF65-F5344CB8AC3E}">
        <p14:creationId xmlns="" xmlns:p14="http://schemas.microsoft.com/office/powerpoint/2010/main" val="306269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Bootstrapping ……….but why?</a:t>
            </a:r>
            <a:endParaRPr lang="en-US" b="1" dirty="0">
              <a:solidFill>
                <a:srgbClr val="FF0000"/>
              </a:solidFill>
            </a:endParaRPr>
          </a:p>
        </p:txBody>
      </p:sp>
      <p:sp>
        <p:nvSpPr>
          <p:cNvPr id="3" name="Content Placeholder 2"/>
          <p:cNvSpPr>
            <a:spLocks noGrp="1"/>
          </p:cNvSpPr>
          <p:nvPr>
            <p:ph idx="1"/>
          </p:nvPr>
        </p:nvSpPr>
        <p:spPr>
          <a:xfrm>
            <a:off x="483476" y="2015732"/>
            <a:ext cx="11708523" cy="4016768"/>
          </a:xfrm>
        </p:spPr>
        <p:txBody>
          <a:bodyPr>
            <a:normAutofit fontScale="70000" lnSpcReduction="20000"/>
          </a:bodyPr>
          <a:lstStyle/>
          <a:p>
            <a:pPr algn="ctr"/>
            <a:endParaRPr lang="en-US" b="1" dirty="0" smtClean="0"/>
          </a:p>
          <a:p>
            <a:pPr algn="ctr">
              <a:buNone/>
            </a:pPr>
            <a:r>
              <a:rPr lang="en-US" sz="2600" b="1" dirty="0" smtClean="0"/>
              <a:t>DEF: BOOTSTRAPPING IS THE CONVERSION OF SOCIAL CAPITAL INTO FINANCIAL CAPITAL.</a:t>
            </a:r>
          </a:p>
          <a:p>
            <a:pPr algn="ctr">
              <a:buNone/>
            </a:pPr>
            <a:r>
              <a:rPr lang="en-US" sz="3600" b="1" dirty="0" smtClean="0"/>
              <a:t>“For the want of a nail the shoe was lost,</a:t>
            </a:r>
            <a:br>
              <a:rPr lang="en-US" sz="3600" b="1" dirty="0" smtClean="0"/>
            </a:br>
            <a:r>
              <a:rPr lang="en-US" sz="3600" b="1" dirty="0" smtClean="0"/>
              <a:t>For the want of a shoe the horse was lost,</a:t>
            </a:r>
            <a:br>
              <a:rPr lang="en-US" sz="3600" b="1" dirty="0" smtClean="0"/>
            </a:br>
            <a:r>
              <a:rPr lang="en-US" sz="3600" b="1" dirty="0" smtClean="0"/>
              <a:t>For the want of a horse the rider was lost,</a:t>
            </a:r>
            <a:br>
              <a:rPr lang="en-US" sz="3600" b="1" dirty="0" smtClean="0"/>
            </a:br>
            <a:r>
              <a:rPr lang="en-US" sz="3600" b="1" dirty="0" smtClean="0"/>
              <a:t>For the want of a rider the battle was lost,</a:t>
            </a:r>
            <a:br>
              <a:rPr lang="en-US" sz="3600" b="1" dirty="0" smtClean="0"/>
            </a:br>
            <a:r>
              <a:rPr lang="en-US" sz="3600" b="1" dirty="0" smtClean="0"/>
              <a:t>For the want of a battle the kingdom was lost,</a:t>
            </a:r>
            <a:br>
              <a:rPr lang="en-US" sz="3600" b="1" dirty="0" smtClean="0"/>
            </a:br>
            <a:r>
              <a:rPr lang="en-US" sz="3600" b="1" dirty="0" smtClean="0"/>
              <a:t>And all for the want of a horseshoe-nail.”</a:t>
            </a:r>
          </a:p>
          <a:p>
            <a:pPr algn="ctr"/>
            <a:r>
              <a:rPr lang="en-US" sz="3600" b="1" dirty="0" smtClean="0"/>
              <a:t>Benjamin Franklin</a:t>
            </a:r>
            <a:endParaRPr lang="en-US" sz="2600" b="1" dirty="0" smtClean="0"/>
          </a:p>
          <a:p>
            <a:pPr algn="ctr"/>
            <a:endParaRPr lang="en-US"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26</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linds(horizontal)">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blinds(horizontal)">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blinds(horizontal)">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blinds(horizontal)">
                                      <p:cBhvr>
                                        <p:cTn id="4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35430"/>
            <a:ext cx="10464650" cy="1117600"/>
          </a:xfrm>
        </p:spPr>
        <p:txBody>
          <a:bodyPr>
            <a:noAutofit/>
          </a:bodyPr>
          <a:lstStyle/>
          <a:p>
            <a:pPr marL="0" marR="0" algn="ctr">
              <a:lnSpc>
                <a:spcPct val="150000"/>
              </a:lnSpc>
              <a:spcBef>
                <a:spcPts val="0"/>
              </a:spcBef>
              <a:spcAft>
                <a:spcPts val="0"/>
              </a:spcAft>
            </a:pPr>
            <a:r>
              <a:rPr lang="en-US" sz="1600" b="1" dirty="0" smtClean="0">
                <a:solidFill>
                  <a:srgbClr val="FF0000"/>
                </a:solidFill>
                <a:latin typeface="Times New Roman"/>
                <a:ea typeface="Times New Roman"/>
              </a:rPr>
              <a:t>BOOTSTRAPPING PRACTICE EXAMPLES </a:t>
            </a:r>
            <a:br>
              <a:rPr lang="en-US" sz="1600" b="1" dirty="0" smtClean="0">
                <a:solidFill>
                  <a:srgbClr val="FF0000"/>
                </a:solidFill>
                <a:latin typeface="Times New Roman"/>
                <a:ea typeface="Times New Roman"/>
              </a:rPr>
            </a:br>
            <a:r>
              <a:rPr lang="en-US" sz="1600" b="1" dirty="0" smtClean="0">
                <a:solidFill>
                  <a:srgbClr val="FF0000"/>
                </a:solidFill>
                <a:latin typeface="Times New Roman"/>
                <a:ea typeface="Times New Roman"/>
              </a:rPr>
              <a:t>Bootstrapping is simplest form of entrepreneurship (Conversion of social capital to financial</a:t>
            </a:r>
            <a:br>
              <a:rPr lang="en-US" sz="1600" b="1" dirty="0" smtClean="0">
                <a:solidFill>
                  <a:srgbClr val="FF0000"/>
                </a:solidFill>
                <a:latin typeface="Times New Roman"/>
                <a:ea typeface="Times New Roman"/>
              </a:rPr>
            </a:br>
            <a:endParaRPr lang="en-GB" sz="1600" b="1" dirty="0">
              <a:solidFill>
                <a:srgbClr val="FF0000"/>
              </a:solidFill>
            </a:endParaRPr>
          </a:p>
        </p:txBody>
      </p:sp>
      <p:sp>
        <p:nvSpPr>
          <p:cNvPr id="3" name="Content Placeholder 2"/>
          <p:cNvSpPr>
            <a:spLocks noGrp="1"/>
          </p:cNvSpPr>
          <p:nvPr>
            <p:ph idx="1"/>
          </p:nvPr>
        </p:nvSpPr>
        <p:spPr>
          <a:xfrm>
            <a:off x="0" y="2015732"/>
            <a:ext cx="11858171" cy="3833525"/>
          </a:xfrm>
        </p:spPr>
        <p:txBody>
          <a:bodyPr>
            <a:normAutofit fontScale="70000" lnSpcReduction="20000"/>
          </a:bodyPr>
          <a:lstStyle/>
          <a:p>
            <a:pPr algn="just"/>
            <a:r>
              <a:rPr lang="en-US" b="1" dirty="0" smtClean="0">
                <a:latin typeface="Times New Roman"/>
                <a:ea typeface="Times New Roman"/>
              </a:rPr>
              <a:t>DO IT YOURSELF (DIY) When you do things yourselves you are business saving money</a:t>
            </a:r>
          </a:p>
          <a:p>
            <a:pPr algn="just"/>
            <a:r>
              <a:rPr lang="en-US" b="1" dirty="0" smtClean="0">
                <a:latin typeface="Times New Roman"/>
                <a:ea typeface="Times New Roman"/>
              </a:rPr>
              <a:t>OPERATE THE BUSINESS ENTIRELY IN THE HOME (that’s how you save money to be paid on rent etc).</a:t>
            </a:r>
          </a:p>
          <a:p>
            <a:pPr algn="just"/>
            <a:r>
              <a:rPr lang="en-US" b="1" dirty="0" smtClean="0">
                <a:latin typeface="Times New Roman"/>
                <a:ea typeface="Times New Roman"/>
              </a:rPr>
              <a:t>TAKE LOANS FROM FAMILY MEMBER/FRIENDS/RELATIVES </a:t>
            </a:r>
          </a:p>
          <a:p>
            <a:pPr algn="just"/>
            <a:r>
              <a:rPr lang="en-US" b="1" dirty="0" smtClean="0">
                <a:latin typeface="Times New Roman"/>
                <a:ea typeface="Times New Roman"/>
              </a:rPr>
              <a:t>FOLLOW BARTER INSTEAD OF BUYING(ASSETS, RAW MATERIALS, EQUIPMENTS </a:t>
            </a:r>
          </a:p>
          <a:p>
            <a:pPr algn="just"/>
            <a:r>
              <a:rPr lang="en-US" b="1" dirty="0" smtClean="0">
                <a:latin typeface="Times New Roman"/>
                <a:ea typeface="Times New Roman"/>
              </a:rPr>
              <a:t>PAY THE SUPPLIER AFTER DELIVERY OF GOODS (That’s how you delay your accounts payable. You may sell on cash and pay on credit)</a:t>
            </a:r>
          </a:p>
          <a:p>
            <a:pPr algn="just"/>
            <a:r>
              <a:rPr lang="en-US" b="1" dirty="0" smtClean="0">
                <a:latin typeface="Times New Roman"/>
                <a:ea typeface="Times New Roman"/>
              </a:rPr>
              <a:t>SHARE PREMISES, OFFICE, WAREHOUSE, PLANT, TRUCKS AND OTHER HEAVY ASSETS   WITH OTHER BUSINESSES TO MINIMIZE EXPENSES (again very much saving)</a:t>
            </a:r>
          </a:p>
          <a:p>
            <a:pPr algn="just"/>
            <a:r>
              <a:rPr lang="en-US" b="1" dirty="0" smtClean="0">
                <a:latin typeface="Times New Roman"/>
                <a:ea typeface="Times New Roman"/>
              </a:rPr>
              <a:t>HIRE FAMILY MEMBERS, RELATIVES AND FRIENDS AT NON-MARKET REMUNERATION (conversion of social capital to financial</a:t>
            </a:r>
          </a:p>
          <a:p>
            <a:pPr algn="just"/>
            <a:r>
              <a:rPr lang="en-US" b="1" dirty="0" smtClean="0">
                <a:latin typeface="Times New Roman"/>
                <a:ea typeface="Times New Roman"/>
              </a:rPr>
              <a:t>HIRE EMPLOYEES ON DAILY WAGE BASIS INSTEAD OF EMPLOYING PERMANENTLY ON SALARY BASIS</a:t>
            </a:r>
          </a:p>
          <a:p>
            <a:pPr algn="just"/>
            <a:r>
              <a:rPr lang="en-US" b="1" dirty="0" smtClean="0">
                <a:latin typeface="Times New Roman"/>
                <a:ea typeface="Times New Roman"/>
              </a:rPr>
              <a:t>WITHHOLDING A PORTION OF EMPLOYEES SALARY FOR SHORTER/LONGER PERIODS AS SECURITY</a:t>
            </a:r>
          </a:p>
          <a:p>
            <a:pPr algn="just"/>
            <a:r>
              <a:rPr lang="en-US" b="1" i="1" dirty="0" smtClean="0">
                <a:latin typeface="Arial" pitchFamily="34" charset="0"/>
                <a:ea typeface="Times New Roman" pitchFamily="18" charset="0"/>
                <a:cs typeface="Arial" pitchFamily="34" charset="0"/>
              </a:rPr>
              <a:t> (Source: Adopted from </a:t>
            </a:r>
            <a:r>
              <a:rPr lang="en-US" b="1" i="1" dirty="0" err="1" smtClean="0">
                <a:latin typeface="Arial" pitchFamily="34" charset="0"/>
                <a:ea typeface="Times New Roman" pitchFamily="18" charset="0"/>
                <a:cs typeface="Arial" pitchFamily="34" charset="0"/>
              </a:rPr>
              <a:t>Winborg</a:t>
            </a:r>
            <a:r>
              <a:rPr lang="en-US" b="1" i="1" dirty="0" smtClean="0">
                <a:latin typeface="Arial" pitchFamily="34" charset="0"/>
                <a:ea typeface="Times New Roman" pitchFamily="18" charset="0"/>
                <a:cs typeface="Arial" pitchFamily="34" charset="0"/>
              </a:rPr>
              <a:t> &amp; </a:t>
            </a:r>
            <a:r>
              <a:rPr lang="en-US" b="1" i="1" dirty="0" err="1" smtClean="0">
                <a:latin typeface="Arial" pitchFamily="34" charset="0"/>
                <a:ea typeface="Times New Roman" pitchFamily="18" charset="0"/>
                <a:cs typeface="Arial" pitchFamily="34" charset="0"/>
              </a:rPr>
              <a:t>Landström</a:t>
            </a:r>
            <a:r>
              <a:rPr lang="en-US" b="1" i="1" dirty="0" smtClean="0">
                <a:latin typeface="Arial" pitchFamily="34" charset="0"/>
                <a:ea typeface="Times New Roman" pitchFamily="18" charset="0"/>
                <a:cs typeface="Arial" pitchFamily="34" charset="0"/>
              </a:rPr>
              <a:t> (2001, p.254) with modifications)</a:t>
            </a:r>
            <a:endParaRPr lang="en-US" b="1" dirty="0" smtClean="0">
              <a:latin typeface="Times New Roman"/>
              <a:ea typeface="Times New Roman"/>
            </a:endParaRPr>
          </a:p>
        </p:txBody>
      </p:sp>
      <p:sp>
        <p:nvSpPr>
          <p:cNvPr id="4" name="Slide Number Placeholder 3"/>
          <p:cNvSpPr>
            <a:spLocks noGrp="1"/>
          </p:cNvSpPr>
          <p:nvPr>
            <p:ph type="sldNum" sz="quarter" idx="12"/>
          </p:nvPr>
        </p:nvSpPr>
        <p:spPr/>
        <p:txBody>
          <a:bodyPr/>
          <a:lstStyle/>
          <a:p>
            <a:fld id="{D28F967C-1D55-4ACC-A3C6-32FE1A049BE5}" type="slidenum">
              <a:rPr lang="en-GB" smtClean="0"/>
              <a:pPr/>
              <a:t>27</a:t>
            </a:fld>
            <a:endParaRPr lang="en-GB"/>
          </a:p>
        </p:txBody>
      </p:sp>
    </p:spTree>
    <p:extLst>
      <p:ext uri="{BB962C8B-B14F-4D97-AF65-F5344CB8AC3E}">
        <p14:creationId xmlns="" xmlns:p14="http://schemas.microsoft.com/office/powerpoint/2010/main" val="122407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linds(horizontal)">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ox(in)">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Thank You</a:t>
            </a:r>
          </a:p>
        </p:txBody>
      </p:sp>
      <p:sp>
        <p:nvSpPr>
          <p:cNvPr id="3" name="Content Placeholder 2"/>
          <p:cNvSpPr>
            <a:spLocks noGrp="1"/>
          </p:cNvSpPr>
          <p:nvPr>
            <p:ph idx="1"/>
          </p:nvPr>
        </p:nvSpPr>
        <p:spPr/>
        <p:txBody>
          <a:bodyPr/>
          <a:lstStyle/>
          <a:p>
            <a:r>
              <a:rPr lang="en-US" dirty="0"/>
              <a:t>Questions Please?</a:t>
            </a:r>
          </a:p>
        </p:txBody>
      </p:sp>
      <p:sp>
        <p:nvSpPr>
          <p:cNvPr id="4" name="Slide Number Placeholder 3"/>
          <p:cNvSpPr>
            <a:spLocks noGrp="1"/>
          </p:cNvSpPr>
          <p:nvPr>
            <p:ph type="sldNum" sz="quarter" idx="12"/>
          </p:nvPr>
        </p:nvSpPr>
        <p:spPr/>
        <p:txBody>
          <a:bodyPr/>
          <a:lstStyle/>
          <a:p>
            <a:fld id="{D28F967C-1D55-4ACC-A3C6-32FE1A049BE5}" type="slidenum">
              <a:rPr lang="en-GB" smtClean="0"/>
              <a:pPr/>
              <a:t>28</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Course </a:t>
            </a:r>
            <a:r>
              <a:rPr lang="en-US" b="1" dirty="0" smtClean="0">
                <a:solidFill>
                  <a:srgbClr val="FF0000"/>
                </a:solidFill>
              </a:rPr>
              <a:t>Description Cont’d</a:t>
            </a:r>
            <a:r>
              <a:rPr lang="en-US" dirty="0">
                <a:solidFill>
                  <a:srgbClr val="FF0000"/>
                </a:solidFill>
              </a:rPr>
              <a:t/>
            </a:r>
            <a:br>
              <a:rPr lang="en-US" dirty="0">
                <a:solidFill>
                  <a:srgbClr val="FF0000"/>
                </a:solidFill>
              </a:rPr>
            </a:br>
            <a:r>
              <a:rPr lang="en-US" b="1" dirty="0">
                <a:solidFill>
                  <a:srgbClr val="FF0000"/>
                </a:solidFill>
              </a:rPr>
              <a:t> </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0" y="2015732"/>
            <a:ext cx="11964317" cy="3867275"/>
          </a:xfrm>
        </p:spPr>
        <p:txBody>
          <a:bodyPr>
            <a:normAutofit/>
          </a:bodyPr>
          <a:lstStyle/>
          <a:p>
            <a:r>
              <a:rPr lang="en-US" b="1" dirty="0"/>
              <a:t>The course proposes a behavioral approach to entrepreneurship education in an effort to create aware individuals out of who some will start their own ventures</a:t>
            </a:r>
            <a:r>
              <a:rPr lang="en-US" b="1" dirty="0" smtClean="0"/>
              <a:t>.</a:t>
            </a:r>
          </a:p>
          <a:p>
            <a:pPr algn="just"/>
            <a:r>
              <a:rPr lang="en-US" b="1" dirty="0"/>
              <a:t>Designing a curriculum for entrepreneurship is a gigantic task and one akin to finding a needle in haystack that refuses to be found, despite the fact that we believe from one day to another that is </a:t>
            </a:r>
            <a:r>
              <a:rPr lang="en-US" b="1" dirty="0" smtClean="0"/>
              <a:t>obtainable.</a:t>
            </a:r>
          </a:p>
          <a:p>
            <a:pPr algn="just"/>
            <a:r>
              <a:rPr lang="en-US" b="1" dirty="0"/>
              <a:t>As educators our success it would seem resides not in acquiring the needle, but in being able to seek it regardless of how many times we fail to find it. Entrepreneurship is no where needed more than it is needed in Pakistan as an overwhelming majority of our population is young and confronted with rising credentialism and educational inflation. </a:t>
            </a:r>
          </a:p>
          <a:p>
            <a:endParaRPr lang="en-US" b="1" dirty="0"/>
          </a:p>
          <a:p>
            <a:endParaRPr lang="en-US"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3</a:t>
            </a:fld>
            <a:endParaRPr lang="en-GB"/>
          </a:p>
        </p:txBody>
      </p:sp>
    </p:spTree>
    <p:extLst>
      <p:ext uri="{BB962C8B-B14F-4D97-AF65-F5344CB8AC3E}">
        <p14:creationId xmlns="" xmlns:p14="http://schemas.microsoft.com/office/powerpoint/2010/main" val="318231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Course Learning Outcomes</a:t>
            </a:r>
            <a:endParaRPr lang="en-US" dirty="0">
              <a:solidFill>
                <a:srgbClr val="FF0000"/>
              </a:solidFill>
            </a:endParaRPr>
          </a:p>
        </p:txBody>
      </p:sp>
      <p:sp>
        <p:nvSpPr>
          <p:cNvPr id="3" name="Content Placeholder 2"/>
          <p:cNvSpPr>
            <a:spLocks noGrp="1"/>
          </p:cNvSpPr>
          <p:nvPr>
            <p:ph idx="1"/>
          </p:nvPr>
        </p:nvSpPr>
        <p:spPr>
          <a:xfrm>
            <a:off x="1" y="2015732"/>
            <a:ext cx="12107536" cy="4043545"/>
          </a:xfrm>
        </p:spPr>
        <p:txBody>
          <a:bodyPr/>
          <a:lstStyle/>
          <a:p>
            <a:r>
              <a:rPr lang="en-US" dirty="0" smtClean="0"/>
              <a:t> </a:t>
            </a:r>
            <a:r>
              <a:rPr lang="en-US" b="1" dirty="0"/>
              <a:t>Construct a Business plan and understand what goes into the making of a elevator pitch and feasibility study </a:t>
            </a:r>
          </a:p>
          <a:p>
            <a:r>
              <a:rPr lang="en-US" b="1" dirty="0" smtClean="0"/>
              <a:t>Develop </a:t>
            </a:r>
            <a:r>
              <a:rPr lang="en-US" b="1" dirty="0"/>
              <a:t>an understanding of what is legal and legitimate set of opportunities to identify and exploit sanctioned opportunities in ethical manner </a:t>
            </a:r>
          </a:p>
          <a:p>
            <a:r>
              <a:rPr lang="en-US" b="1" dirty="0" smtClean="0"/>
              <a:t>Describe </a:t>
            </a:r>
            <a:r>
              <a:rPr lang="en-US" b="1" dirty="0"/>
              <a:t>the importance of innovation and how intellectual property protection mechanisms available to entrepreneurs </a:t>
            </a:r>
          </a:p>
          <a:p>
            <a:r>
              <a:rPr lang="en-US" b="1" dirty="0" smtClean="0"/>
              <a:t>Demonstrate </a:t>
            </a:r>
            <a:r>
              <a:rPr lang="en-US" b="1" dirty="0"/>
              <a:t>understanding of how the structuration view (individual opportunity nexus) create structures and structures create individuals </a:t>
            </a:r>
          </a:p>
        </p:txBody>
      </p:sp>
      <p:sp>
        <p:nvSpPr>
          <p:cNvPr id="4" name="Slide Number Placeholder 3"/>
          <p:cNvSpPr>
            <a:spLocks noGrp="1"/>
          </p:cNvSpPr>
          <p:nvPr>
            <p:ph type="sldNum" sz="quarter" idx="12"/>
          </p:nvPr>
        </p:nvSpPr>
        <p:spPr/>
        <p:txBody>
          <a:bodyPr/>
          <a:lstStyle/>
          <a:p>
            <a:fld id="{D28F967C-1D55-4ACC-A3C6-32FE1A049BE5}" type="slidenum">
              <a:rPr lang="en-GB" smtClean="0"/>
              <a:pPr/>
              <a:t>4</a:t>
            </a:fld>
            <a:endParaRPr lang="en-GB"/>
          </a:p>
        </p:txBody>
      </p:sp>
    </p:spTree>
    <p:extLst>
      <p:ext uri="{BB962C8B-B14F-4D97-AF65-F5344CB8AC3E}">
        <p14:creationId xmlns="" xmlns:p14="http://schemas.microsoft.com/office/powerpoint/2010/main" val="2095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Teaching Methodologies </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88135" y="2015732"/>
            <a:ext cx="12008385" cy="4043545"/>
          </a:xfrm>
        </p:spPr>
        <p:txBody>
          <a:bodyPr>
            <a:normAutofit/>
          </a:bodyPr>
          <a:lstStyle/>
          <a:p>
            <a:pPr algn="just"/>
            <a:r>
              <a:rPr lang="en-US" sz="3200" b="1" dirty="0"/>
              <a:t>The course will be taught in a collaborative manner comprising of lectures, PowerPoint presentations, White board Teaching, Videos and Case Studies. The students are encouraged to take Notes during the classes and participate in class activities to ensure discussion based learning.</a:t>
            </a:r>
          </a:p>
          <a:p>
            <a:pPr algn="just"/>
            <a:endParaRPr lang="en-US" sz="3200" b="1"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5</a:t>
            </a:fld>
            <a:endParaRPr lang="en-GB"/>
          </a:p>
        </p:txBody>
      </p:sp>
    </p:spTree>
    <p:extLst>
      <p:ext uri="{BB962C8B-B14F-4D97-AF65-F5344CB8AC3E}">
        <p14:creationId xmlns="" xmlns:p14="http://schemas.microsoft.com/office/powerpoint/2010/main" val="145050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Intended Learning Outcomes</a:t>
            </a:r>
            <a:endParaRPr lang="en-US" dirty="0">
              <a:solidFill>
                <a:srgbClr val="FF0000"/>
              </a:solidFill>
            </a:endParaRPr>
          </a:p>
        </p:txBody>
      </p:sp>
      <p:sp>
        <p:nvSpPr>
          <p:cNvPr id="3" name="Content Placeholder 2"/>
          <p:cNvSpPr>
            <a:spLocks noGrp="1"/>
          </p:cNvSpPr>
          <p:nvPr>
            <p:ph idx="1"/>
          </p:nvPr>
        </p:nvSpPr>
        <p:spPr>
          <a:xfrm>
            <a:off x="0" y="1302551"/>
            <a:ext cx="12096519" cy="4789777"/>
          </a:xfrm>
        </p:spPr>
        <p:txBody>
          <a:bodyPr>
            <a:noAutofit/>
          </a:bodyPr>
          <a:lstStyle/>
          <a:p>
            <a:pPr lvl="0"/>
            <a:r>
              <a:rPr lang="en-US" b="1" dirty="0"/>
              <a:t>Understand entrepreneurship, Learn to become entrepreneurial and how to become entrepreneur</a:t>
            </a:r>
          </a:p>
          <a:p>
            <a:pPr lvl="0"/>
            <a:r>
              <a:rPr lang="en-US" b="1" dirty="0"/>
              <a:t>Students practice entrepreneurship and generate social and economic value.</a:t>
            </a:r>
          </a:p>
          <a:p>
            <a:pPr lvl="0"/>
            <a:r>
              <a:rPr lang="en-US" b="1" dirty="0"/>
              <a:t>Become familiar with entrepreneurship related terminologies, seminal theories and practices in contemporary world.</a:t>
            </a:r>
          </a:p>
          <a:p>
            <a:pPr lvl="0"/>
            <a:r>
              <a:rPr lang="en-US" b="1" dirty="0"/>
              <a:t>To help understand how an entrepreneurs creates employment and entrepreneurship can be categorized as productive, unproductive and even destructive in some situations</a:t>
            </a:r>
          </a:p>
          <a:p>
            <a:pPr lvl="0"/>
            <a:r>
              <a:rPr lang="en-US" b="1" dirty="0"/>
              <a:t>To become more entrepreneurial in mind and to instill entrepreneurial spirit and innovation in the course participants</a:t>
            </a:r>
          </a:p>
          <a:p>
            <a:pPr lvl="0"/>
            <a:r>
              <a:rPr lang="en-US" b="1" dirty="0"/>
              <a:t>Have a better understanding of the contending views of entrepreneurial process </a:t>
            </a:r>
          </a:p>
          <a:p>
            <a:pPr lvl="0"/>
            <a:r>
              <a:rPr lang="en-US" b="1" dirty="0"/>
              <a:t>Understand how entrepreneurship is likely to occur in formal and informal economies and what strategies may be needed</a:t>
            </a:r>
          </a:p>
          <a:p>
            <a:endParaRPr lang="en-US" b="1"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6</a:t>
            </a:fld>
            <a:endParaRPr lang="en-GB"/>
          </a:p>
        </p:txBody>
      </p:sp>
    </p:spTree>
    <p:extLst>
      <p:ext uri="{BB962C8B-B14F-4D97-AF65-F5344CB8AC3E}">
        <p14:creationId xmlns="" xmlns:p14="http://schemas.microsoft.com/office/powerpoint/2010/main" val="247575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GRADING CRITERIA</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D28F967C-1D55-4ACC-A3C6-32FE1A049BE5}" type="slidenum">
              <a:rPr lang="en-GB" smtClean="0"/>
              <a:pPr/>
              <a:t>7</a:t>
            </a:fld>
            <a:endParaRPr lang="en-GB"/>
          </a:p>
        </p:txBody>
      </p:sp>
      <p:graphicFrame>
        <p:nvGraphicFramePr>
          <p:cNvPr id="5" name="Table 4"/>
          <p:cNvGraphicFramePr>
            <a:graphicFrameLocks noGrp="1"/>
          </p:cNvGraphicFramePr>
          <p:nvPr>
            <p:extLst>
              <p:ext uri="{D42A27DB-BD31-4B8C-83A1-F6EECF244321}">
                <p14:modId xmlns="" xmlns:p14="http://schemas.microsoft.com/office/powerpoint/2010/main" val="2034430255"/>
              </p:ext>
            </p:extLst>
          </p:nvPr>
        </p:nvGraphicFramePr>
        <p:xfrm>
          <a:off x="436098" y="1864907"/>
          <a:ext cx="11437033" cy="4099794"/>
        </p:xfrm>
        <a:graphic>
          <a:graphicData uri="http://schemas.openxmlformats.org/drawingml/2006/table">
            <a:tbl>
              <a:tblPr>
                <a:tableStyleId>{5C22544A-7EE6-4342-B048-85BDC9FD1C3A}</a:tableStyleId>
              </a:tblPr>
              <a:tblGrid>
                <a:gridCol w="9089882"/>
                <a:gridCol w="2347151"/>
              </a:tblGrid>
              <a:tr h="683299">
                <a:tc>
                  <a:txBody>
                    <a:bodyPr/>
                    <a:lstStyle/>
                    <a:p>
                      <a:pPr marL="0" marR="0" algn="ctr">
                        <a:lnSpc>
                          <a:spcPct val="115000"/>
                        </a:lnSpc>
                        <a:spcBef>
                          <a:spcPts val="0"/>
                        </a:spcBef>
                        <a:spcAft>
                          <a:spcPts val="1000"/>
                        </a:spcAft>
                      </a:pPr>
                      <a:r>
                        <a:rPr lang="en-US" sz="2400" dirty="0">
                          <a:effectLst/>
                        </a:rPr>
                        <a:t>Marks Distribution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400">
                          <a:effectLst/>
                        </a:rPr>
                        <a:t>Weight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83299">
                <a:tc>
                  <a:txBody>
                    <a:bodyPr/>
                    <a:lstStyle/>
                    <a:p>
                      <a:pPr marL="0" marR="0">
                        <a:lnSpc>
                          <a:spcPct val="115000"/>
                        </a:lnSpc>
                        <a:spcBef>
                          <a:spcPts val="0"/>
                        </a:spcBef>
                        <a:spcAft>
                          <a:spcPts val="1000"/>
                        </a:spcAft>
                      </a:pPr>
                      <a:r>
                        <a:rPr lang="en-US" sz="2400" dirty="0">
                          <a:effectLst/>
                        </a:rPr>
                        <a:t>Quizzes (</a:t>
                      </a:r>
                      <a:r>
                        <a:rPr lang="en-US" sz="2400" dirty="0" smtClean="0">
                          <a:effectLst/>
                        </a:rPr>
                        <a:t>03), </a:t>
                      </a:r>
                      <a:r>
                        <a:rPr lang="en-US" sz="2400" dirty="0">
                          <a:effectLst/>
                        </a:rPr>
                        <a:t>Assignments (</a:t>
                      </a:r>
                      <a:r>
                        <a:rPr lang="en-US" sz="2400" dirty="0" smtClean="0">
                          <a:effectLst/>
                        </a:rPr>
                        <a:t>03)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400">
                          <a:effectLst/>
                        </a:rPr>
                        <a:t>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83299">
                <a:tc>
                  <a:txBody>
                    <a:bodyPr/>
                    <a:lstStyle/>
                    <a:p>
                      <a:pPr marL="0" marR="0">
                        <a:lnSpc>
                          <a:spcPct val="115000"/>
                        </a:lnSpc>
                        <a:spcBef>
                          <a:spcPts val="0"/>
                        </a:spcBef>
                        <a:spcAft>
                          <a:spcPts val="1000"/>
                        </a:spcAft>
                      </a:pPr>
                      <a:r>
                        <a:rPr lang="en-US" sz="2400">
                          <a:effectLst/>
                        </a:rPr>
                        <a:t>Ist Sessional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400">
                          <a:effectLst/>
                        </a:rPr>
                        <a:t>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83299">
                <a:tc>
                  <a:txBody>
                    <a:bodyPr/>
                    <a:lstStyle/>
                    <a:p>
                      <a:pPr marL="0" marR="0">
                        <a:lnSpc>
                          <a:spcPct val="115000"/>
                        </a:lnSpc>
                        <a:spcBef>
                          <a:spcPts val="0"/>
                        </a:spcBef>
                        <a:spcAft>
                          <a:spcPts val="1000"/>
                        </a:spcAft>
                      </a:pPr>
                      <a:r>
                        <a:rPr lang="en-US" sz="2400" dirty="0">
                          <a:effectLst/>
                        </a:rPr>
                        <a:t>2nd Sessional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400">
                          <a:effectLst/>
                        </a:rPr>
                        <a:t>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83299">
                <a:tc>
                  <a:txBody>
                    <a:bodyPr/>
                    <a:lstStyle/>
                    <a:p>
                      <a:pPr marL="0" marR="0">
                        <a:lnSpc>
                          <a:spcPct val="115000"/>
                        </a:lnSpc>
                        <a:spcBef>
                          <a:spcPts val="0"/>
                        </a:spcBef>
                        <a:spcAft>
                          <a:spcPts val="1000"/>
                        </a:spcAft>
                      </a:pPr>
                      <a:r>
                        <a:rPr lang="en-US" sz="2400">
                          <a:effectLst/>
                        </a:rPr>
                        <a:t>Final Exam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400">
                          <a:effectLst/>
                        </a:rPr>
                        <a:t>50%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83299">
                <a:tc>
                  <a:txBody>
                    <a:bodyPr/>
                    <a:lstStyle/>
                    <a:p>
                      <a:pPr marL="0" marR="0">
                        <a:lnSpc>
                          <a:spcPct val="115000"/>
                        </a:lnSpc>
                        <a:spcBef>
                          <a:spcPts val="0"/>
                        </a:spcBef>
                        <a:spcAft>
                          <a:spcPts val="1000"/>
                        </a:spcAft>
                      </a:pPr>
                      <a:r>
                        <a:rPr lang="en-US" sz="24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400" dirty="0">
                          <a:effectLst/>
                        </a:rPr>
                        <a:t>100 %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 xmlns:p14="http://schemas.microsoft.com/office/powerpoint/2010/main" val="138453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Recommended Text Books</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0" y="2015732"/>
            <a:ext cx="12191999" cy="3450613"/>
          </a:xfrm>
        </p:spPr>
        <p:txBody>
          <a:bodyPr>
            <a:normAutofit fontScale="92500"/>
          </a:bodyPr>
          <a:lstStyle/>
          <a:p>
            <a:pPr lvl="0" algn="just"/>
            <a:r>
              <a:rPr lang="en-US" sz="2800" b="1" dirty="0"/>
              <a:t>Course Compendium Compiled by the course facilitator  and lecture slides will be provided in hard and soft </a:t>
            </a:r>
            <a:r>
              <a:rPr lang="en-US" sz="2800" b="1" dirty="0" smtClean="0"/>
              <a:t>forms.</a:t>
            </a:r>
            <a:endParaRPr lang="en-US" sz="2800" b="1" dirty="0"/>
          </a:p>
          <a:p>
            <a:pPr lvl="0" algn="just"/>
            <a:r>
              <a:rPr lang="en-US" sz="2800" b="1" dirty="0"/>
              <a:t>Entrepreneurship New Venture Creation by David H. Holt published by Pearson education, Inc., Prentice Hall-2010 with ISBN: 978-81-203-1281-4</a:t>
            </a:r>
          </a:p>
          <a:p>
            <a:pPr lvl="0" algn="just"/>
            <a:r>
              <a:rPr lang="en-US" sz="2800" b="1" dirty="0"/>
              <a:t>New Venture Creation-Entrepreneurship for the 21</a:t>
            </a:r>
            <a:r>
              <a:rPr lang="en-US" sz="2800" b="1" baseline="30000" dirty="0"/>
              <a:t>st</a:t>
            </a:r>
            <a:r>
              <a:rPr lang="en-US" sz="2800" b="1" dirty="0"/>
              <a:t> Century by Jeffry A. Timmons Irwin McGraw Hill 5</a:t>
            </a:r>
            <a:r>
              <a:rPr lang="en-US" sz="2800" b="1" baseline="30000" dirty="0"/>
              <a:t>th</a:t>
            </a:r>
            <a:r>
              <a:rPr lang="en-US" sz="2800" b="1" dirty="0"/>
              <a:t> edition with ISBN: 0-07-116790-0</a:t>
            </a:r>
          </a:p>
        </p:txBody>
      </p:sp>
      <p:sp>
        <p:nvSpPr>
          <p:cNvPr id="4" name="Slide Number Placeholder 3"/>
          <p:cNvSpPr>
            <a:spLocks noGrp="1"/>
          </p:cNvSpPr>
          <p:nvPr>
            <p:ph type="sldNum" sz="quarter" idx="12"/>
          </p:nvPr>
        </p:nvSpPr>
        <p:spPr/>
        <p:txBody>
          <a:bodyPr/>
          <a:lstStyle/>
          <a:p>
            <a:fld id="{D28F967C-1D55-4ACC-A3C6-32FE1A049BE5}" type="slidenum">
              <a:rPr lang="en-GB" smtClean="0"/>
              <a:pPr/>
              <a:t>8</a:t>
            </a:fld>
            <a:endParaRPr lang="en-GB"/>
          </a:p>
        </p:txBody>
      </p:sp>
    </p:spTree>
    <p:extLst>
      <p:ext uri="{BB962C8B-B14F-4D97-AF65-F5344CB8AC3E}">
        <p14:creationId xmlns="" xmlns:p14="http://schemas.microsoft.com/office/powerpoint/2010/main" val="246193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 </a:t>
            </a:r>
            <a:r>
              <a:rPr lang="en-US" dirty="0">
                <a:solidFill>
                  <a:srgbClr val="FF0000"/>
                </a:solidFill>
              </a:rPr>
              <a:t/>
            </a:r>
            <a:br>
              <a:rPr lang="en-US" dirty="0">
                <a:solidFill>
                  <a:srgbClr val="FF0000"/>
                </a:solidFill>
              </a:rPr>
            </a:br>
            <a:r>
              <a:rPr lang="en-US" b="1" dirty="0">
                <a:solidFill>
                  <a:srgbClr val="FF0000"/>
                </a:solidFill>
              </a:rPr>
              <a:t>Week Wise Breakdown</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88135" y="2015732"/>
            <a:ext cx="12103865" cy="4109646"/>
          </a:xfrm>
        </p:spPr>
        <p:txBody>
          <a:bodyPr>
            <a:normAutofit/>
          </a:bodyPr>
          <a:lstStyle/>
          <a:p>
            <a:r>
              <a:rPr lang="en-US" sz="2800" b="1" dirty="0">
                <a:solidFill>
                  <a:srgbClr val="FF0000"/>
                </a:solidFill>
              </a:rPr>
              <a:t>1- </a:t>
            </a:r>
            <a:r>
              <a:rPr lang="en-US" sz="2800" b="1" dirty="0" smtClean="0">
                <a:solidFill>
                  <a:srgbClr val="FF0000"/>
                </a:solidFill>
              </a:rPr>
              <a:t>2 Week: </a:t>
            </a:r>
            <a:r>
              <a:rPr lang="en-US" sz="2800" b="1" dirty="0"/>
              <a:t>Definitions of Entrepreneurship, Importance, Trait and behavioral approaches to entrepreneurship,  </a:t>
            </a:r>
          </a:p>
          <a:p>
            <a:r>
              <a:rPr lang="en-US" sz="2800" b="1" dirty="0"/>
              <a:t>Key terminologies associated with entrepreneurships, myths of entrepreneurship, Seminal theories of Joseph Alias Schumpeter Mark 1 &amp; Mark 2 of creative destruction</a:t>
            </a:r>
          </a:p>
          <a:p>
            <a:r>
              <a:rPr lang="en-US" sz="2800" b="1" dirty="0"/>
              <a:t>Entrepreneurship: Productive, Unproductive, and Destructive paper William J </a:t>
            </a:r>
            <a:r>
              <a:rPr lang="en-US" sz="2800" b="1" dirty="0" err="1"/>
              <a:t>Baumol</a:t>
            </a:r>
            <a:endParaRPr lang="en-US" sz="2800" dirty="0"/>
          </a:p>
        </p:txBody>
      </p:sp>
      <p:sp>
        <p:nvSpPr>
          <p:cNvPr id="4" name="Slide Number Placeholder 3"/>
          <p:cNvSpPr>
            <a:spLocks noGrp="1"/>
          </p:cNvSpPr>
          <p:nvPr>
            <p:ph type="sldNum" sz="quarter" idx="12"/>
          </p:nvPr>
        </p:nvSpPr>
        <p:spPr/>
        <p:txBody>
          <a:bodyPr/>
          <a:lstStyle/>
          <a:p>
            <a:fld id="{D28F967C-1D55-4ACC-A3C6-32FE1A049BE5}" type="slidenum">
              <a:rPr lang="en-GB" smtClean="0"/>
              <a:pPr/>
              <a:t>9</a:t>
            </a:fld>
            <a:endParaRPr lang="en-GB"/>
          </a:p>
        </p:txBody>
      </p:sp>
    </p:spTree>
    <p:extLst>
      <p:ext uri="{BB962C8B-B14F-4D97-AF65-F5344CB8AC3E}">
        <p14:creationId xmlns="" xmlns:p14="http://schemas.microsoft.com/office/powerpoint/2010/main" val="253773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3296</TotalTime>
  <Words>1554</Words>
  <Application>Microsoft Office PowerPoint</Application>
  <PresentationFormat>Custom</PresentationFormat>
  <Paragraphs>188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Gallery</vt:lpstr>
      <vt:lpstr>ENTREPRENEURSHIP  </vt:lpstr>
      <vt:lpstr>Course Description   </vt:lpstr>
      <vt:lpstr>Course Description Cont’d   </vt:lpstr>
      <vt:lpstr>Course Learning Outcomes</vt:lpstr>
      <vt:lpstr>Teaching Methodologies  </vt:lpstr>
      <vt:lpstr>Intended Learning Outcomes</vt:lpstr>
      <vt:lpstr>GRADING CRITERIA </vt:lpstr>
      <vt:lpstr>Recommended Text Books </vt:lpstr>
      <vt:lpstr>  Week Wise Breakdown </vt:lpstr>
      <vt:lpstr>  Week Wise Breakdown </vt:lpstr>
      <vt:lpstr>  Week Wise Breakdown </vt:lpstr>
      <vt:lpstr>  Week Wise Breakdown </vt:lpstr>
      <vt:lpstr>Some Basic conceptualities</vt:lpstr>
      <vt:lpstr>Some Basic Terminologies</vt:lpstr>
      <vt:lpstr>An idea is born</vt:lpstr>
      <vt:lpstr>Proctection &amp; Growth trails</vt:lpstr>
      <vt:lpstr>Every Entreprenuer has a dream</vt:lpstr>
      <vt:lpstr>Growth challenges</vt:lpstr>
      <vt:lpstr> Entrepreneur’s Decisional problem</vt:lpstr>
      <vt:lpstr>Two types of Growth Strategies</vt:lpstr>
      <vt:lpstr>Definitional-issues of entrepreneurship</vt:lpstr>
      <vt:lpstr>Innovation &amp; Entrepreneurs</vt:lpstr>
      <vt:lpstr>Defining entrepreneurship</vt:lpstr>
      <vt:lpstr>Myths about Entrepreneurs   Source: (Timmons, J. A., &amp; Spinelli, S. 1999)</vt:lpstr>
      <vt:lpstr>Myths about Entrepreneurs continued</vt:lpstr>
      <vt:lpstr>Bootstrapping ……….but why?</vt:lpstr>
      <vt:lpstr>BOOTSTRAPPING PRACTICE EXAMPLES  Bootstrapping is simplest form of entrepreneurship (Conversion of social capital to financial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ALIF</dc:creator>
  <cp:lastModifiedBy>Windows User</cp:lastModifiedBy>
  <cp:revision>225</cp:revision>
  <dcterms:created xsi:type="dcterms:W3CDTF">2016-12-19T07:56:50Z</dcterms:created>
  <dcterms:modified xsi:type="dcterms:W3CDTF">2019-01-28T07:27:48Z</dcterms:modified>
</cp:coreProperties>
</file>