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256" r:id="rId2"/>
    <p:sldId id="305" r:id="rId3"/>
    <p:sldId id="257" r:id="rId4"/>
    <p:sldId id="258" r:id="rId5"/>
    <p:sldId id="259" r:id="rId6"/>
    <p:sldId id="260" r:id="rId7"/>
    <p:sldId id="261" r:id="rId8"/>
    <p:sldId id="262" r:id="rId9"/>
    <p:sldId id="263" r:id="rId10"/>
    <p:sldId id="264" r:id="rId11"/>
    <p:sldId id="270" r:id="rId12"/>
    <p:sldId id="294" r:id="rId13"/>
    <p:sldId id="295" r:id="rId14"/>
    <p:sldId id="296" r:id="rId15"/>
    <p:sldId id="297" r:id="rId16"/>
    <p:sldId id="299" r:id="rId17"/>
    <p:sldId id="300" r:id="rId18"/>
    <p:sldId id="301" r:id="rId19"/>
    <p:sldId id="302" r:id="rId20"/>
    <p:sldId id="265" r:id="rId21"/>
    <p:sldId id="307" r:id="rId22"/>
    <p:sldId id="266" r:id="rId23"/>
    <p:sldId id="267" r:id="rId24"/>
    <p:sldId id="268" r:id="rId25"/>
    <p:sldId id="308" r:id="rId26"/>
    <p:sldId id="269" r:id="rId27"/>
    <p:sldId id="273" r:id="rId28"/>
    <p:sldId id="271" r:id="rId29"/>
    <p:sldId id="275" r:id="rId30"/>
    <p:sldId id="276" r:id="rId31"/>
    <p:sldId id="277" r:id="rId32"/>
    <p:sldId id="278" r:id="rId33"/>
    <p:sldId id="279" r:id="rId34"/>
    <p:sldId id="290" r:id="rId35"/>
    <p:sldId id="280" r:id="rId36"/>
    <p:sldId id="282" r:id="rId37"/>
    <p:sldId id="304" r:id="rId38"/>
    <p:sldId id="291" r:id="rId39"/>
    <p:sldId id="29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44FA95-D78C-46DE-9749-8A76C637B641}" type="datetimeFigureOut">
              <a:rPr lang="en-US" smtClean="0"/>
              <a:pPr/>
              <a:t>3/14/2019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A1CC33-36F5-44C3-9F2E-A66DCEA4A5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A1CC33-36F5-44C3-9F2E-A66DCEA4A5D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A1CC33-36F5-44C3-9F2E-A66DCEA4A5D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62218A8-1690-4AF4-9002-56CA0EAEEE02}" type="datetimeFigureOut">
              <a:rPr lang="en-US" smtClean="0"/>
              <a:pPr/>
              <a:t>3/14/2019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7B051B3-6349-4590-AE2E-12D9F5309C5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218A8-1690-4AF4-9002-56CA0EAEEE02}" type="datetimeFigureOut">
              <a:rPr lang="en-US" smtClean="0"/>
              <a:pPr/>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51B3-6349-4590-AE2E-12D9F5309C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218A8-1690-4AF4-9002-56CA0EAEEE02}" type="datetimeFigureOut">
              <a:rPr lang="en-US" smtClean="0"/>
              <a:pPr/>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51B3-6349-4590-AE2E-12D9F5309C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62218A8-1690-4AF4-9002-56CA0EAEEE02}" type="datetimeFigureOut">
              <a:rPr lang="en-US" smtClean="0"/>
              <a:pPr/>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B051B3-6349-4590-AE2E-12D9F5309C5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2218A8-1690-4AF4-9002-56CA0EAEEE02}" type="datetimeFigureOut">
              <a:rPr lang="en-US" smtClean="0"/>
              <a:pPr/>
              <a:t>3/14/2019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7B051B3-6349-4590-AE2E-12D9F5309C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2218A8-1690-4AF4-9002-56CA0EAEEE02}" type="datetimeFigureOut">
              <a:rPr lang="en-US" smtClean="0"/>
              <a:pPr/>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51B3-6349-4590-AE2E-12D9F5309C5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62218A8-1690-4AF4-9002-56CA0EAEEE02}" type="datetimeFigureOut">
              <a:rPr lang="en-US" smtClean="0"/>
              <a:pPr/>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B051B3-6349-4590-AE2E-12D9F5309C5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2218A8-1690-4AF4-9002-56CA0EAEEE02}" type="datetimeFigureOut">
              <a:rPr lang="en-US" smtClean="0"/>
              <a:pPr/>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B051B3-6349-4590-AE2E-12D9F5309C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218A8-1690-4AF4-9002-56CA0EAEEE02}" type="datetimeFigureOut">
              <a:rPr lang="en-US" smtClean="0"/>
              <a:pPr/>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B051B3-6349-4590-AE2E-12D9F5309C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2218A8-1690-4AF4-9002-56CA0EAEEE02}" type="datetimeFigureOut">
              <a:rPr lang="en-US" smtClean="0"/>
              <a:pPr/>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B051B3-6349-4590-AE2E-12D9F5309C5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2218A8-1690-4AF4-9002-56CA0EAEEE02}" type="datetimeFigureOut">
              <a:rPr lang="en-US" smtClean="0"/>
              <a:pPr/>
              <a:t>3/14/2019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7B051B3-6349-4590-AE2E-12D9F5309C5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62218A8-1690-4AF4-9002-56CA0EAEEE02}" type="datetimeFigureOut">
              <a:rPr lang="en-US" smtClean="0"/>
              <a:pPr/>
              <a:t>3/14/2019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7B051B3-6349-4590-AE2E-12D9F5309C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429000"/>
            <a:ext cx="8610600" cy="2209800"/>
          </a:xfrm>
        </p:spPr>
        <p:txBody>
          <a:bodyPr>
            <a:noAutofit/>
          </a:bodyPr>
          <a:lstStyle/>
          <a:p>
            <a:r>
              <a:rPr lang="en-US" sz="3600" b="1" dirty="0" smtClean="0">
                <a:solidFill>
                  <a:schemeClr val="tx1"/>
                </a:solidFill>
              </a:rPr>
              <a:t>Profiting from technological Innovation: Implications for integration, collaboration, licensing and Public Policy</a:t>
            </a:r>
          </a:p>
          <a:p>
            <a:r>
              <a:rPr lang="en-US" sz="3600" b="1" dirty="0" smtClean="0">
                <a:solidFill>
                  <a:srgbClr val="FF0000"/>
                </a:solidFill>
              </a:rPr>
              <a:t> David J. Teece University of California </a:t>
            </a:r>
            <a:r>
              <a:rPr lang="en-US" sz="3600" b="1" dirty="0" err="1" smtClean="0">
                <a:solidFill>
                  <a:srgbClr val="FF0000"/>
                </a:solidFill>
              </a:rPr>
              <a:t>Berkely</a:t>
            </a:r>
            <a:endParaRPr lang="en-US" sz="3600" dirty="0"/>
          </a:p>
        </p:txBody>
      </p:sp>
      <p:sp>
        <p:nvSpPr>
          <p:cNvPr id="2" name="Title 1"/>
          <p:cNvSpPr>
            <a:spLocks noGrp="1"/>
          </p:cNvSpPr>
          <p:nvPr>
            <p:ph type="ctrTitle"/>
          </p:nvPr>
        </p:nvSpPr>
        <p:spPr>
          <a:xfrm>
            <a:off x="685800" y="1143001"/>
            <a:ext cx="7772400" cy="1676399"/>
          </a:xfrm>
        </p:spPr>
        <p:txBody>
          <a:bodyPr>
            <a:normAutofit/>
          </a:bodyPr>
          <a:lstStyle/>
          <a:p>
            <a:r>
              <a:rPr lang="en-US" sz="3600" b="1" dirty="0" smtClean="0">
                <a:solidFill>
                  <a:srgbClr val="FFFF00"/>
                </a:solidFill>
              </a:rPr>
              <a:t>Entrepreneurship</a:t>
            </a:r>
            <a:endParaRPr lang="en-US" sz="3600" b="1" dirty="0">
              <a:solidFill>
                <a:srgbClr val="FFFF00"/>
              </a:solidFill>
            </a:endParaRPr>
          </a:p>
        </p:txBody>
      </p:sp>
      <p:pic>
        <p:nvPicPr>
          <p:cNvPr id="1026" name="Picture 2"/>
          <p:cNvPicPr>
            <a:picLocks noChangeAspect="1" noChangeArrowheads="1"/>
          </p:cNvPicPr>
          <p:nvPr/>
        </p:nvPicPr>
        <p:blipFill>
          <a:blip r:embed="rId3" cstate="print"/>
          <a:srcRect/>
          <a:stretch>
            <a:fillRect/>
          </a:stretch>
        </p:blipFill>
        <p:spPr bwMode="auto">
          <a:xfrm>
            <a:off x="0" y="0"/>
            <a:ext cx="2514600"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92162"/>
          </a:xfrm>
        </p:spPr>
        <p:txBody>
          <a:bodyPr>
            <a:noAutofit/>
          </a:bodyPr>
          <a:lstStyle/>
          <a:p>
            <a:r>
              <a:rPr lang="en-US" sz="4800" b="1" dirty="0" smtClean="0">
                <a:solidFill>
                  <a:srgbClr val="FF0000"/>
                </a:solidFill>
              </a:rPr>
              <a:t>The phenomena</a:t>
            </a:r>
            <a:endParaRPr lang="en-US" sz="4800" b="1" dirty="0"/>
          </a:p>
        </p:txBody>
      </p:sp>
      <p:sp>
        <p:nvSpPr>
          <p:cNvPr id="3" name="Content Placeholder 2"/>
          <p:cNvSpPr>
            <a:spLocks noGrp="1"/>
          </p:cNvSpPr>
          <p:nvPr>
            <p:ph sz="quarter" idx="1"/>
          </p:nvPr>
        </p:nvSpPr>
        <p:spPr>
          <a:xfrm>
            <a:off x="0" y="1481328"/>
            <a:ext cx="6019800" cy="5148072"/>
          </a:xfrm>
        </p:spPr>
        <p:txBody>
          <a:bodyPr>
            <a:noAutofit/>
          </a:bodyPr>
          <a:lstStyle/>
          <a:p>
            <a:pPr algn="just"/>
            <a:r>
              <a:rPr lang="en-US" sz="2000" b="1" dirty="0" smtClean="0"/>
              <a:t>If there are innovators who lose there must be followers/imitators who win. </a:t>
            </a:r>
          </a:p>
          <a:p>
            <a:pPr algn="just"/>
            <a:endParaRPr lang="en-US" sz="2000" b="1" dirty="0" smtClean="0"/>
          </a:p>
          <a:p>
            <a:pPr algn="just"/>
            <a:r>
              <a:rPr lang="en-US" sz="2000" b="1" dirty="0" smtClean="0"/>
              <a:t>A classic example is IBM with its PC, a great success since the time it was introduced in 1981. Neither the architecture nor components embedded in the IBM PC were considered advanced when introduced; nor was  the way the technology was packaged a significant departure from then current practice. </a:t>
            </a:r>
          </a:p>
          <a:p>
            <a:pPr algn="just">
              <a:buNone/>
            </a:pPr>
            <a:endParaRPr lang="en-US" sz="2000" b="1" dirty="0" smtClean="0"/>
          </a:p>
          <a:p>
            <a:pPr algn="just"/>
            <a:r>
              <a:rPr lang="en-US" sz="2000" b="1" dirty="0" smtClean="0"/>
              <a:t>Yet the IBM PC was fabulously successful and established DOS as the leading operating system for 16-bit    PCs. By the end of 1984, IBM has shipped over 500,000 PCs, and many considered that it had irreversibly eclipsed Apple in the PC industry.</a:t>
            </a:r>
            <a:endParaRPr lang="en-US" sz="2000" b="1" dirty="0"/>
          </a:p>
        </p:txBody>
      </p:sp>
      <p:pic>
        <p:nvPicPr>
          <p:cNvPr id="3074" name="Picture 2"/>
          <p:cNvPicPr>
            <a:picLocks noChangeAspect="1" noChangeArrowheads="1"/>
          </p:cNvPicPr>
          <p:nvPr/>
        </p:nvPicPr>
        <p:blipFill>
          <a:blip r:embed="rId2" cstate="print"/>
          <a:srcRect/>
          <a:stretch>
            <a:fillRect/>
          </a:stretch>
        </p:blipFill>
        <p:spPr bwMode="auto">
          <a:xfrm>
            <a:off x="6096000" y="0"/>
            <a:ext cx="30480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991600" cy="563562"/>
          </a:xfrm>
        </p:spPr>
        <p:txBody>
          <a:bodyPr>
            <a:normAutofit fontScale="90000"/>
          </a:bodyPr>
          <a:lstStyle/>
          <a:p>
            <a:r>
              <a:rPr lang="en-US" sz="3200" b="1" dirty="0" smtClean="0">
                <a:solidFill>
                  <a:srgbClr val="FF0000"/>
                </a:solidFill>
              </a:rPr>
              <a:t>3.1 Profiting from innovation: Basic building blocks</a:t>
            </a:r>
            <a:endParaRPr lang="en-US" sz="3200" b="1" dirty="0">
              <a:solidFill>
                <a:srgbClr val="FF0000"/>
              </a:solidFill>
            </a:endParaRPr>
          </a:p>
        </p:txBody>
      </p:sp>
      <p:sp>
        <p:nvSpPr>
          <p:cNvPr id="2" name="Content Placeholder 1"/>
          <p:cNvSpPr>
            <a:spLocks noGrp="1"/>
          </p:cNvSpPr>
          <p:nvPr>
            <p:ph sz="quarter" idx="1"/>
          </p:nvPr>
        </p:nvSpPr>
        <p:spPr>
          <a:xfrm>
            <a:off x="0" y="914400"/>
            <a:ext cx="9144000" cy="3581400"/>
          </a:xfrm>
        </p:spPr>
        <p:txBody>
          <a:bodyPr>
            <a:normAutofit fontScale="92500" lnSpcReduction="10000"/>
          </a:bodyPr>
          <a:lstStyle/>
          <a:p>
            <a:r>
              <a:rPr lang="en-US" sz="2800" dirty="0" smtClean="0"/>
              <a:t>Three fundamental building blocks must first be put in place: </a:t>
            </a:r>
            <a:r>
              <a:rPr lang="en-US" sz="2800" b="1" dirty="0" smtClean="0">
                <a:solidFill>
                  <a:srgbClr val="FF0000"/>
                </a:solidFill>
              </a:rPr>
              <a:t>the Appropriability regime, Complementary Assets, and the Dominant design paradigm.</a:t>
            </a:r>
          </a:p>
          <a:p>
            <a:pPr>
              <a:buNone/>
            </a:pPr>
            <a:r>
              <a:rPr lang="en-US" sz="3200" b="1" u="sng" dirty="0" smtClean="0"/>
              <a:t>3.1  Regimes of appropriability</a:t>
            </a:r>
          </a:p>
          <a:p>
            <a:r>
              <a:rPr lang="en-US" sz="2800" b="1" i="1" u="sng" dirty="0" smtClean="0"/>
              <a:t>A regime of appropriability refers to the environmental factors, excluding firm and market structure, that govern an innovator’s ability to capture the profits generated by an innovation. </a:t>
            </a:r>
          </a:p>
          <a:p>
            <a:r>
              <a:rPr lang="en-US" sz="2400" dirty="0" smtClean="0"/>
              <a:t> </a:t>
            </a:r>
            <a:r>
              <a:rPr lang="en-US" b="1" dirty="0" smtClean="0"/>
              <a:t>The most important dimensions of such a regime are the nature of the technology, and the efficacy of legal mechanisms of protection </a:t>
            </a:r>
            <a:endParaRPr lang="en-US" sz="2400" b="1" dirty="0" smtClean="0"/>
          </a:p>
          <a:p>
            <a:endParaRPr lang="en-US" sz="2400" dirty="0"/>
          </a:p>
        </p:txBody>
      </p:sp>
      <p:graphicFrame>
        <p:nvGraphicFramePr>
          <p:cNvPr id="5" name="Table 4"/>
          <p:cNvGraphicFramePr>
            <a:graphicFrameLocks noGrp="1"/>
          </p:cNvGraphicFramePr>
          <p:nvPr/>
        </p:nvGraphicFramePr>
        <p:xfrm>
          <a:off x="304800" y="4572000"/>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b="1" dirty="0" smtClean="0"/>
                        <a:t>LEGAL</a:t>
                      </a:r>
                      <a:r>
                        <a:rPr lang="en-US" b="1" baseline="0" dirty="0" smtClean="0"/>
                        <a:t> INSTRUMENTS</a:t>
                      </a:r>
                      <a:endParaRPr lang="en-US" b="1" dirty="0"/>
                    </a:p>
                  </a:txBody>
                  <a:tcPr/>
                </a:tc>
                <a:tc>
                  <a:txBody>
                    <a:bodyPr/>
                    <a:lstStyle/>
                    <a:p>
                      <a:r>
                        <a:rPr lang="en-US" b="1" dirty="0" smtClean="0"/>
                        <a:t>NATURE OF TECHNOLOGY</a:t>
                      </a:r>
                      <a:endParaRPr lang="en-US" b="1" dirty="0"/>
                    </a:p>
                  </a:txBody>
                  <a:tcPr/>
                </a:tc>
              </a:tr>
              <a:tr h="370840">
                <a:tc>
                  <a:txBody>
                    <a:bodyPr/>
                    <a:lstStyle/>
                    <a:p>
                      <a:r>
                        <a:rPr lang="en-US" b="1" dirty="0" smtClean="0"/>
                        <a:t>PATENTS</a:t>
                      </a:r>
                      <a:endParaRPr lang="en-US" b="1" dirty="0"/>
                    </a:p>
                  </a:txBody>
                  <a:tcPr/>
                </a:tc>
                <a:tc>
                  <a:txBody>
                    <a:bodyPr/>
                    <a:lstStyle/>
                    <a:p>
                      <a:r>
                        <a:rPr lang="en-US" b="1" dirty="0" smtClean="0"/>
                        <a:t>PRODUCT</a:t>
                      </a:r>
                      <a:endParaRPr lang="en-US" b="1" dirty="0"/>
                    </a:p>
                  </a:txBody>
                  <a:tcPr/>
                </a:tc>
              </a:tr>
              <a:tr h="370840">
                <a:tc>
                  <a:txBody>
                    <a:bodyPr/>
                    <a:lstStyle/>
                    <a:p>
                      <a:r>
                        <a:rPr lang="en-US" b="1" dirty="0" smtClean="0"/>
                        <a:t>COPYRIGHTS</a:t>
                      </a:r>
                      <a:endParaRPr lang="en-US" b="1" dirty="0"/>
                    </a:p>
                  </a:txBody>
                  <a:tcPr/>
                </a:tc>
                <a:tc>
                  <a:txBody>
                    <a:bodyPr/>
                    <a:lstStyle/>
                    <a:p>
                      <a:r>
                        <a:rPr lang="en-US" b="1" dirty="0" smtClean="0"/>
                        <a:t>PROCESS</a:t>
                      </a:r>
                      <a:endParaRPr lang="en-US" b="1" dirty="0"/>
                    </a:p>
                  </a:txBody>
                  <a:tcPr/>
                </a:tc>
              </a:tr>
              <a:tr h="370840">
                <a:tc>
                  <a:txBody>
                    <a:bodyPr/>
                    <a:lstStyle/>
                    <a:p>
                      <a:r>
                        <a:rPr lang="en-US" b="1" dirty="0" smtClean="0"/>
                        <a:t>TRADE SECRETS</a:t>
                      </a:r>
                      <a:endParaRPr lang="en-US" b="1" dirty="0"/>
                    </a:p>
                  </a:txBody>
                  <a:tcPr/>
                </a:tc>
                <a:tc>
                  <a:txBody>
                    <a:bodyPr/>
                    <a:lstStyle/>
                    <a:p>
                      <a:r>
                        <a:rPr lang="en-US" b="1" dirty="0" smtClean="0"/>
                        <a:t>TACIT OR CODIFIED</a:t>
                      </a:r>
                      <a:endParaRPr lang="en-US" b="1" dirty="0"/>
                    </a:p>
                  </a:txBody>
                  <a:tcPr/>
                </a:tc>
              </a:tr>
              <a:tr h="370840">
                <a:tc gridSpan="2">
                  <a:txBody>
                    <a:bodyPr/>
                    <a:lstStyle/>
                    <a:p>
                      <a:pPr algn="ctr"/>
                      <a:r>
                        <a:rPr lang="en-US" b="1" dirty="0" smtClean="0"/>
                        <a:t>Figure</a:t>
                      </a:r>
                      <a:r>
                        <a:rPr lang="en-US" b="1" baseline="0" dirty="0" smtClean="0"/>
                        <a:t> 3. Appropriability regime Key Dimensions</a:t>
                      </a:r>
                      <a:endParaRPr lang="en-US" b="1" dirty="0"/>
                    </a:p>
                  </a:txBody>
                  <a:tcPr/>
                </a:tc>
                <a:tc hMerge="1">
                  <a:txBody>
                    <a:bodyPr/>
                    <a:lstStyle/>
                    <a:p>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Some additional concepts </a:t>
            </a:r>
            <a:endParaRPr lang="en-US"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228725" y="1290639"/>
            <a:ext cx="6686550" cy="358616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029200" y="4267200"/>
            <a:ext cx="3800475"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Autofit/>
          </a:bodyPr>
          <a:lstStyle/>
          <a:p>
            <a:pPr algn="ctr"/>
            <a:r>
              <a:rPr lang="en-US" b="1" dirty="0" smtClean="0">
                <a:solidFill>
                  <a:srgbClr val="FF0000"/>
                </a:solidFill>
              </a:rPr>
              <a:t> Some additional discussion in IP (property)</a:t>
            </a:r>
            <a:endParaRPr lang="en-US" b="1" dirty="0">
              <a:solidFill>
                <a:srgbClr val="FF0000"/>
              </a:solidFill>
            </a:endParaRPr>
          </a:p>
        </p:txBody>
      </p:sp>
      <p:sp>
        <p:nvSpPr>
          <p:cNvPr id="3" name="Content Placeholder 2"/>
          <p:cNvSpPr>
            <a:spLocks noGrp="1"/>
          </p:cNvSpPr>
          <p:nvPr>
            <p:ph sz="quarter" idx="1"/>
          </p:nvPr>
        </p:nvSpPr>
        <p:spPr>
          <a:xfrm>
            <a:off x="0" y="1447800"/>
            <a:ext cx="9144000" cy="5410200"/>
          </a:xfrm>
        </p:spPr>
        <p:txBody>
          <a:bodyPr>
            <a:normAutofit lnSpcReduction="10000"/>
          </a:bodyPr>
          <a:lstStyle/>
          <a:p>
            <a:pPr algn="just"/>
            <a:r>
              <a:rPr lang="en-US" sz="3200" b="1" dirty="0" smtClean="0"/>
              <a:t>Most entrepreneurs will not be inventors</a:t>
            </a:r>
          </a:p>
          <a:p>
            <a:pPr algn="just"/>
            <a:r>
              <a:rPr lang="en-US" sz="3200" b="1" dirty="0" smtClean="0"/>
              <a:t>They are however, concerned with protecting their idea.</a:t>
            </a:r>
          </a:p>
          <a:p>
            <a:pPr algn="just"/>
            <a:r>
              <a:rPr lang="en-US" sz="3200" b="1" dirty="0" smtClean="0"/>
              <a:t>Understanding patent law becomes paramount</a:t>
            </a:r>
          </a:p>
          <a:p>
            <a:pPr algn="just"/>
            <a:r>
              <a:rPr lang="en-US" sz="3200" b="1" dirty="0" smtClean="0"/>
              <a:t>When entrepreneurs protect unusual brand names of establish ownership of IP, then understanding of copyrights and trademarks is vital.</a:t>
            </a:r>
          </a:p>
          <a:p>
            <a:pPr algn="just"/>
            <a:r>
              <a:rPr lang="en-US" sz="3200" b="1" dirty="0" smtClean="0"/>
              <a:t>Although the filing laws are simple the procedures can be complex i.e. seek help of legal eagles.</a:t>
            </a:r>
          </a:p>
          <a:p>
            <a:pPr algn="just"/>
            <a:endParaRPr lang="en-US" sz="36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pPr algn="ctr"/>
            <a:r>
              <a:rPr lang="en-US" sz="4400" b="1" dirty="0" smtClean="0">
                <a:solidFill>
                  <a:srgbClr val="FF0000"/>
                </a:solidFill>
              </a:rPr>
              <a:t>What is a Patent?</a:t>
            </a:r>
            <a:endParaRPr lang="en-US" sz="4400" dirty="0">
              <a:solidFill>
                <a:srgbClr val="FF0000"/>
              </a:solidFill>
            </a:endParaRPr>
          </a:p>
        </p:txBody>
      </p:sp>
      <p:sp>
        <p:nvSpPr>
          <p:cNvPr id="3" name="Content Placeholder 2"/>
          <p:cNvSpPr>
            <a:spLocks noGrp="1"/>
          </p:cNvSpPr>
          <p:nvPr>
            <p:ph sz="quarter" idx="1"/>
          </p:nvPr>
        </p:nvSpPr>
        <p:spPr>
          <a:xfrm>
            <a:off x="228600" y="1447800"/>
            <a:ext cx="8915400" cy="5105400"/>
          </a:xfrm>
        </p:spPr>
        <p:txBody>
          <a:bodyPr>
            <a:normAutofit fontScale="77500" lnSpcReduction="20000"/>
          </a:bodyPr>
          <a:lstStyle/>
          <a:p>
            <a:r>
              <a:rPr lang="en-US" sz="2800" b="1" dirty="0" smtClean="0"/>
              <a:t>A right to </a:t>
            </a:r>
            <a:r>
              <a:rPr lang="en-US" sz="2800" b="1" u="sng" dirty="0" smtClean="0"/>
              <a:t>exclude </a:t>
            </a:r>
            <a:r>
              <a:rPr lang="en-US" sz="2800" b="1" dirty="0" smtClean="0"/>
              <a:t>others  from: making, using, offering for sale, selling or importing the patented invention</a:t>
            </a:r>
          </a:p>
          <a:p>
            <a:r>
              <a:rPr lang="en-US" sz="2800" b="1" u="sng" dirty="0" smtClean="0"/>
              <a:t>Not</a:t>
            </a:r>
            <a:r>
              <a:rPr lang="en-US" sz="2800" b="1" dirty="0" smtClean="0"/>
              <a:t> a right to use the invention</a:t>
            </a:r>
          </a:p>
          <a:p>
            <a:r>
              <a:rPr lang="en-US" sz="2800" b="1" dirty="0" smtClean="0"/>
              <a:t>Quid Pro Quo:  </a:t>
            </a:r>
            <a:r>
              <a:rPr lang="en-US" sz="2000" b="1" dirty="0" smtClean="0"/>
              <a:t>sufficient disclosure</a:t>
            </a:r>
          </a:p>
          <a:p>
            <a:r>
              <a:rPr lang="en-US" sz="2800" b="1" dirty="0" smtClean="0"/>
              <a:t>For 20 years from date of filing</a:t>
            </a:r>
          </a:p>
          <a:p>
            <a:r>
              <a:rPr lang="en-US" sz="4000" b="1" dirty="0" smtClean="0"/>
              <a:t>A Common Misperception... Patents inhibit free exchange of information.</a:t>
            </a:r>
          </a:p>
          <a:p>
            <a:pPr>
              <a:spcBef>
                <a:spcPct val="50000"/>
              </a:spcBef>
            </a:pPr>
            <a:r>
              <a:rPr lang="en-US" sz="3600" dirty="0" smtClean="0">
                <a:latin typeface="Times New Roman" pitchFamily="18" charset="0"/>
              </a:rPr>
              <a:t>TO THE CONTRARY…</a:t>
            </a:r>
          </a:p>
          <a:p>
            <a:pPr>
              <a:spcBef>
                <a:spcPct val="50000"/>
              </a:spcBef>
            </a:pPr>
            <a:r>
              <a:rPr lang="en-US" sz="3400" dirty="0" smtClean="0">
                <a:latin typeface="Times New Roman" pitchFamily="18" charset="0"/>
              </a:rPr>
              <a:t>     The patent laws </a:t>
            </a:r>
            <a:r>
              <a:rPr lang="en-US" sz="3400" u="sng" dirty="0" smtClean="0">
                <a:latin typeface="Times New Roman" pitchFamily="18" charset="0"/>
              </a:rPr>
              <a:t>require</a:t>
            </a:r>
            <a:r>
              <a:rPr lang="en-US" sz="3400" dirty="0" smtClean="0">
                <a:latin typeface="Times New Roman" pitchFamily="18" charset="0"/>
              </a:rPr>
              <a:t> </a:t>
            </a:r>
            <a:r>
              <a:rPr lang="en-US" sz="3400" b="1" dirty="0" smtClean="0">
                <a:latin typeface="Times New Roman" pitchFamily="18" charset="0"/>
              </a:rPr>
              <a:t>DISCLOSURE </a:t>
            </a:r>
            <a:r>
              <a:rPr lang="en-US" sz="3400" dirty="0" smtClean="0">
                <a:latin typeface="Times New Roman" pitchFamily="18" charset="0"/>
              </a:rPr>
              <a:t>of the structure of the invention, how to make and use it and the best mode of the invention. </a:t>
            </a:r>
          </a:p>
          <a:p>
            <a:pPr>
              <a:spcBef>
                <a:spcPct val="50000"/>
              </a:spcBef>
            </a:pPr>
            <a:r>
              <a:rPr lang="en-US" sz="2800" dirty="0" smtClean="0">
                <a:latin typeface="Times New Roman" pitchFamily="18" charset="0"/>
              </a:rPr>
              <a:t>     Patent applications are typically </a:t>
            </a:r>
            <a:r>
              <a:rPr lang="en-US" sz="2800" b="1" dirty="0" smtClean="0">
                <a:latin typeface="Times New Roman" pitchFamily="18" charset="0"/>
              </a:rPr>
              <a:t>PUBLISHED</a:t>
            </a:r>
            <a:r>
              <a:rPr lang="en-US" sz="2800" dirty="0" smtClean="0">
                <a:latin typeface="Times New Roman" pitchFamily="18" charset="0"/>
              </a:rPr>
              <a:t> 18 months after filing and in any event upon issue.</a:t>
            </a:r>
          </a:p>
          <a:p>
            <a:pPr>
              <a:spcBef>
                <a:spcPct val="50000"/>
              </a:spcBef>
              <a:buNone/>
            </a:pPr>
            <a:endParaRPr lang="en-US" sz="2800" dirty="0" smtClean="0">
              <a:latin typeface="Times New Roman" pitchFamily="18" charset="0"/>
            </a:endParaRPr>
          </a:p>
          <a:p>
            <a:endParaRPr lang="en-US" sz="2800" dirty="0" smtClean="0"/>
          </a:p>
          <a:p>
            <a:endParaRPr lang="en-US" sz="2800" b="1" dirty="0" smtClean="0"/>
          </a:p>
          <a:p>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pPr algn="ctr"/>
            <a:r>
              <a:rPr lang="en-US" b="1" dirty="0" smtClean="0">
                <a:solidFill>
                  <a:srgbClr val="FF0000"/>
                </a:solidFill>
              </a:rPr>
              <a:t>Requirements for Patentability</a:t>
            </a:r>
            <a:endParaRPr lang="en-US" b="1" dirty="0">
              <a:solidFill>
                <a:srgbClr val="FF0000"/>
              </a:solidFill>
            </a:endParaRPr>
          </a:p>
        </p:txBody>
      </p:sp>
      <p:sp>
        <p:nvSpPr>
          <p:cNvPr id="4" name="Content Placeholder 2"/>
          <p:cNvSpPr>
            <a:spLocks noGrp="1"/>
          </p:cNvSpPr>
          <p:nvPr>
            <p:ph idx="1"/>
          </p:nvPr>
        </p:nvSpPr>
        <p:spPr>
          <a:xfrm>
            <a:off x="457200" y="1798637"/>
            <a:ext cx="3733800" cy="4525963"/>
          </a:xfrm>
        </p:spPr>
        <p:txBody>
          <a:bodyPr/>
          <a:lstStyle/>
          <a:p>
            <a:pPr marL="0" indent="0">
              <a:lnSpc>
                <a:spcPct val="40000"/>
              </a:lnSpc>
              <a:spcBef>
                <a:spcPct val="5000"/>
              </a:spcBef>
              <a:buFontTx/>
              <a:buNone/>
            </a:pPr>
            <a:endParaRPr lang="en-US" b="1" dirty="0" smtClean="0"/>
          </a:p>
          <a:p>
            <a:pPr marL="0" indent="0">
              <a:buFontTx/>
              <a:buNone/>
            </a:pPr>
            <a:r>
              <a:rPr lang="en-US" b="1" dirty="0" smtClean="0"/>
              <a:t>USEFUL</a:t>
            </a:r>
          </a:p>
          <a:p>
            <a:pPr marL="0" indent="0"/>
            <a:endParaRPr lang="en-US" b="1" dirty="0" smtClean="0"/>
          </a:p>
          <a:p>
            <a:pPr marL="0" indent="0">
              <a:buFontTx/>
              <a:buNone/>
            </a:pPr>
            <a:endParaRPr lang="en-US" b="1" dirty="0" smtClean="0"/>
          </a:p>
          <a:p>
            <a:pPr marL="0" indent="0">
              <a:buFontTx/>
              <a:buNone/>
            </a:pPr>
            <a:r>
              <a:rPr lang="en-US" b="1" dirty="0" smtClean="0"/>
              <a:t>NOVEL</a:t>
            </a:r>
          </a:p>
          <a:p>
            <a:pPr marL="0" indent="0"/>
            <a:endParaRPr lang="en-US" b="1" dirty="0" smtClean="0"/>
          </a:p>
          <a:p>
            <a:pPr marL="0" indent="0">
              <a:buFontTx/>
              <a:buNone/>
            </a:pPr>
            <a:r>
              <a:rPr lang="en-US" b="1" dirty="0" smtClean="0"/>
              <a:t>NON-OBVIOUSNESS</a:t>
            </a:r>
          </a:p>
          <a:p>
            <a:endParaRPr lang="en-US" dirty="0"/>
          </a:p>
        </p:txBody>
      </p:sp>
      <p:sp>
        <p:nvSpPr>
          <p:cNvPr id="5" name="Rectangle 4"/>
          <p:cNvSpPr>
            <a:spLocks noChangeArrowheads="1"/>
          </p:cNvSpPr>
          <p:nvPr/>
        </p:nvSpPr>
        <p:spPr bwMode="auto">
          <a:xfrm>
            <a:off x="4343400" y="1905000"/>
            <a:ext cx="4419600" cy="4419600"/>
          </a:xfrm>
          <a:prstGeom prst="rect">
            <a:avLst/>
          </a:prstGeom>
          <a:noFill/>
          <a:ln w="9525">
            <a:noFill/>
            <a:miter lim="800000"/>
            <a:headEnd/>
            <a:tailEnd/>
          </a:ln>
          <a:effectLst/>
        </p:spPr>
        <p:txBody>
          <a:bodyPr/>
          <a:lstStyle/>
          <a:p>
            <a:pPr marL="342900" indent="-342900">
              <a:spcBef>
                <a:spcPct val="20000"/>
              </a:spcBef>
              <a:buClr>
                <a:schemeClr val="tx1"/>
              </a:buClr>
              <a:buFontTx/>
              <a:buChar char="–"/>
            </a:pPr>
            <a:r>
              <a:rPr lang="en-US" sz="2600" b="1" dirty="0"/>
              <a:t>Must have some utility; achieve some objective; not against public policy</a:t>
            </a:r>
          </a:p>
          <a:p>
            <a:pPr marL="342900" indent="-342900">
              <a:spcBef>
                <a:spcPct val="20000"/>
              </a:spcBef>
              <a:buClr>
                <a:schemeClr val="tx1"/>
              </a:buClr>
              <a:buFontTx/>
              <a:buChar char="–"/>
            </a:pPr>
            <a:r>
              <a:rPr lang="en-US" sz="2600" b="1" dirty="0"/>
              <a:t>Must be new, i.e., different from prior art</a:t>
            </a:r>
          </a:p>
          <a:p>
            <a:pPr marL="342900" indent="-342900">
              <a:spcBef>
                <a:spcPct val="20000"/>
              </a:spcBef>
              <a:buClr>
                <a:schemeClr val="tx1"/>
              </a:buClr>
              <a:buFontTx/>
              <a:buChar char="–"/>
            </a:pPr>
            <a:r>
              <a:rPr lang="en-US" sz="2600" b="1" dirty="0"/>
              <a:t>Subject matter as a whole would not have been obvious at the time to person of ordinary skill in the 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solidFill>
                  <a:srgbClr val="FF0000"/>
                </a:solidFill>
              </a:rPr>
              <a:t>Trademarks</a:t>
            </a:r>
            <a:endParaRPr lang="en-US" sz="4400" b="1" dirty="0">
              <a:solidFill>
                <a:srgbClr val="FF0000"/>
              </a:solidFill>
            </a:endParaRPr>
          </a:p>
        </p:txBody>
      </p:sp>
      <p:pic>
        <p:nvPicPr>
          <p:cNvPr id="4" name="Picture 2"/>
          <p:cNvPicPr>
            <a:picLocks noGrp="1" noChangeAspect="1" noChangeArrowheads="1"/>
          </p:cNvPicPr>
          <p:nvPr>
            <p:ph idx="1"/>
          </p:nvPr>
        </p:nvPicPr>
        <p:blipFill>
          <a:blip r:embed="rId3" cstate="print"/>
          <a:srcRect/>
          <a:stretch>
            <a:fillRect/>
          </a:stretch>
        </p:blipFill>
        <p:spPr bwMode="auto">
          <a:xfrm>
            <a:off x="1066800" y="1524000"/>
            <a:ext cx="6629400" cy="1371600"/>
          </a:xfrm>
          <a:prstGeom prst="rect">
            <a:avLst/>
          </a:prstGeom>
          <a:noFill/>
          <a:ln w="9525">
            <a:noFill/>
            <a:miter lim="800000"/>
            <a:headEnd/>
            <a:tailEnd/>
          </a:ln>
        </p:spPr>
      </p:pic>
      <p:graphicFrame>
        <p:nvGraphicFramePr>
          <p:cNvPr id="1026" name="Object 2"/>
          <p:cNvGraphicFramePr>
            <a:graphicFrameLocks noChangeAspect="1"/>
          </p:cNvGraphicFramePr>
          <p:nvPr/>
        </p:nvGraphicFramePr>
        <p:xfrm>
          <a:off x="304800" y="2895600"/>
          <a:ext cx="8077200" cy="1997075"/>
        </p:xfrm>
        <a:graphic>
          <a:graphicData uri="http://schemas.openxmlformats.org/presentationml/2006/ole">
            <p:oleObj spid="_x0000_s3074" name="Photo Editor Photo" r:id="rId4" imgW="5144218" imgH="1123810" progId="">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ar-SA" b="1" dirty="0" smtClean="0">
                <a:solidFill>
                  <a:srgbClr val="FF0000"/>
                </a:solidFill>
              </a:rPr>
              <a:t>What is a Trademark</a:t>
            </a:r>
            <a:r>
              <a:rPr lang="en-US" altLang="ar-SA" sz="6000" b="1" dirty="0" smtClean="0">
                <a:solidFill>
                  <a:srgbClr val="FF0000"/>
                </a:solidFill>
              </a:rPr>
              <a:t>?</a:t>
            </a:r>
            <a:endParaRPr lang="en-US" b="1" dirty="0">
              <a:solidFill>
                <a:srgbClr val="FF0000"/>
              </a:solidFill>
            </a:endParaRPr>
          </a:p>
        </p:txBody>
      </p:sp>
      <p:sp>
        <p:nvSpPr>
          <p:cNvPr id="3" name="Content Placeholder 2"/>
          <p:cNvSpPr>
            <a:spLocks noGrp="1"/>
          </p:cNvSpPr>
          <p:nvPr>
            <p:ph idx="1"/>
          </p:nvPr>
        </p:nvSpPr>
        <p:spPr>
          <a:xfrm>
            <a:off x="457200" y="1600201"/>
            <a:ext cx="8229600" cy="1752600"/>
          </a:xfrm>
        </p:spPr>
        <p:txBody>
          <a:bodyPr/>
          <a:lstStyle/>
          <a:p>
            <a:r>
              <a:rPr lang="en-US" altLang="ar-SA" b="1" dirty="0" smtClean="0"/>
              <a:t>“A sign capable of distinguishing the goods or services produced or provided by one enterprise from those of other enterprises”</a:t>
            </a:r>
          </a:p>
          <a:p>
            <a:endParaRPr lang="en-US" dirty="0"/>
          </a:p>
        </p:txBody>
      </p:sp>
      <p:pic>
        <p:nvPicPr>
          <p:cNvPr id="6" name="Picture 5" descr="Branding-CU-1009-033.jpg"/>
          <p:cNvPicPr>
            <a:picLocks noChangeAspect="1"/>
          </p:cNvPicPr>
          <p:nvPr/>
        </p:nvPicPr>
        <p:blipFill>
          <a:blip r:embed="rId2" cstate="print"/>
          <a:stretch>
            <a:fillRect/>
          </a:stretch>
        </p:blipFill>
        <p:spPr>
          <a:xfrm>
            <a:off x="0" y="3505200"/>
            <a:ext cx="4372329" cy="1905000"/>
          </a:xfrm>
          <a:prstGeom prst="rect">
            <a:avLst/>
          </a:prstGeom>
        </p:spPr>
      </p:pic>
      <p:pic>
        <p:nvPicPr>
          <p:cNvPr id="8" name="Picture 7" descr="images.jpg"/>
          <p:cNvPicPr>
            <a:picLocks noChangeAspect="1"/>
          </p:cNvPicPr>
          <p:nvPr/>
        </p:nvPicPr>
        <p:blipFill>
          <a:blip r:embed="rId3" cstate="print"/>
          <a:stretch>
            <a:fillRect/>
          </a:stretch>
        </p:blipFill>
        <p:spPr>
          <a:xfrm>
            <a:off x="4953000" y="3581400"/>
            <a:ext cx="3429000" cy="17811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b="1" dirty="0" smtClean="0">
                <a:solidFill>
                  <a:srgbClr val="FF0000"/>
                </a:solidFill>
                <a:latin typeface="Century Gothic" pitchFamily="34" charset="0"/>
              </a:rPr>
              <a:t>What is Copyright?</a:t>
            </a:r>
            <a:endParaRPr lang="en-US" b="1" dirty="0">
              <a:solidFill>
                <a:srgbClr val="FF0000"/>
              </a:solidFill>
            </a:endParaRPr>
          </a:p>
        </p:txBody>
      </p:sp>
      <p:sp>
        <p:nvSpPr>
          <p:cNvPr id="3" name="Content Placeholder 2"/>
          <p:cNvSpPr txBox="1">
            <a:spLocks/>
          </p:cNvSpPr>
          <p:nvPr/>
        </p:nvSpPr>
        <p:spPr>
          <a:xfrm>
            <a:off x="612775" y="1600200"/>
            <a:ext cx="8153400" cy="3352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exclusive right given by law for a certain term of years to an author, composer etc. (or his assignee) to print, publish and sell copies of his original work”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8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Oxford English Dictionary</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342900" lvl="0" indent="-342900">
              <a:spcBef>
                <a:spcPct val="20000"/>
              </a:spcBef>
              <a:defRPr/>
            </a:pPr>
            <a:r>
              <a:rPr lang="en-US" sz="2800" dirty="0" smtClean="0">
                <a:latin typeface="Times New Roman" pitchFamily="18" charset="0"/>
                <a:cs typeface="Times New Roman" pitchFamily="18" charset="0"/>
              </a:rPr>
              <a:t>A copyright is distinct from patents and trademarks in the that IP is protected for the life of the originator plus 50 years.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Anything that lacks creative authorship cannot be copyrighted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de-DE"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de-DE"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4" name="Picture 4" descr="D:\Copyright Presentation Imagery\dictionary.jpg"/>
          <p:cNvPicPr>
            <a:picLocks noChangeAspect="1" noChangeArrowheads="1"/>
          </p:cNvPicPr>
          <p:nvPr/>
        </p:nvPicPr>
        <p:blipFill>
          <a:blip r:embed="rId2" cstate="print"/>
          <a:srcRect/>
          <a:stretch>
            <a:fillRect/>
          </a:stretch>
        </p:blipFill>
        <p:spPr bwMode="auto">
          <a:xfrm>
            <a:off x="3505200" y="5241925"/>
            <a:ext cx="2214562" cy="1616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1" algn="ctr" rtl="0">
              <a:spcBef>
                <a:spcPct val="0"/>
              </a:spcBef>
            </a:pPr>
            <a:r>
              <a:rPr lang="en-US" sz="4000" b="1" dirty="0" smtClean="0">
                <a:solidFill>
                  <a:srgbClr val="FF0000"/>
                </a:solidFill>
              </a:rPr>
              <a:t>Trade Secret</a:t>
            </a:r>
            <a:br>
              <a:rPr lang="en-US" sz="4000" b="1" dirty="0" smtClean="0">
                <a:solidFill>
                  <a:srgbClr val="FF0000"/>
                </a:solidFill>
              </a:rPr>
            </a:br>
            <a:endParaRPr lang="en-US" sz="4000" dirty="0">
              <a:solidFill>
                <a:srgbClr val="FF0000"/>
              </a:solidFill>
            </a:endParaRPr>
          </a:p>
        </p:txBody>
      </p:sp>
      <p:sp>
        <p:nvSpPr>
          <p:cNvPr id="4" name="Content Placeholder 3"/>
          <p:cNvSpPr>
            <a:spLocks noGrp="1"/>
          </p:cNvSpPr>
          <p:nvPr>
            <p:ph sz="quarter" idx="1"/>
          </p:nvPr>
        </p:nvSpPr>
        <p:spPr>
          <a:xfrm>
            <a:off x="0" y="1447800"/>
            <a:ext cx="8686800" cy="4572000"/>
          </a:xfrm>
        </p:spPr>
        <p:txBody>
          <a:bodyPr>
            <a:noAutofit/>
          </a:bodyPr>
          <a:lstStyle/>
          <a:p>
            <a:pPr marL="1752600" lvl="3" indent="-381000" algn="just">
              <a:buNone/>
            </a:pPr>
            <a:r>
              <a:rPr lang="en-US" sz="3200" dirty="0" smtClean="0"/>
              <a:t>   Business information that is the subject of reasonable efforts to preserve confidentiality and have value because it is not generally known in the trade</a:t>
            </a:r>
          </a:p>
          <a:p>
            <a:pPr marL="1752600" lvl="3" indent="-381000" algn="just">
              <a:buNone/>
            </a:pPr>
            <a:r>
              <a:rPr lang="en-US" sz="3200" dirty="0" smtClean="0">
                <a:solidFill>
                  <a:srgbClr val="FF0000"/>
                </a:solidFill>
              </a:rPr>
              <a:t>Examples:  </a:t>
            </a:r>
            <a:r>
              <a:rPr lang="en-US" sz="3200" dirty="0" smtClean="0"/>
              <a:t>formulae, devices, manufacturing processes, customer lists &amp; preferences</a:t>
            </a:r>
          </a:p>
          <a:p>
            <a:pPr marL="1752600" lvl="3" indent="-381000" algn="just">
              <a:buNone/>
            </a:pPr>
            <a:r>
              <a:rPr lang="en-US" sz="3200" dirty="0" smtClean="0">
                <a:solidFill>
                  <a:srgbClr val="FF0000"/>
                </a:solidFill>
              </a:rPr>
              <a:t>Uses:  </a:t>
            </a:r>
            <a:r>
              <a:rPr lang="en-US" sz="3200" dirty="0" smtClean="0"/>
              <a:t>good alternative to a patent if invention cannot be reverse-engineered [</a:t>
            </a:r>
            <a:r>
              <a:rPr lang="en-US" sz="3200" dirty="0" smtClean="0">
                <a:solidFill>
                  <a:srgbClr val="FF0000"/>
                </a:solidFill>
              </a:rPr>
              <a:t>i.e. recipe &amp; formulation of Coca-Cola]</a:t>
            </a:r>
          </a:p>
          <a:p>
            <a:pPr marL="1752600" lvl="3" indent="-381000" algn="just">
              <a:buNone/>
            </a:pPr>
            <a:endParaRPr lang="en-US" sz="3200" dirty="0" smtClean="0">
              <a:solidFill>
                <a:srgbClr val="FF0000"/>
              </a:solidFill>
            </a:endParaRPr>
          </a:p>
          <a:p>
            <a:pPr algn="just"/>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linds(horizontal)">
                                      <p:cBhvr>
                                        <p:cTn id="15" dur="500"/>
                                        <p:tgtEl>
                                          <p:spTgt spid="4">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linds(horizontal)">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noAutofit/>
          </a:bodyPr>
          <a:lstStyle/>
          <a:p>
            <a:pPr algn="ctr"/>
            <a:r>
              <a:rPr lang="en-US" sz="3600" b="1" dirty="0" smtClean="0">
                <a:solidFill>
                  <a:srgbClr val="FF0000"/>
                </a:solidFill>
              </a:rPr>
              <a:t>Time for New Technologies to Penetrate 25 % of US Population</a:t>
            </a:r>
            <a:endParaRPr lang="en-US" sz="3600" b="1" dirty="0">
              <a:solidFill>
                <a:srgbClr val="FF0000"/>
              </a:solidFill>
            </a:endParaRPr>
          </a:p>
        </p:txBody>
      </p:sp>
      <p:graphicFrame>
        <p:nvGraphicFramePr>
          <p:cNvPr id="4" name="Content Placeholder 3"/>
          <p:cNvGraphicFramePr>
            <a:graphicFrameLocks noGrp="1"/>
          </p:cNvGraphicFramePr>
          <p:nvPr>
            <p:ph sz="quarter" idx="1"/>
          </p:nvPr>
        </p:nvGraphicFramePr>
        <p:xfrm>
          <a:off x="228600" y="1295400"/>
          <a:ext cx="8686800" cy="5181600"/>
        </p:xfrm>
        <a:graphic>
          <a:graphicData uri="http://schemas.openxmlformats.org/drawingml/2006/table">
            <a:tbl>
              <a:tblPr firstRow="1" bandRow="1">
                <a:tableStyleId>{5C22544A-7EE6-4342-B048-85BDC9FD1C3A}</a:tableStyleId>
              </a:tblPr>
              <a:tblGrid>
                <a:gridCol w="4343400"/>
                <a:gridCol w="4343400"/>
              </a:tblGrid>
              <a:tr h="419100">
                <a:tc>
                  <a:txBody>
                    <a:bodyPr/>
                    <a:lstStyle/>
                    <a:p>
                      <a:r>
                        <a:rPr lang="en-US" sz="2400" b="1" dirty="0" smtClean="0"/>
                        <a:t>Electricity household </a:t>
                      </a:r>
                      <a:r>
                        <a:rPr lang="en-US" sz="2400" b="1" baseline="0" dirty="0" smtClean="0"/>
                        <a:t>(1873)</a:t>
                      </a:r>
                      <a:endParaRPr lang="en-US" sz="2400" b="1" dirty="0"/>
                    </a:p>
                  </a:txBody>
                  <a:tcPr/>
                </a:tc>
                <a:tc>
                  <a:txBody>
                    <a:bodyPr/>
                    <a:lstStyle/>
                    <a:p>
                      <a:r>
                        <a:rPr lang="en-US" sz="2800" b="1" dirty="0" smtClean="0"/>
                        <a:t>46 years</a:t>
                      </a:r>
                      <a:endParaRPr lang="en-US" sz="2800" b="1" dirty="0"/>
                    </a:p>
                  </a:txBody>
                  <a:tcPr/>
                </a:tc>
              </a:tr>
              <a:tr h="419100">
                <a:tc>
                  <a:txBody>
                    <a:bodyPr/>
                    <a:lstStyle/>
                    <a:p>
                      <a:r>
                        <a:rPr lang="en-US" sz="2400" b="1" dirty="0" smtClean="0"/>
                        <a:t>Telephone (1875)</a:t>
                      </a:r>
                      <a:endParaRPr lang="en-US" sz="2400" b="1" dirty="0"/>
                    </a:p>
                  </a:txBody>
                  <a:tcPr/>
                </a:tc>
                <a:tc>
                  <a:txBody>
                    <a:bodyPr/>
                    <a:lstStyle/>
                    <a:p>
                      <a:r>
                        <a:rPr lang="en-US" sz="2800" b="1" dirty="0" smtClean="0"/>
                        <a:t>35 years</a:t>
                      </a:r>
                      <a:endParaRPr lang="en-US" sz="2800" b="1" dirty="0"/>
                    </a:p>
                  </a:txBody>
                  <a:tcPr/>
                </a:tc>
              </a:tr>
              <a:tr h="419100">
                <a:tc>
                  <a:txBody>
                    <a:bodyPr/>
                    <a:lstStyle/>
                    <a:p>
                      <a:r>
                        <a:rPr lang="en-US" sz="2400" b="1" dirty="0" smtClean="0"/>
                        <a:t>Automobile</a:t>
                      </a:r>
                      <a:r>
                        <a:rPr lang="en-US" sz="2400" b="1" baseline="0" dirty="0" smtClean="0"/>
                        <a:t> (1885)</a:t>
                      </a:r>
                      <a:endParaRPr lang="en-US" sz="2400" b="1" dirty="0"/>
                    </a:p>
                  </a:txBody>
                  <a:tcPr/>
                </a:tc>
                <a:tc>
                  <a:txBody>
                    <a:bodyPr/>
                    <a:lstStyle/>
                    <a:p>
                      <a:r>
                        <a:rPr lang="en-US" sz="2800" b="1" dirty="0" smtClean="0"/>
                        <a:t>55 years</a:t>
                      </a:r>
                      <a:endParaRPr lang="en-US" sz="2800" b="1" dirty="0"/>
                    </a:p>
                  </a:txBody>
                  <a:tcPr/>
                </a:tc>
              </a:tr>
              <a:tr h="419100">
                <a:tc>
                  <a:txBody>
                    <a:bodyPr/>
                    <a:lstStyle/>
                    <a:p>
                      <a:r>
                        <a:rPr lang="en-US" sz="2400" b="1" dirty="0" smtClean="0"/>
                        <a:t>Airplane travel</a:t>
                      </a:r>
                      <a:r>
                        <a:rPr lang="en-US" sz="2400" b="1" baseline="0" dirty="0" smtClean="0"/>
                        <a:t> (1903)</a:t>
                      </a:r>
                      <a:endParaRPr lang="en-US" sz="2400" b="1" dirty="0"/>
                    </a:p>
                  </a:txBody>
                  <a:tcPr/>
                </a:tc>
                <a:tc>
                  <a:txBody>
                    <a:bodyPr/>
                    <a:lstStyle/>
                    <a:p>
                      <a:r>
                        <a:rPr lang="en-US" sz="2800" b="1" dirty="0" smtClean="0"/>
                        <a:t>54 years</a:t>
                      </a:r>
                      <a:endParaRPr lang="en-US" sz="2800" b="1" dirty="0"/>
                    </a:p>
                  </a:txBody>
                  <a:tcPr/>
                </a:tc>
              </a:tr>
              <a:tr h="419100">
                <a:tc>
                  <a:txBody>
                    <a:bodyPr/>
                    <a:lstStyle/>
                    <a:p>
                      <a:r>
                        <a:rPr lang="en-US" sz="2400" b="1" dirty="0" smtClean="0"/>
                        <a:t>Radio (1906)</a:t>
                      </a:r>
                      <a:endParaRPr lang="en-US" sz="2400" b="1" dirty="0"/>
                    </a:p>
                  </a:txBody>
                  <a:tcPr/>
                </a:tc>
                <a:tc>
                  <a:txBody>
                    <a:bodyPr/>
                    <a:lstStyle/>
                    <a:p>
                      <a:r>
                        <a:rPr lang="en-US" sz="2800" b="1" dirty="0" smtClean="0"/>
                        <a:t>22 years</a:t>
                      </a:r>
                      <a:endParaRPr lang="en-US" sz="2800" b="1" dirty="0"/>
                    </a:p>
                  </a:txBody>
                  <a:tcPr/>
                </a:tc>
              </a:tr>
              <a:tr h="419100">
                <a:tc>
                  <a:txBody>
                    <a:bodyPr/>
                    <a:lstStyle/>
                    <a:p>
                      <a:r>
                        <a:rPr lang="en-US" sz="2400" b="1" dirty="0" smtClean="0"/>
                        <a:t>Television</a:t>
                      </a:r>
                      <a:r>
                        <a:rPr lang="en-US" sz="2400" b="1" baseline="0" dirty="0" smtClean="0"/>
                        <a:t> (1925)</a:t>
                      </a:r>
                      <a:endParaRPr lang="en-US" sz="2400" b="1" dirty="0"/>
                    </a:p>
                  </a:txBody>
                  <a:tcPr/>
                </a:tc>
                <a:tc>
                  <a:txBody>
                    <a:bodyPr/>
                    <a:lstStyle/>
                    <a:p>
                      <a:r>
                        <a:rPr lang="en-US" sz="2800" b="1" dirty="0" smtClean="0"/>
                        <a:t>26 years</a:t>
                      </a:r>
                      <a:endParaRPr lang="en-US" sz="2800" b="1" dirty="0"/>
                    </a:p>
                  </a:txBody>
                  <a:tcPr/>
                </a:tc>
              </a:tr>
              <a:tr h="419100">
                <a:tc>
                  <a:txBody>
                    <a:bodyPr/>
                    <a:lstStyle/>
                    <a:p>
                      <a:r>
                        <a:rPr lang="en-US" sz="2400" b="1" dirty="0" smtClean="0"/>
                        <a:t>VCR</a:t>
                      </a:r>
                      <a:r>
                        <a:rPr lang="en-US" sz="2400" b="1" baseline="0" dirty="0" smtClean="0"/>
                        <a:t> (1952)</a:t>
                      </a:r>
                      <a:endParaRPr lang="en-US" sz="2400" b="1" dirty="0"/>
                    </a:p>
                  </a:txBody>
                  <a:tcPr/>
                </a:tc>
                <a:tc>
                  <a:txBody>
                    <a:bodyPr/>
                    <a:lstStyle/>
                    <a:p>
                      <a:r>
                        <a:rPr lang="en-US" sz="2800" b="1" dirty="0" smtClean="0"/>
                        <a:t>34 years</a:t>
                      </a:r>
                      <a:endParaRPr lang="en-US" sz="2800" b="1" dirty="0"/>
                    </a:p>
                  </a:txBody>
                  <a:tcPr/>
                </a:tc>
              </a:tr>
              <a:tr h="419100">
                <a:tc>
                  <a:txBody>
                    <a:bodyPr/>
                    <a:lstStyle/>
                    <a:p>
                      <a:r>
                        <a:rPr lang="en-US" sz="2400" b="1" dirty="0" smtClean="0"/>
                        <a:t>PC </a:t>
                      </a:r>
                      <a:r>
                        <a:rPr lang="en-US" sz="2400" b="1" baseline="0" dirty="0" smtClean="0"/>
                        <a:t> (1975)</a:t>
                      </a:r>
                      <a:endParaRPr lang="en-US" sz="2400" b="1" dirty="0"/>
                    </a:p>
                  </a:txBody>
                  <a:tcPr/>
                </a:tc>
                <a:tc>
                  <a:txBody>
                    <a:bodyPr/>
                    <a:lstStyle/>
                    <a:p>
                      <a:r>
                        <a:rPr lang="en-US" sz="2800" b="1" dirty="0" smtClean="0"/>
                        <a:t>15 years</a:t>
                      </a:r>
                      <a:endParaRPr lang="en-US" sz="2800" b="1" dirty="0"/>
                    </a:p>
                  </a:txBody>
                  <a:tcPr/>
                </a:tc>
              </a:tr>
              <a:tr h="419100">
                <a:tc>
                  <a:txBody>
                    <a:bodyPr/>
                    <a:lstStyle/>
                    <a:p>
                      <a:r>
                        <a:rPr lang="en-US" sz="2400" b="1" dirty="0" smtClean="0"/>
                        <a:t>Mobile Phone (1983)</a:t>
                      </a:r>
                      <a:endParaRPr lang="en-US" sz="2400" b="1" dirty="0"/>
                    </a:p>
                  </a:txBody>
                  <a:tcPr/>
                </a:tc>
                <a:tc>
                  <a:txBody>
                    <a:bodyPr/>
                    <a:lstStyle/>
                    <a:p>
                      <a:r>
                        <a:rPr lang="en-US" sz="2800" b="1" dirty="0" smtClean="0"/>
                        <a:t>13 years</a:t>
                      </a:r>
                      <a:endParaRPr lang="en-US" sz="2800" b="1" dirty="0"/>
                    </a:p>
                  </a:txBody>
                  <a:tcPr/>
                </a:tc>
              </a:tr>
              <a:tr h="419100">
                <a:tc>
                  <a:txBody>
                    <a:bodyPr/>
                    <a:lstStyle/>
                    <a:p>
                      <a:r>
                        <a:rPr lang="en-US" sz="2400" b="1" dirty="0" smtClean="0"/>
                        <a:t>World Wide Web (1992)</a:t>
                      </a:r>
                      <a:endParaRPr lang="en-US" sz="2400" b="1" dirty="0"/>
                    </a:p>
                  </a:txBody>
                  <a:tcPr/>
                </a:tc>
                <a:tc>
                  <a:txBody>
                    <a:bodyPr/>
                    <a:lstStyle/>
                    <a:p>
                      <a:r>
                        <a:rPr lang="en-US" sz="2800" b="1" dirty="0" smtClean="0"/>
                        <a:t>5 years</a:t>
                      </a:r>
                      <a:endParaRPr lang="en-US" sz="2800" b="1" dirty="0"/>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533400"/>
          </a:xfrm>
        </p:spPr>
        <p:txBody>
          <a:bodyPr>
            <a:noAutofit/>
          </a:bodyPr>
          <a:lstStyle/>
          <a:p>
            <a:pPr algn="ctr"/>
            <a:r>
              <a:rPr lang="en-US" sz="2800" b="1" dirty="0" smtClean="0">
                <a:solidFill>
                  <a:srgbClr val="FF0000"/>
                </a:solidFill>
              </a:rPr>
              <a:t>Regimes of appropriability</a:t>
            </a:r>
            <a:endParaRPr lang="en-US" sz="2800" b="1" dirty="0">
              <a:solidFill>
                <a:srgbClr val="FF0000"/>
              </a:solidFill>
            </a:endParaRPr>
          </a:p>
        </p:txBody>
      </p:sp>
      <p:sp>
        <p:nvSpPr>
          <p:cNvPr id="3" name="Content Placeholder 2"/>
          <p:cNvSpPr>
            <a:spLocks noGrp="1"/>
          </p:cNvSpPr>
          <p:nvPr>
            <p:ph sz="quarter" idx="1"/>
          </p:nvPr>
        </p:nvSpPr>
        <p:spPr>
          <a:xfrm>
            <a:off x="0" y="228600"/>
            <a:ext cx="9144000" cy="6477000"/>
          </a:xfrm>
        </p:spPr>
        <p:txBody>
          <a:bodyPr>
            <a:noAutofit/>
          </a:bodyPr>
          <a:lstStyle/>
          <a:p>
            <a:pPr algn="just"/>
            <a:r>
              <a:rPr lang="en-US" sz="2000" b="1" dirty="0" smtClean="0">
                <a:latin typeface="Times New Roman" pitchFamily="18" charset="0"/>
                <a:cs typeface="Times New Roman" pitchFamily="18" charset="0"/>
              </a:rPr>
              <a:t>It has long been known that patents do not work in practice as they do in theory. </a:t>
            </a:r>
            <a:r>
              <a:rPr lang="en-US" sz="2400" b="1" dirty="0" smtClean="0">
                <a:latin typeface="Times New Roman" pitchFamily="18" charset="0"/>
                <a:cs typeface="Times New Roman" pitchFamily="18" charset="0"/>
              </a:rPr>
              <a:t>Rarely, if ever, do patents confer perfect appropriability, although they do afford considerable protection on new chemical products and rather simple mechanical inventions. </a:t>
            </a:r>
            <a:endParaRPr lang="en-US" sz="20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Many patents can be </a:t>
            </a:r>
            <a:r>
              <a:rPr lang="en-US" sz="2800" b="1" u="sng" dirty="0" smtClean="0">
                <a:latin typeface="Times New Roman" pitchFamily="18" charset="0"/>
                <a:cs typeface="Times New Roman" pitchFamily="18" charset="0"/>
              </a:rPr>
              <a:t>“in-vented around” </a:t>
            </a:r>
            <a:r>
              <a:rPr lang="en-US" sz="2400" b="1" dirty="0" smtClean="0">
                <a:latin typeface="Times New Roman" pitchFamily="18" charset="0"/>
                <a:cs typeface="Times New Roman" pitchFamily="18" charset="0"/>
              </a:rPr>
              <a:t>at modest costs. They are especially ineffective at protecting process innovations. </a:t>
            </a:r>
          </a:p>
          <a:p>
            <a:pPr algn="just"/>
            <a:r>
              <a:rPr lang="en-US" sz="2400" b="1" dirty="0" smtClean="0">
                <a:latin typeface="Times New Roman" pitchFamily="18" charset="0"/>
                <a:cs typeface="Times New Roman" pitchFamily="18" charset="0"/>
              </a:rPr>
              <a:t>Often patents provide little protection because the legal requirements for upholding their validity or for proving their infringement are high.</a:t>
            </a:r>
          </a:p>
          <a:p>
            <a:pPr algn="just"/>
            <a:r>
              <a:rPr lang="en-US" sz="2400" b="1" dirty="0" smtClean="0">
                <a:latin typeface="Times New Roman" pitchFamily="18" charset="0"/>
                <a:cs typeface="Times New Roman" pitchFamily="18" charset="0"/>
              </a:rPr>
              <a:t>In some industries, particularly where the innovation is embedded in processes, trade secrets are a viable alternative to patents. </a:t>
            </a:r>
          </a:p>
          <a:p>
            <a:pPr algn="just"/>
            <a:r>
              <a:rPr lang="en-US" sz="2400" b="1" dirty="0" smtClean="0">
                <a:latin typeface="Times New Roman" pitchFamily="18" charset="0"/>
                <a:cs typeface="Times New Roman" pitchFamily="18" charset="0"/>
              </a:rPr>
              <a:t>Trade secret protection is possible, however, only if a firm can put its product before the public and still keep the underlying technology secret. </a:t>
            </a:r>
          </a:p>
          <a:p>
            <a:pPr algn="just"/>
            <a:r>
              <a:rPr lang="en-US" sz="2400" b="1" dirty="0" smtClean="0">
                <a:latin typeface="Times New Roman" pitchFamily="18" charset="0"/>
                <a:cs typeface="Times New Roman" pitchFamily="18" charset="0"/>
              </a:rPr>
              <a:t>Usually only chemical formulas and industrial-commercial processes (e.g., cosmetics and recipes) can be protected as trade secrets after they’re “out”</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838200"/>
          </a:xfrm>
        </p:spPr>
        <p:txBody>
          <a:bodyPr>
            <a:normAutofit/>
          </a:bodyPr>
          <a:lstStyle/>
          <a:p>
            <a:r>
              <a:rPr lang="en-US" b="1" dirty="0" smtClean="0">
                <a:solidFill>
                  <a:srgbClr val="FF0000"/>
                </a:solidFill>
              </a:rPr>
              <a:t>3.2. The dominant design paradigm</a:t>
            </a:r>
            <a:endParaRPr lang="en-US" b="1" dirty="0">
              <a:solidFill>
                <a:srgbClr val="FF0000"/>
              </a:solidFill>
            </a:endParaRPr>
          </a:p>
        </p:txBody>
      </p:sp>
      <p:sp>
        <p:nvSpPr>
          <p:cNvPr id="3" name="Content Placeholder 2"/>
          <p:cNvSpPr>
            <a:spLocks noGrp="1"/>
          </p:cNvSpPr>
          <p:nvPr>
            <p:ph sz="quarter" idx="1"/>
          </p:nvPr>
        </p:nvSpPr>
        <p:spPr>
          <a:xfrm>
            <a:off x="152400" y="838200"/>
            <a:ext cx="7162800" cy="5867400"/>
          </a:xfrm>
        </p:spPr>
        <p:txBody>
          <a:bodyPr>
            <a:noAutofit/>
          </a:bodyPr>
          <a:lstStyle/>
          <a:p>
            <a:pPr algn="just"/>
            <a:r>
              <a:rPr lang="en-US" sz="2400" b="1" dirty="0" smtClean="0"/>
              <a:t>There are two stages in the evolutionary development of a given branch of a science</a:t>
            </a:r>
            <a:r>
              <a:rPr lang="en-US" sz="2400" b="1" dirty="0" smtClean="0">
                <a:solidFill>
                  <a:srgbClr val="FF0000"/>
                </a:solidFill>
              </a:rPr>
              <a:t>: </a:t>
            </a:r>
          </a:p>
          <a:p>
            <a:pPr algn="just"/>
            <a:r>
              <a:rPr lang="en-US" sz="2400" b="1" u="sng" dirty="0" smtClean="0">
                <a:solidFill>
                  <a:srgbClr val="FF0000"/>
                </a:solidFill>
              </a:rPr>
              <a:t>The </a:t>
            </a:r>
            <a:r>
              <a:rPr lang="en-US" sz="2400" b="1" u="sng" dirty="0" err="1" smtClean="0">
                <a:solidFill>
                  <a:srgbClr val="FF0000"/>
                </a:solidFill>
              </a:rPr>
              <a:t>Preparadigmatic</a:t>
            </a:r>
            <a:r>
              <a:rPr lang="en-US" sz="2400" b="1" u="sng" dirty="0" smtClean="0">
                <a:solidFill>
                  <a:srgbClr val="FF0000"/>
                </a:solidFill>
              </a:rPr>
              <a:t> Stage- </a:t>
            </a:r>
            <a:r>
              <a:rPr lang="en-US" sz="2400" b="1" dirty="0" smtClean="0"/>
              <a:t>when there is no single generally accepted conceptual treatment of the phenomenon in a field of study.</a:t>
            </a:r>
          </a:p>
          <a:p>
            <a:pPr algn="just"/>
            <a:r>
              <a:rPr lang="en-US" sz="2400" b="1" u="sng" dirty="0" smtClean="0">
                <a:solidFill>
                  <a:srgbClr val="FF0000"/>
                </a:solidFill>
              </a:rPr>
              <a:t>The Paradigmatic stage </a:t>
            </a:r>
            <a:r>
              <a:rPr lang="en-US" sz="2400" b="1" dirty="0" smtClean="0"/>
              <a:t>which begins when a body of theory appears to have passed scientific acceptability.</a:t>
            </a:r>
          </a:p>
          <a:p>
            <a:pPr algn="just"/>
            <a:r>
              <a:rPr lang="en-US" sz="2400" b="1" dirty="0" smtClean="0"/>
              <a:t> The emergence of a dominant paradigm signals scientific maturity and the acceptance of agreed upon “standards” by which what has been referred to as “normal” scientific research can proceed. </a:t>
            </a:r>
          </a:p>
          <a:p>
            <a:pPr algn="just"/>
            <a:r>
              <a:rPr lang="en-US" sz="2400" b="1" dirty="0" smtClean="0"/>
              <a:t>These “standards” remain in force unless or until the paradigm is overturned.</a:t>
            </a:r>
            <a:endParaRPr lang="en-US" sz="2400" b="1" dirty="0"/>
          </a:p>
        </p:txBody>
      </p:sp>
      <p:pic>
        <p:nvPicPr>
          <p:cNvPr id="4098" name="Picture 2"/>
          <p:cNvPicPr>
            <a:picLocks noChangeAspect="1" noChangeArrowheads="1"/>
          </p:cNvPicPr>
          <p:nvPr/>
        </p:nvPicPr>
        <p:blipFill>
          <a:blip r:embed="rId2" cstate="print"/>
          <a:srcRect/>
          <a:stretch>
            <a:fillRect/>
          </a:stretch>
        </p:blipFill>
        <p:spPr bwMode="auto">
          <a:xfrm>
            <a:off x="7391400" y="914400"/>
            <a:ext cx="1752600" cy="556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linds(horizontal)">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normAutofit/>
          </a:bodyPr>
          <a:lstStyle/>
          <a:p>
            <a:r>
              <a:rPr lang="en-US" sz="4400" b="1" dirty="0" smtClean="0">
                <a:solidFill>
                  <a:srgbClr val="FF0000"/>
                </a:solidFill>
              </a:rPr>
              <a:t> The dominant design paradigm</a:t>
            </a:r>
            <a:endParaRPr lang="en-US" b="1" dirty="0"/>
          </a:p>
        </p:txBody>
      </p:sp>
      <p:sp>
        <p:nvSpPr>
          <p:cNvPr id="3" name="Content Placeholder 2"/>
          <p:cNvSpPr>
            <a:spLocks noGrp="1"/>
          </p:cNvSpPr>
          <p:nvPr>
            <p:ph sz="quarter" idx="1"/>
          </p:nvPr>
        </p:nvSpPr>
        <p:spPr>
          <a:xfrm>
            <a:off x="0" y="914400"/>
            <a:ext cx="6324600" cy="5715000"/>
          </a:xfrm>
        </p:spPr>
        <p:txBody>
          <a:bodyPr>
            <a:normAutofit/>
          </a:bodyPr>
          <a:lstStyle/>
          <a:p>
            <a:pPr algn="just"/>
            <a:r>
              <a:rPr lang="en-US" sz="2800" b="1" dirty="0" smtClean="0"/>
              <a:t> In the early stages of industry development, product designs are fluid, manufacturing processes are loosely and adaptively organized, and generalized capital is used in production. </a:t>
            </a:r>
          </a:p>
          <a:p>
            <a:pPr algn="just"/>
            <a:r>
              <a:rPr lang="en-US" sz="2800" b="1" dirty="0" smtClean="0"/>
              <a:t>Competition amongst firms manifests itself in </a:t>
            </a:r>
            <a:r>
              <a:rPr lang="en-US" sz="2800" b="1" u="sng" dirty="0" smtClean="0"/>
              <a:t>competition amongst designs,</a:t>
            </a:r>
            <a:r>
              <a:rPr lang="en-US" sz="2800" b="1" dirty="0" smtClean="0"/>
              <a:t> which are markedly different from each other.</a:t>
            </a:r>
          </a:p>
          <a:p>
            <a:pPr algn="just"/>
            <a:r>
              <a:rPr lang="en-US" sz="2800" b="1" dirty="0" smtClean="0"/>
              <a:t>This might be called the </a:t>
            </a:r>
            <a:r>
              <a:rPr lang="en-US" sz="3200" b="1" dirty="0" smtClean="0"/>
              <a:t>pre-paradigmatic </a:t>
            </a:r>
            <a:r>
              <a:rPr lang="en-US" sz="2800" b="1" dirty="0" smtClean="0"/>
              <a:t>stage of an industry</a:t>
            </a:r>
            <a:endParaRPr lang="en-US" sz="2800" b="1" dirty="0"/>
          </a:p>
        </p:txBody>
      </p:sp>
      <p:pic>
        <p:nvPicPr>
          <p:cNvPr id="5122" name="Picture 2"/>
          <p:cNvPicPr>
            <a:picLocks noChangeAspect="1" noChangeArrowheads="1"/>
          </p:cNvPicPr>
          <p:nvPr/>
        </p:nvPicPr>
        <p:blipFill>
          <a:blip r:embed="rId2" cstate="print"/>
          <a:srcRect/>
          <a:stretch>
            <a:fillRect/>
          </a:stretch>
        </p:blipFill>
        <p:spPr bwMode="auto">
          <a:xfrm>
            <a:off x="6677025" y="1828800"/>
            <a:ext cx="2466975" cy="4419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blinds(horizontal)">
                                      <p:cBhvr>
                                        <p:cTn id="2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533400"/>
          </a:xfrm>
        </p:spPr>
        <p:txBody>
          <a:bodyPr>
            <a:normAutofit fontScale="90000"/>
          </a:bodyPr>
          <a:lstStyle/>
          <a:p>
            <a:r>
              <a:rPr lang="en-US" sz="4000" b="1" dirty="0" smtClean="0">
                <a:solidFill>
                  <a:srgbClr val="FF0000"/>
                </a:solidFill>
              </a:rPr>
              <a:t> The dominant design paradigm</a:t>
            </a:r>
            <a:endParaRPr lang="en-US" b="1" dirty="0"/>
          </a:p>
        </p:txBody>
      </p:sp>
      <p:sp>
        <p:nvSpPr>
          <p:cNvPr id="3" name="Content Placeholder 2"/>
          <p:cNvSpPr>
            <a:spLocks noGrp="1"/>
          </p:cNvSpPr>
          <p:nvPr>
            <p:ph sz="quarter" idx="1"/>
          </p:nvPr>
        </p:nvSpPr>
        <p:spPr>
          <a:xfrm>
            <a:off x="0" y="533400"/>
            <a:ext cx="9144000" cy="6324600"/>
          </a:xfrm>
        </p:spPr>
        <p:txBody>
          <a:bodyPr>
            <a:normAutofit fontScale="92500" lnSpcReduction="20000"/>
          </a:bodyPr>
          <a:lstStyle/>
          <a:p>
            <a:pPr algn="just"/>
            <a:r>
              <a:rPr lang="en-US" b="1" dirty="0" smtClean="0"/>
              <a:t>After considerable trial and error in marketplace, one design or a narrow class of designs begins to emerge as  more promising. Such a design must be able to meet a whole set of user needs in a relatively complete fashion. </a:t>
            </a:r>
          </a:p>
          <a:p>
            <a:pPr algn="just">
              <a:buNone/>
            </a:pPr>
            <a:endParaRPr lang="en-US" b="1" dirty="0" smtClean="0"/>
          </a:p>
          <a:p>
            <a:pPr algn="just"/>
            <a:r>
              <a:rPr lang="en-US" sz="2400" b="1" dirty="0" smtClean="0"/>
              <a:t>Model T Ford; IBM 360, are examples of dominant designs.</a:t>
            </a:r>
          </a:p>
          <a:p>
            <a:pPr algn="just"/>
            <a:r>
              <a:rPr lang="en-US" sz="2800" b="1" dirty="0" smtClean="0"/>
              <a:t>Once a dominant design emerges, competition shifts to price and away from design. </a:t>
            </a:r>
            <a:endParaRPr lang="en-US" sz="2800" b="1" dirty="0" smtClean="0">
              <a:solidFill>
                <a:srgbClr val="FF0000"/>
              </a:solidFill>
            </a:endParaRPr>
          </a:p>
          <a:p>
            <a:pPr algn="just"/>
            <a:endParaRPr lang="en-US" sz="2200" b="1" dirty="0" smtClean="0"/>
          </a:p>
          <a:p>
            <a:pPr algn="just"/>
            <a:r>
              <a:rPr lang="en-US" b="1" dirty="0" smtClean="0"/>
              <a:t>Scale and learning become much more important, and specialized capital gets deployed as firms seek to lower unit costs through exploiting economies of scale and learning. Reduced uncertainty over product design provides an opportunity to amortize specialized long-lived investments</a:t>
            </a:r>
            <a:r>
              <a:rPr lang="en-US" sz="2200" b="1" dirty="0" smtClean="0"/>
              <a:t>.</a:t>
            </a:r>
          </a:p>
          <a:p>
            <a:pPr algn="just"/>
            <a:endParaRPr lang="en-US" sz="2000" b="1" dirty="0" smtClean="0"/>
          </a:p>
          <a:p>
            <a:pPr algn="just"/>
            <a:r>
              <a:rPr lang="en-US" b="1" dirty="0" smtClean="0"/>
              <a:t>When the game of musical chairs stops, and a dominant design emerges, the innovator might well end up positioned disadvantageously relative to a follower.</a:t>
            </a:r>
          </a:p>
          <a:p>
            <a:pPr algn="just"/>
            <a:endParaRPr lang="en-US" sz="2000" b="1" dirty="0" smtClean="0"/>
          </a:p>
          <a:p>
            <a:pPr algn="just"/>
            <a:endParaRPr lang="en-US" sz="2000" b="1" dirty="0" smtClean="0"/>
          </a:p>
          <a:p>
            <a:pPr algn="just"/>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normAutofit fontScale="90000"/>
          </a:bodyPr>
          <a:lstStyle/>
          <a:p>
            <a:r>
              <a:rPr lang="en-US" sz="4400" b="1" dirty="0" smtClean="0">
                <a:solidFill>
                  <a:srgbClr val="FF0000"/>
                </a:solidFill>
              </a:rPr>
              <a:t>3.3. Complementary Assets</a:t>
            </a:r>
            <a:endParaRPr lang="en-US" sz="4400" b="1" dirty="0">
              <a:solidFill>
                <a:srgbClr val="FF0000"/>
              </a:solidFill>
            </a:endParaRPr>
          </a:p>
        </p:txBody>
      </p:sp>
      <p:sp>
        <p:nvSpPr>
          <p:cNvPr id="3" name="Content Placeholder 2"/>
          <p:cNvSpPr>
            <a:spLocks noGrp="1"/>
          </p:cNvSpPr>
          <p:nvPr>
            <p:ph sz="quarter" idx="1"/>
          </p:nvPr>
        </p:nvSpPr>
        <p:spPr>
          <a:xfrm>
            <a:off x="152400" y="762000"/>
            <a:ext cx="8534400" cy="5791200"/>
          </a:xfrm>
        </p:spPr>
        <p:txBody>
          <a:bodyPr>
            <a:noAutofit/>
          </a:bodyPr>
          <a:lstStyle/>
          <a:p>
            <a:pPr algn="just">
              <a:buNone/>
            </a:pPr>
            <a:endParaRPr lang="en-US" sz="2400" b="1" dirty="0" smtClean="0"/>
          </a:p>
          <a:p>
            <a:pPr algn="just"/>
            <a:r>
              <a:rPr lang="en-US" sz="2800" b="1" dirty="0" smtClean="0"/>
              <a:t>In almost all cases, the successful commercialization of an innovation requires technical know-how in question be utilized in conjunction with other capabilities or assets.</a:t>
            </a:r>
          </a:p>
          <a:p>
            <a:pPr algn="just"/>
            <a:r>
              <a:rPr lang="en-US" sz="2800" b="1" dirty="0" smtClean="0"/>
              <a:t> Services such as marketing, competitive manufacturing, and after-sales support are almost always needed. These services are often obtained from complementary assets which are specialized. </a:t>
            </a:r>
          </a:p>
          <a:p>
            <a:pPr algn="just"/>
            <a:r>
              <a:rPr lang="en-US" sz="2800" b="1" dirty="0" smtClean="0">
                <a:solidFill>
                  <a:srgbClr val="FF0000"/>
                </a:solidFill>
              </a:rPr>
              <a:t>For example, </a:t>
            </a:r>
            <a:r>
              <a:rPr lang="en-US" sz="2800" b="1" dirty="0" smtClean="0"/>
              <a:t>the commercialization of a new drug is likely to require the dissemination of information over a specialized information channel.</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686800" cy="838200"/>
          </a:xfrm>
        </p:spPr>
        <p:txBody>
          <a:bodyPr/>
          <a:lstStyle/>
          <a:p>
            <a:r>
              <a:rPr lang="en-US" b="1" dirty="0" smtClean="0">
                <a:solidFill>
                  <a:srgbClr val="FF0000"/>
                </a:solidFill>
              </a:rPr>
              <a:t>Complementary Assets</a:t>
            </a:r>
            <a:endParaRPr lang="en-US" b="1" dirty="0">
              <a:solidFill>
                <a:srgbClr val="FF0000"/>
              </a:solidFill>
            </a:endParaRPr>
          </a:p>
        </p:txBody>
      </p:sp>
      <p:sp>
        <p:nvSpPr>
          <p:cNvPr id="2" name="Content Placeholder 1"/>
          <p:cNvSpPr>
            <a:spLocks noGrp="1"/>
          </p:cNvSpPr>
          <p:nvPr>
            <p:ph sz="quarter" idx="1"/>
          </p:nvPr>
        </p:nvSpPr>
        <p:spPr>
          <a:xfrm>
            <a:off x="0" y="838200"/>
            <a:ext cx="9144000" cy="5638800"/>
          </a:xfrm>
        </p:spPr>
        <p:txBody>
          <a:bodyPr>
            <a:normAutofit fontScale="92500" lnSpcReduction="10000"/>
          </a:bodyPr>
          <a:lstStyle/>
          <a:p>
            <a:r>
              <a:rPr lang="en-US" b="1" dirty="0" smtClean="0"/>
              <a:t>In some cases, as when the innovation is systemic, the complementary assets may be other parts of a system. </a:t>
            </a:r>
          </a:p>
          <a:p>
            <a:endParaRPr lang="en-US" b="1" dirty="0" smtClean="0"/>
          </a:p>
          <a:p>
            <a:r>
              <a:rPr lang="en-US" b="1" dirty="0" smtClean="0">
                <a:solidFill>
                  <a:srgbClr val="FF0000"/>
                </a:solidFill>
              </a:rPr>
              <a:t>For instance;</a:t>
            </a:r>
          </a:p>
          <a:p>
            <a:r>
              <a:rPr lang="en-US" b="1" dirty="0" smtClean="0"/>
              <a:t>Computer hardware typically requires specialized software, both for the operating system, as well as for applications.</a:t>
            </a:r>
          </a:p>
          <a:p>
            <a:pPr>
              <a:buNone/>
            </a:pPr>
            <a:endParaRPr lang="en-US" b="1" dirty="0" smtClean="0"/>
          </a:p>
          <a:p>
            <a:r>
              <a:rPr lang="en-US" b="1" dirty="0" smtClean="0"/>
              <a:t> Even when an innovation is autonomous Just  as with plug compatible components, certain complementary capabilities or assets will be needed for successful commercialization. </a:t>
            </a:r>
          </a:p>
          <a:p>
            <a:pPr algn="just"/>
            <a:endParaRPr lang="en-US" b="1" dirty="0" smtClean="0"/>
          </a:p>
          <a:p>
            <a:r>
              <a:rPr lang="en-US" b="1" dirty="0" smtClean="0">
                <a:solidFill>
                  <a:srgbClr val="FF0000"/>
                </a:solidFill>
              </a:rPr>
              <a:t>Figure 5 summarizes this schematically.</a:t>
            </a:r>
          </a:p>
          <a:p>
            <a:r>
              <a:rPr lang="en-US" b="1" dirty="0" smtClean="0">
                <a:solidFill>
                  <a:srgbClr val="FF0000"/>
                </a:solidFill>
              </a:rPr>
              <a:t>Figure 6 differentiates between complementary assets which are generic, specialized, and co-specialized</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linds(horizont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linds(horizontal)">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
            </a:r>
            <a:endParaRPr lang="en-US" dirty="0"/>
          </a:p>
        </p:txBody>
      </p:sp>
      <p:sp>
        <p:nvSpPr>
          <p:cNvPr id="2" name="Content Placeholder 1"/>
          <p:cNvSpPr>
            <a:spLocks noGrp="1"/>
          </p:cNvSpPr>
          <p:nvPr>
            <p:ph sz="quarter" idx="1"/>
          </p:nvPr>
        </p:nvSpPr>
        <p:spPr/>
        <p:txBody>
          <a:bodyPr/>
          <a:lstStyle/>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152400" y="990600"/>
            <a:ext cx="89916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0" y="152400"/>
            <a:ext cx="4648200" cy="6477000"/>
          </a:xfrm>
        </p:spPr>
        <p:txBody>
          <a:bodyPr>
            <a:normAutofit lnSpcReduction="10000"/>
          </a:bodyPr>
          <a:lstStyle/>
          <a:p>
            <a:pPr>
              <a:buNone/>
            </a:pPr>
            <a:r>
              <a:rPr lang="en-US" b="1" dirty="0" smtClean="0">
                <a:solidFill>
                  <a:srgbClr val="FF0000"/>
                </a:solidFill>
              </a:rPr>
              <a:t>Generic assets</a:t>
            </a:r>
            <a:r>
              <a:rPr lang="en-US" b="1" dirty="0" smtClean="0"/>
              <a:t> are general purpose assets which do not need to be tailored to the innovation in question. </a:t>
            </a:r>
          </a:p>
          <a:p>
            <a:pPr>
              <a:buNone/>
            </a:pPr>
            <a:r>
              <a:rPr lang="en-US" b="1" dirty="0" smtClean="0">
                <a:solidFill>
                  <a:srgbClr val="FF0000"/>
                </a:solidFill>
              </a:rPr>
              <a:t>Specialized assets</a:t>
            </a:r>
            <a:r>
              <a:rPr lang="en-US" b="1" dirty="0" smtClean="0"/>
              <a:t> are those where there  is unilateral dependence between the innovation and the complementary asset.</a:t>
            </a:r>
          </a:p>
          <a:p>
            <a:pPr>
              <a:buNone/>
            </a:pPr>
            <a:r>
              <a:rPr lang="en-US" b="1" dirty="0" smtClean="0">
                <a:solidFill>
                  <a:srgbClr val="FF0000"/>
                </a:solidFill>
              </a:rPr>
              <a:t>Co specialized assets </a:t>
            </a:r>
            <a:r>
              <a:rPr lang="en-US" b="1" dirty="0" smtClean="0"/>
              <a:t>are those for which there is a bilateral dependence.</a:t>
            </a:r>
          </a:p>
          <a:p>
            <a:r>
              <a:rPr lang="en-US" b="1" dirty="0" smtClean="0">
                <a:solidFill>
                  <a:srgbClr val="FF0000"/>
                </a:solidFill>
              </a:rPr>
              <a:t>For instance, </a:t>
            </a:r>
            <a:r>
              <a:rPr lang="en-US" b="1" dirty="0" smtClean="0"/>
              <a:t>specialized repair facilities were needed to support the introduction of the rotary engine by Mazda.</a:t>
            </a:r>
            <a:endParaRPr lang="en-US" b="1" dirty="0"/>
          </a:p>
        </p:txBody>
      </p:sp>
      <p:pic>
        <p:nvPicPr>
          <p:cNvPr id="4" name="Picture 3"/>
          <p:cNvPicPr>
            <a:picLocks noChangeAspect="1" noChangeArrowheads="1"/>
          </p:cNvPicPr>
          <p:nvPr/>
        </p:nvPicPr>
        <p:blipFill>
          <a:blip r:embed="rId2" cstate="print"/>
          <a:srcRect/>
          <a:stretch>
            <a:fillRect/>
          </a:stretch>
        </p:blipFill>
        <p:spPr bwMode="auto">
          <a:xfrm>
            <a:off x="4572000" y="0"/>
            <a:ext cx="4572000" cy="6858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ctr"/>
            <a:r>
              <a:rPr lang="en-US" sz="4800" b="1" dirty="0" smtClean="0">
                <a:solidFill>
                  <a:srgbClr val="FF0000"/>
                </a:solidFill>
              </a:rPr>
              <a:t>Abstract</a:t>
            </a:r>
            <a:endParaRPr lang="en-US" sz="4800" b="1" dirty="0">
              <a:solidFill>
                <a:srgbClr val="FF0000"/>
              </a:solidFill>
            </a:endParaRPr>
          </a:p>
        </p:txBody>
      </p:sp>
      <p:sp>
        <p:nvSpPr>
          <p:cNvPr id="3" name="Content Placeholder 2"/>
          <p:cNvSpPr>
            <a:spLocks noGrp="1"/>
          </p:cNvSpPr>
          <p:nvPr>
            <p:ph sz="quarter" idx="1"/>
          </p:nvPr>
        </p:nvSpPr>
        <p:spPr>
          <a:xfrm>
            <a:off x="0" y="838200"/>
            <a:ext cx="9144000" cy="5791200"/>
          </a:xfrm>
        </p:spPr>
        <p:txBody>
          <a:bodyPr>
            <a:normAutofit fontScale="55000" lnSpcReduction="20000"/>
          </a:bodyPr>
          <a:lstStyle/>
          <a:p>
            <a:pPr algn="just"/>
            <a:r>
              <a:rPr lang="en-US" sz="4400" b="1" dirty="0" smtClean="0"/>
              <a:t>This paper attempts to explain why innovating firms often fail to obtain significant benefits from an innovation while customers, imitators and other industry participants benefit.</a:t>
            </a:r>
          </a:p>
          <a:p>
            <a:pPr algn="just"/>
            <a:endParaRPr lang="en-US" sz="2800" b="1" dirty="0" smtClean="0"/>
          </a:p>
          <a:p>
            <a:pPr algn="just"/>
            <a:r>
              <a:rPr lang="en-US" sz="3800" b="1" dirty="0" smtClean="0"/>
              <a:t>It demonstrates when imitation is easy markets don’t work well, and the profits from innovation </a:t>
            </a:r>
            <a:r>
              <a:rPr lang="en-US" sz="4500" b="1" dirty="0" smtClean="0"/>
              <a:t>may accrue to the owners of certain complementary assets, rather than to developer to intellectual property</a:t>
            </a:r>
            <a:endParaRPr lang="en-US" sz="3200" b="1" dirty="0" smtClean="0"/>
          </a:p>
          <a:p>
            <a:pPr algn="just"/>
            <a:endParaRPr lang="en-US" sz="2800" b="1" dirty="0" smtClean="0"/>
          </a:p>
          <a:p>
            <a:pPr algn="just"/>
            <a:r>
              <a:rPr lang="en-US" sz="3800" b="1" dirty="0" smtClean="0"/>
              <a:t>Innovators with new products and processes which provide value to consumers may sometimes be so ill positioned in the market that they necessarily will fail.</a:t>
            </a:r>
          </a:p>
          <a:p>
            <a:pPr algn="just"/>
            <a:endParaRPr lang="en-US" sz="3800" b="1" dirty="0" smtClean="0"/>
          </a:p>
          <a:p>
            <a:pPr algn="just"/>
            <a:r>
              <a:rPr lang="en-US" sz="3800" b="1" dirty="0" smtClean="0"/>
              <a:t>The paper proposes that manufacturing often matters particularly to innovating nations. </a:t>
            </a:r>
          </a:p>
          <a:p>
            <a:pPr algn="just"/>
            <a:endParaRPr lang="en-US" sz="3800" b="1" dirty="0" smtClean="0"/>
          </a:p>
          <a:p>
            <a:pPr algn="just"/>
            <a:r>
              <a:rPr lang="en-US" sz="3800" b="1" dirty="0" smtClean="0"/>
              <a:t>Innovating firms without the requisite manufacturing and related capabilities may die, even though they are the best at innovation.</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74638"/>
            <a:ext cx="8458200" cy="639762"/>
          </a:xfrm>
        </p:spPr>
        <p:txBody>
          <a:bodyPr>
            <a:normAutofit fontScale="90000"/>
          </a:bodyPr>
          <a:lstStyle/>
          <a:p>
            <a:r>
              <a:rPr lang="en-US" b="1" dirty="0" smtClean="0">
                <a:solidFill>
                  <a:srgbClr val="FF0000"/>
                </a:solidFill>
              </a:rPr>
              <a:t>Complementary Assets….</a:t>
            </a:r>
            <a:endParaRPr lang="en-US" b="1" dirty="0"/>
          </a:p>
        </p:txBody>
      </p:sp>
      <p:sp>
        <p:nvSpPr>
          <p:cNvPr id="2" name="Content Placeholder 1"/>
          <p:cNvSpPr>
            <a:spLocks noGrp="1"/>
          </p:cNvSpPr>
          <p:nvPr>
            <p:ph sz="quarter" idx="1"/>
          </p:nvPr>
        </p:nvSpPr>
        <p:spPr>
          <a:xfrm>
            <a:off x="228600" y="762000"/>
            <a:ext cx="8915400" cy="6096000"/>
          </a:xfrm>
        </p:spPr>
        <p:txBody>
          <a:bodyPr>
            <a:normAutofit/>
          </a:bodyPr>
          <a:lstStyle/>
          <a:p>
            <a:pPr algn="just"/>
            <a:r>
              <a:rPr lang="en-US" sz="2800" b="1" dirty="0" smtClean="0"/>
              <a:t>These assets are </a:t>
            </a:r>
            <a:r>
              <a:rPr lang="en-US" sz="2800" b="1" dirty="0" smtClean="0">
                <a:solidFill>
                  <a:srgbClr val="FF0000"/>
                </a:solidFill>
              </a:rPr>
              <a:t>co-specialized</a:t>
            </a:r>
            <a:r>
              <a:rPr lang="en-US" sz="2800" b="1" dirty="0" smtClean="0"/>
              <a:t> because of the mutual dependence of the innovation on the repair facility. </a:t>
            </a:r>
          </a:p>
          <a:p>
            <a:pPr algn="just"/>
            <a:endParaRPr lang="en-US" b="1" dirty="0" smtClean="0"/>
          </a:p>
          <a:p>
            <a:pPr algn="just"/>
            <a:r>
              <a:rPr lang="en-US" sz="2800" b="1" dirty="0" smtClean="0"/>
              <a:t>Containerization similarly required the deployment of some co-specialized assets in ocean shipping and terminals. </a:t>
            </a:r>
          </a:p>
          <a:p>
            <a:pPr algn="just"/>
            <a:endParaRPr lang="en-US" sz="2800" b="1" dirty="0" smtClean="0"/>
          </a:p>
          <a:p>
            <a:pPr algn="just"/>
            <a:r>
              <a:rPr lang="en-US" sz="3000" b="1" dirty="0" smtClean="0"/>
              <a:t>An example of a </a:t>
            </a:r>
            <a:r>
              <a:rPr lang="en-US" sz="3000" b="1" dirty="0" smtClean="0">
                <a:solidFill>
                  <a:srgbClr val="FF0000"/>
                </a:solidFill>
              </a:rPr>
              <a:t>generic asset</a:t>
            </a:r>
            <a:r>
              <a:rPr lang="en-US" sz="3000" b="1" dirty="0" smtClean="0"/>
              <a:t> would be the manufacturing facilities needed to make running shoes. Generalized equipment can be employed in the main, exceptions being the molds for the soles</a:t>
            </a:r>
            <a:endParaRPr lang="en-US" sz="3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0"/>
            <a:ext cx="8915400" cy="838200"/>
          </a:xfrm>
        </p:spPr>
        <p:txBody>
          <a:bodyPr/>
          <a:lstStyle/>
          <a:p>
            <a:r>
              <a:rPr lang="en-US" b="1" dirty="0" smtClean="0">
                <a:solidFill>
                  <a:srgbClr val="FF0000"/>
                </a:solidFill>
              </a:rPr>
              <a:t>4. Implications for profitability</a:t>
            </a:r>
            <a:endParaRPr lang="en-US" b="1" dirty="0">
              <a:solidFill>
                <a:srgbClr val="FF0000"/>
              </a:solidFill>
            </a:endParaRPr>
          </a:p>
        </p:txBody>
      </p:sp>
      <p:sp>
        <p:nvSpPr>
          <p:cNvPr id="2" name="Content Placeholder 1"/>
          <p:cNvSpPr>
            <a:spLocks noGrp="1"/>
          </p:cNvSpPr>
          <p:nvPr>
            <p:ph sz="quarter" idx="1"/>
          </p:nvPr>
        </p:nvSpPr>
        <p:spPr>
          <a:xfrm>
            <a:off x="0" y="762000"/>
            <a:ext cx="8915400" cy="6096000"/>
          </a:xfrm>
        </p:spPr>
        <p:txBody>
          <a:bodyPr>
            <a:noAutofit/>
          </a:bodyPr>
          <a:lstStyle/>
          <a:p>
            <a:r>
              <a:rPr lang="en-US" sz="2800" b="1" dirty="0" smtClean="0"/>
              <a:t>These three concepts can now be related in a way which will shed light on the imitation process, and the distribution of profits between innovator and follower. </a:t>
            </a:r>
          </a:p>
          <a:p>
            <a:r>
              <a:rPr lang="en-US" sz="2400" b="1" dirty="0" smtClean="0"/>
              <a:t>We begin by examining tight appropriability regimes.</a:t>
            </a:r>
          </a:p>
          <a:p>
            <a:pPr>
              <a:buNone/>
            </a:pPr>
            <a:r>
              <a:rPr lang="en-US" sz="2800" b="1" u="sng" dirty="0" smtClean="0">
                <a:solidFill>
                  <a:srgbClr val="FF0000"/>
                </a:solidFill>
              </a:rPr>
              <a:t>4.1. TIGHT APPROPRIABILITY REGIMES</a:t>
            </a:r>
          </a:p>
          <a:p>
            <a:pPr algn="just"/>
            <a:r>
              <a:rPr lang="en-US" sz="2800" b="1" dirty="0" smtClean="0"/>
              <a:t>In those few instances where the innovator has an iron clad patent or copyright protection, the innovator is almost assured of translating its innovation into market value for some period of time.</a:t>
            </a:r>
            <a:endParaRPr lang="en-US" sz="2400" b="1" dirty="0" smtClean="0"/>
          </a:p>
          <a:p>
            <a:pPr algn="just"/>
            <a:r>
              <a:rPr lang="en-US" sz="2800" b="1" dirty="0" smtClean="0"/>
              <a:t>Even if the innovator does not possess the desirable complementary costs, iron clad protection of intellectual property will afford the innovator the time to access these assets.</a:t>
            </a:r>
          </a:p>
          <a:p>
            <a:pPr algn="just"/>
            <a:endParaRPr lang="en-US" sz="2400" b="1" dirty="0" smtClean="0"/>
          </a:p>
          <a:p>
            <a:pPr algn="just"/>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linds(horizontal)">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linds(horizontal)">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blinds(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blinds(horizontal)">
                                      <p:cBhvr>
                                        <p:cTn id="3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609600"/>
            <a:ext cx="7772400" cy="457200"/>
          </a:xfrm>
        </p:spPr>
        <p:txBody>
          <a:bodyPr>
            <a:noAutofit/>
          </a:bodyPr>
          <a:lstStyle/>
          <a:p>
            <a:r>
              <a:rPr lang="en-US" sz="3200" b="1" dirty="0" smtClean="0">
                <a:solidFill>
                  <a:srgbClr val="FF0000"/>
                </a:solidFill>
              </a:rPr>
              <a:t>4.1. TIGHT APPROPRIABILITY REGIMES..</a:t>
            </a:r>
            <a:br>
              <a:rPr lang="en-US" sz="3200" b="1" dirty="0" smtClean="0">
                <a:solidFill>
                  <a:srgbClr val="FF0000"/>
                </a:solidFill>
              </a:rPr>
            </a:br>
            <a:endParaRPr lang="en-US" sz="3200" b="1" dirty="0"/>
          </a:p>
        </p:txBody>
      </p:sp>
      <p:sp>
        <p:nvSpPr>
          <p:cNvPr id="2" name="Content Placeholder 1"/>
          <p:cNvSpPr>
            <a:spLocks noGrp="1"/>
          </p:cNvSpPr>
          <p:nvPr>
            <p:ph sz="quarter" idx="1"/>
          </p:nvPr>
        </p:nvSpPr>
        <p:spPr>
          <a:xfrm>
            <a:off x="0" y="609600"/>
            <a:ext cx="9144000" cy="6096000"/>
          </a:xfrm>
        </p:spPr>
        <p:txBody>
          <a:bodyPr>
            <a:normAutofit fontScale="92500" lnSpcReduction="10000"/>
          </a:bodyPr>
          <a:lstStyle/>
          <a:p>
            <a:pPr algn="just"/>
            <a:r>
              <a:rPr lang="en-US" sz="2800" b="1" dirty="0" smtClean="0"/>
              <a:t>If these assets are generic, contractual relation may well suffice, and the innovator may simply license its technology. </a:t>
            </a:r>
          </a:p>
          <a:p>
            <a:pPr algn="just"/>
            <a:endParaRPr lang="en-US" sz="2800" b="1" dirty="0" smtClean="0"/>
          </a:p>
          <a:p>
            <a:pPr algn="just"/>
            <a:r>
              <a:rPr lang="en-US" sz="2800" b="1" dirty="0" smtClean="0"/>
              <a:t>Similarly, if the innovator comes to market in the pre-paradigmatic phase with a sound product concept but the wrong design, a tight appropriability regime will afford the innovator the time needed to perform the trials needed to get the design right.</a:t>
            </a:r>
          </a:p>
          <a:p>
            <a:pPr algn="just">
              <a:buNone/>
            </a:pPr>
            <a:endParaRPr lang="en-US" sz="2400" b="1" dirty="0" smtClean="0"/>
          </a:p>
          <a:p>
            <a:pPr algn="just"/>
            <a:r>
              <a:rPr lang="en-US" sz="2800" b="1" dirty="0" smtClean="0"/>
              <a:t>The best initial design concepts often turn out to be hopelessly wrong, but if the innovator possesses an impenetrable patent, or has technology which is simply difficult to copy, then the market may well afford the innovator the necessary time to ascertain the right design before being eclipsed by imitators.</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686800" cy="685800"/>
          </a:xfrm>
        </p:spPr>
        <p:txBody>
          <a:bodyPr>
            <a:normAutofit fontScale="90000"/>
          </a:bodyPr>
          <a:lstStyle/>
          <a:p>
            <a:r>
              <a:rPr lang="en-US" b="1" dirty="0" smtClean="0">
                <a:solidFill>
                  <a:srgbClr val="FF0000"/>
                </a:solidFill>
              </a:rPr>
              <a:t>4.2. Weak appropriability</a:t>
            </a:r>
            <a:endParaRPr lang="en-US" b="1" dirty="0">
              <a:solidFill>
                <a:srgbClr val="FF0000"/>
              </a:solidFill>
            </a:endParaRPr>
          </a:p>
        </p:txBody>
      </p:sp>
      <p:sp>
        <p:nvSpPr>
          <p:cNvPr id="2" name="Content Placeholder 1"/>
          <p:cNvSpPr>
            <a:spLocks noGrp="1"/>
          </p:cNvSpPr>
          <p:nvPr>
            <p:ph sz="quarter" idx="1"/>
          </p:nvPr>
        </p:nvSpPr>
        <p:spPr>
          <a:xfrm>
            <a:off x="0" y="685800"/>
            <a:ext cx="9144000" cy="6172200"/>
          </a:xfrm>
        </p:spPr>
        <p:txBody>
          <a:bodyPr>
            <a:normAutofit lnSpcReduction="10000"/>
          </a:bodyPr>
          <a:lstStyle/>
          <a:p>
            <a:pPr algn="just"/>
            <a:endParaRPr lang="en-US" sz="2400" b="1" dirty="0" smtClean="0"/>
          </a:p>
          <a:p>
            <a:pPr algn="just"/>
            <a:r>
              <a:rPr lang="en-US" sz="2400" b="1" dirty="0" smtClean="0"/>
              <a:t>Tight appropriability is the exception rather than the rule. Accordingly, innovators must turn to business strategy if they are to keep imitators/followers at bay. The nature of the competitive process will vary according to whether the industry is in the paradigmatic or preparadigmatic phase.</a:t>
            </a:r>
          </a:p>
          <a:p>
            <a:pPr algn="just"/>
            <a:r>
              <a:rPr lang="en-US" sz="2400" b="1" dirty="0" smtClean="0">
                <a:solidFill>
                  <a:srgbClr val="FF0000"/>
                </a:solidFill>
              </a:rPr>
              <a:t>PRE-PARADIGMATIC STAGE:</a:t>
            </a:r>
          </a:p>
          <a:p>
            <a:pPr algn="just"/>
            <a:r>
              <a:rPr lang="en-US" sz="2400" b="1" dirty="0" smtClean="0"/>
              <a:t>In the pre-paradigmatic phase, the innovator must be careful to let the basic design “float” until sufficient evidence has accumulated that a design has been delivered which is likely to become the industry standard. </a:t>
            </a:r>
          </a:p>
          <a:p>
            <a:pPr algn="just"/>
            <a:r>
              <a:rPr lang="en-US" sz="2400" b="1" dirty="0" smtClean="0"/>
              <a:t>In some industries there may be little opportunity for product modification. In microelectronics, for example, designs become locked in when the circuitry is chosen.</a:t>
            </a:r>
          </a:p>
          <a:p>
            <a:pPr algn="just"/>
            <a:r>
              <a:rPr lang="en-US" sz="2400" b="1" dirty="0" smtClean="0"/>
              <a:t>Product modification is limited to “debugging” and software modification.</a:t>
            </a:r>
          </a:p>
          <a:p>
            <a:pPr algn="just"/>
            <a:endParaRPr lang="en-US" sz="2400" b="1" dirty="0" smtClean="0"/>
          </a:p>
          <a:p>
            <a:pPr algn="just"/>
            <a:endParaRPr lang="en-US" sz="2000" b="1" dirty="0" smtClean="0"/>
          </a:p>
          <a:p>
            <a:pPr algn="just"/>
            <a:endParaRPr lang="en-US" sz="2000" b="1" dirty="0" smtClean="0"/>
          </a:p>
          <a:p>
            <a:pPr algn="just"/>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solidFill>
                  <a:srgbClr val="FF0000"/>
                </a:solidFill>
              </a:rPr>
              <a:t>Preparadigmatic stage:</a:t>
            </a:r>
            <a:br>
              <a:rPr lang="en-US" sz="4400" dirty="0" smtClean="0">
                <a:solidFill>
                  <a:srgbClr val="FF0000"/>
                </a:solidFill>
              </a:rPr>
            </a:br>
            <a:endParaRPr lang="en-US" dirty="0"/>
          </a:p>
        </p:txBody>
      </p:sp>
      <p:sp>
        <p:nvSpPr>
          <p:cNvPr id="2" name="Content Placeholder 1"/>
          <p:cNvSpPr>
            <a:spLocks noGrp="1"/>
          </p:cNvSpPr>
          <p:nvPr>
            <p:ph sz="quarter" idx="1"/>
          </p:nvPr>
        </p:nvSpPr>
        <p:spPr>
          <a:xfrm>
            <a:off x="228600" y="914400"/>
            <a:ext cx="8915400" cy="5715000"/>
          </a:xfrm>
        </p:spPr>
        <p:txBody>
          <a:bodyPr>
            <a:normAutofit fontScale="92500"/>
          </a:bodyPr>
          <a:lstStyle/>
          <a:p>
            <a:pPr algn="just"/>
            <a:r>
              <a:rPr lang="en-US" sz="2400" b="1" dirty="0" smtClean="0"/>
              <a:t>The early history of the automobile industry exemplifies exceedingly well the importance for subsequent success of selecting the right design in the preparadigmatic stages. None of the early producers of steam cars survived the early shakeout when the closed body internal  combustion engine automobile emerged as the dominant design. The steam car, nevertheless, had numerous early virtues, such as reliability, which the internal combustion engine autos could not deliver.</a:t>
            </a:r>
          </a:p>
          <a:p>
            <a:r>
              <a:rPr lang="en-US" sz="2800" b="1" dirty="0" smtClean="0">
                <a:solidFill>
                  <a:srgbClr val="FF0000"/>
                </a:solidFill>
              </a:rPr>
              <a:t>Paradigmatic stage</a:t>
            </a:r>
            <a:r>
              <a:rPr lang="en-US" sz="2000" b="1" dirty="0" smtClean="0">
                <a:solidFill>
                  <a:srgbClr val="FF0000"/>
                </a:solidFill>
              </a:rPr>
              <a:t>:</a:t>
            </a:r>
          </a:p>
          <a:p>
            <a:pPr algn="just"/>
            <a:r>
              <a:rPr lang="en-US" sz="2400" b="1" dirty="0" smtClean="0"/>
              <a:t>Rivalry is focused on trying to identify the design which will be dominant. Production volumes are low, and there is little to be gained in deploying specialized assets, as scale economies are unavailable, and price is not a principal competitive factor. However, as the leading design or designs begin to be revealed by the market, volumes increase and opportunities for economies of scale will induce firms to begin gearing up for mass production by acquiring specialized tooling and equipment, and possibly specialized distribution as well.</a:t>
            </a:r>
          </a:p>
          <a:p>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0"/>
            <a:ext cx="7772400" cy="914400"/>
          </a:xfrm>
        </p:spPr>
        <p:txBody>
          <a:bodyPr/>
          <a:lstStyle/>
          <a:p>
            <a:r>
              <a:rPr lang="en-US" b="1" dirty="0" smtClean="0">
                <a:solidFill>
                  <a:srgbClr val="FF0000"/>
                </a:solidFill>
              </a:rPr>
              <a:t>5. Channel strategy issues</a:t>
            </a:r>
            <a:endParaRPr lang="en-US" b="1" dirty="0">
              <a:solidFill>
                <a:srgbClr val="FF0000"/>
              </a:solidFill>
            </a:endParaRPr>
          </a:p>
        </p:txBody>
      </p:sp>
      <p:sp>
        <p:nvSpPr>
          <p:cNvPr id="2" name="Content Placeholder 1"/>
          <p:cNvSpPr>
            <a:spLocks noGrp="1"/>
          </p:cNvSpPr>
          <p:nvPr>
            <p:ph sz="quarter" idx="1"/>
          </p:nvPr>
        </p:nvSpPr>
        <p:spPr>
          <a:xfrm>
            <a:off x="152400" y="838200"/>
            <a:ext cx="8991600" cy="6019800"/>
          </a:xfrm>
        </p:spPr>
        <p:txBody>
          <a:bodyPr>
            <a:normAutofit/>
          </a:bodyPr>
          <a:lstStyle/>
          <a:p>
            <a:pPr algn="just"/>
            <a:r>
              <a:rPr lang="en-US" sz="2400" b="1" dirty="0" smtClean="0"/>
              <a:t>The access to complementary assets, such as manufacturing and on competitive terms is critical if the innovator is to avoid handling over the lion’s share of the profits to imitators, and/or to the owners of the complementary assets.</a:t>
            </a:r>
          </a:p>
          <a:p>
            <a:pPr algn="just"/>
            <a:endParaRPr lang="en-US" sz="2400" b="1" dirty="0" smtClean="0"/>
          </a:p>
          <a:p>
            <a:pPr algn="just"/>
            <a:r>
              <a:rPr lang="en-US" sz="2400" b="1" dirty="0" smtClean="0"/>
              <a:t>It is well to recognize that  the variety of assets and  competencies which need to be accessed is likely to be quite large, even for only modestly complex technologies. </a:t>
            </a:r>
          </a:p>
          <a:p>
            <a:pPr algn="just"/>
            <a:r>
              <a:rPr lang="en-US" sz="2400" b="1" dirty="0" smtClean="0"/>
              <a:t>To produce a personal computer, for instance, a company needs access to expertise in semiconductor technology, display technology, disk drive technology, net-working technology, keyboard technology, and several others. No company can keep pace in all of these areas by itself</a:t>
            </a:r>
          </a:p>
          <a:p>
            <a:pPr algn="just"/>
            <a:r>
              <a:rPr lang="en-US" sz="2400" b="1" dirty="0" smtClean="0"/>
              <a:t>The answer lies in contractual relationships for their securing</a:t>
            </a:r>
          </a:p>
          <a:p>
            <a:pPr algn="just"/>
            <a:endParaRPr lang="en-US" sz="2400" b="1" dirty="0" smtClean="0"/>
          </a:p>
          <a:p>
            <a:pPr algn="just"/>
            <a:endParaRPr lang="en-US" sz="2400" b="1" dirty="0" smtClean="0"/>
          </a:p>
          <a:p>
            <a:pPr algn="just"/>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74638"/>
            <a:ext cx="7772400" cy="487362"/>
          </a:xfrm>
        </p:spPr>
        <p:txBody>
          <a:bodyPr>
            <a:normAutofit fontScale="90000"/>
          </a:bodyPr>
          <a:lstStyle/>
          <a:p>
            <a:r>
              <a:rPr lang="en-US" b="1" dirty="0" smtClean="0">
                <a:solidFill>
                  <a:srgbClr val="FF0000"/>
                </a:solidFill>
              </a:rPr>
              <a:t>5.1. Contractual modes</a:t>
            </a:r>
            <a:endParaRPr lang="en-US" b="1" dirty="0">
              <a:solidFill>
                <a:srgbClr val="FF0000"/>
              </a:solidFill>
            </a:endParaRPr>
          </a:p>
        </p:txBody>
      </p:sp>
      <p:sp>
        <p:nvSpPr>
          <p:cNvPr id="2" name="Content Placeholder 1"/>
          <p:cNvSpPr>
            <a:spLocks noGrp="1"/>
          </p:cNvSpPr>
          <p:nvPr>
            <p:ph sz="quarter" idx="1"/>
          </p:nvPr>
        </p:nvSpPr>
        <p:spPr>
          <a:xfrm>
            <a:off x="228600" y="685800"/>
            <a:ext cx="8915400" cy="6172200"/>
          </a:xfrm>
        </p:spPr>
        <p:txBody>
          <a:bodyPr>
            <a:normAutofit lnSpcReduction="10000"/>
          </a:bodyPr>
          <a:lstStyle/>
          <a:p>
            <a:pPr algn="just"/>
            <a:r>
              <a:rPr lang="en-US" sz="2400" b="1" dirty="0" smtClean="0"/>
              <a:t>The innovator will not have to make the  capital expenditures needed to build or buy the assets in question. This reduces risks as well as cash requirements</a:t>
            </a:r>
            <a:r>
              <a:rPr lang="en-US" sz="2000" b="1" dirty="0" smtClean="0"/>
              <a:t>. </a:t>
            </a:r>
          </a:p>
          <a:p>
            <a:pPr algn="just"/>
            <a:endParaRPr lang="en-US" sz="2000" b="1" dirty="0" smtClean="0"/>
          </a:p>
          <a:p>
            <a:pPr algn="just"/>
            <a:r>
              <a:rPr lang="en-US" sz="2400" b="1" dirty="0" smtClean="0"/>
              <a:t>Contracting rather than integrating is likely to be the optimal strategy when the innovators  appropriability regime is tight and the complementary assets are available in competitive supply (i.e. there is adequate capacity and a choice of sources).</a:t>
            </a:r>
          </a:p>
          <a:p>
            <a:pPr algn="just"/>
            <a:endParaRPr lang="en-US" sz="2000" b="1" dirty="0" smtClean="0"/>
          </a:p>
          <a:p>
            <a:pPr algn="just"/>
            <a:r>
              <a:rPr lang="en-US" sz="2400" b="1" dirty="0" smtClean="0"/>
              <a:t>IBM’s arrangement with Microsoft to use the latter’s MS-DOS operating system software on the IBM PC facilitated the timely introduction of IBM’s personal computer into the market.</a:t>
            </a:r>
          </a:p>
          <a:p>
            <a:pPr algn="just"/>
            <a:endParaRPr lang="en-US" sz="2400" b="1" dirty="0" smtClean="0"/>
          </a:p>
          <a:p>
            <a:pPr algn="just"/>
            <a:r>
              <a:rPr lang="en-US" sz="2400" b="1" dirty="0" smtClean="0"/>
              <a:t>However, The situation is one open to opportunistic abuses on both sides. The innovator has incentives to overstate the value of the innovation, while the supplier has incentives to “run with the technology” should the innovation be a success.</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43000" y="0"/>
            <a:ext cx="1219200" cy="533400"/>
          </a:xfrm>
          <a:prstGeom prst="round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gular Pentagon 4"/>
          <p:cNvSpPr/>
          <p:nvPr/>
        </p:nvSpPr>
        <p:spPr>
          <a:xfrm rot="10800000">
            <a:off x="-1" y="762000"/>
            <a:ext cx="3200400" cy="1600200"/>
          </a:xfrm>
          <a:prstGeom prst="pentagon">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819400" y="1066800"/>
            <a:ext cx="9144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810000" y="533400"/>
            <a:ext cx="1676400" cy="838200"/>
          </a:xfrm>
          <a:prstGeom prst="round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810000" y="1752600"/>
            <a:ext cx="1676400" cy="838200"/>
          </a:xfrm>
          <a:prstGeom prst="round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810000" y="3124200"/>
            <a:ext cx="1676400" cy="838200"/>
          </a:xfrm>
          <a:prstGeom prst="round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10000" y="4343400"/>
            <a:ext cx="1676400" cy="838200"/>
          </a:xfrm>
          <a:prstGeom prst="round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810000" y="5486400"/>
            <a:ext cx="1676400" cy="1371600"/>
          </a:xfrm>
          <a:prstGeom prst="round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553200" y="533400"/>
            <a:ext cx="1447800" cy="914400"/>
          </a:xfrm>
          <a:prstGeom prst="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553200" y="1828800"/>
            <a:ext cx="1447800" cy="914400"/>
          </a:xfrm>
          <a:prstGeom prst="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53200" y="3124200"/>
            <a:ext cx="1447800" cy="914400"/>
          </a:xfrm>
          <a:prstGeom prst="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553200" y="4343400"/>
            <a:ext cx="1447800" cy="914400"/>
          </a:xfrm>
          <a:prstGeom prst="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53200" y="5638800"/>
            <a:ext cx="1447800" cy="1066800"/>
          </a:xfrm>
          <a:prstGeom prst="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5486400" y="1064174"/>
            <a:ext cx="990601" cy="262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86400" y="2283374"/>
            <a:ext cx="990601" cy="262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486400" y="3550622"/>
            <a:ext cx="990601" cy="262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486400" y="4797974"/>
            <a:ext cx="990601" cy="262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486400" y="6017174"/>
            <a:ext cx="990601" cy="262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9" idx="0"/>
          </p:cNvCxnSpPr>
          <p:nvPr/>
        </p:nvCxnSpPr>
        <p:spPr>
          <a:xfrm rot="5400000">
            <a:off x="4457700" y="1562100"/>
            <a:ext cx="381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458494" y="2856706"/>
            <a:ext cx="381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458494" y="4228306"/>
            <a:ext cx="381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4458494" y="5295106"/>
            <a:ext cx="381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1486694" y="570706"/>
            <a:ext cx="381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1408906" y="2551906"/>
            <a:ext cx="381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8600" y="2819400"/>
            <a:ext cx="2895600" cy="1219200"/>
          </a:xfrm>
          <a:prstGeom prst="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04800" y="5257800"/>
            <a:ext cx="2057400" cy="914400"/>
          </a:xfrm>
          <a:prstGeom prst="rect">
            <a:avLst/>
          </a:prstGeom>
          <a:solidFill>
            <a:schemeClr val="bg1">
              <a:lumMod val="65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rot="10800000" flipV="1">
            <a:off x="2362201" y="5924490"/>
            <a:ext cx="1447801" cy="1911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066800" y="152400"/>
            <a:ext cx="1295400" cy="338554"/>
          </a:xfrm>
          <a:prstGeom prst="rect">
            <a:avLst/>
          </a:prstGeom>
          <a:noFill/>
        </p:spPr>
        <p:txBody>
          <a:bodyPr wrap="square" rtlCol="0">
            <a:spAutoFit/>
          </a:bodyPr>
          <a:lstStyle/>
          <a:p>
            <a:pPr algn="ctr"/>
            <a:r>
              <a:rPr lang="en-US" sz="1600" b="1" dirty="0" smtClean="0"/>
              <a:t>START HERE</a:t>
            </a:r>
            <a:endParaRPr lang="en-US" sz="1600" b="1" dirty="0"/>
          </a:p>
        </p:txBody>
      </p:sp>
      <p:sp>
        <p:nvSpPr>
          <p:cNvPr id="45" name="TextBox 44"/>
          <p:cNvSpPr txBox="1"/>
          <p:nvPr/>
        </p:nvSpPr>
        <p:spPr>
          <a:xfrm>
            <a:off x="304800" y="838200"/>
            <a:ext cx="2743200" cy="1200329"/>
          </a:xfrm>
          <a:prstGeom prst="rect">
            <a:avLst/>
          </a:prstGeom>
          <a:noFill/>
        </p:spPr>
        <p:txBody>
          <a:bodyPr wrap="square" rtlCol="0">
            <a:spAutoFit/>
          </a:bodyPr>
          <a:lstStyle/>
          <a:p>
            <a:pPr algn="ctr"/>
            <a:r>
              <a:rPr lang="en-US" b="1" dirty="0" smtClean="0"/>
              <a:t>1. Innovation Requires</a:t>
            </a:r>
          </a:p>
          <a:p>
            <a:pPr algn="ctr"/>
            <a:r>
              <a:rPr lang="en-US" b="1" dirty="0" smtClean="0"/>
              <a:t> Access to Complementary Assets for commercialization</a:t>
            </a:r>
            <a:endParaRPr lang="en-US" b="1" dirty="0"/>
          </a:p>
        </p:txBody>
      </p:sp>
      <p:sp>
        <p:nvSpPr>
          <p:cNvPr id="46" name="TextBox 45"/>
          <p:cNvSpPr txBox="1"/>
          <p:nvPr/>
        </p:nvSpPr>
        <p:spPr>
          <a:xfrm>
            <a:off x="1676400" y="2438400"/>
            <a:ext cx="762000" cy="400110"/>
          </a:xfrm>
          <a:prstGeom prst="rect">
            <a:avLst/>
          </a:prstGeom>
          <a:noFill/>
        </p:spPr>
        <p:txBody>
          <a:bodyPr wrap="square" rtlCol="0">
            <a:spAutoFit/>
          </a:bodyPr>
          <a:lstStyle/>
          <a:p>
            <a:r>
              <a:rPr lang="en-US" sz="2000" b="1" dirty="0" smtClean="0">
                <a:solidFill>
                  <a:srgbClr val="FF0000"/>
                </a:solidFill>
              </a:rPr>
              <a:t>NO</a:t>
            </a:r>
            <a:endParaRPr lang="en-US" sz="2000" b="1" dirty="0">
              <a:solidFill>
                <a:srgbClr val="FF0000"/>
              </a:solidFill>
            </a:endParaRPr>
          </a:p>
        </p:txBody>
      </p:sp>
      <p:sp>
        <p:nvSpPr>
          <p:cNvPr id="47" name="TextBox 46"/>
          <p:cNvSpPr txBox="1"/>
          <p:nvPr/>
        </p:nvSpPr>
        <p:spPr>
          <a:xfrm>
            <a:off x="457200" y="3124200"/>
            <a:ext cx="2362200" cy="707886"/>
          </a:xfrm>
          <a:prstGeom prst="rect">
            <a:avLst/>
          </a:prstGeom>
          <a:noFill/>
        </p:spPr>
        <p:txBody>
          <a:bodyPr wrap="square" rtlCol="0">
            <a:spAutoFit/>
          </a:bodyPr>
          <a:lstStyle/>
          <a:p>
            <a:pPr algn="ctr"/>
            <a:r>
              <a:rPr lang="en-US" sz="2000" b="1" dirty="0" smtClean="0"/>
              <a:t>Commercialize</a:t>
            </a:r>
          </a:p>
          <a:p>
            <a:pPr algn="ctr"/>
            <a:r>
              <a:rPr lang="en-US" sz="2000" b="1" dirty="0" smtClean="0"/>
              <a:t>Directly</a:t>
            </a:r>
            <a:endParaRPr lang="en-US" sz="2000" b="1" dirty="0"/>
          </a:p>
        </p:txBody>
      </p:sp>
      <p:sp>
        <p:nvSpPr>
          <p:cNvPr id="49" name="TextBox 48"/>
          <p:cNvSpPr txBox="1"/>
          <p:nvPr/>
        </p:nvSpPr>
        <p:spPr>
          <a:xfrm>
            <a:off x="2971800" y="609600"/>
            <a:ext cx="685800" cy="400110"/>
          </a:xfrm>
          <a:prstGeom prst="rect">
            <a:avLst/>
          </a:prstGeom>
          <a:noFill/>
        </p:spPr>
        <p:txBody>
          <a:bodyPr wrap="square" rtlCol="0">
            <a:spAutoFit/>
          </a:bodyPr>
          <a:lstStyle/>
          <a:p>
            <a:r>
              <a:rPr lang="en-US" sz="2000" b="1" dirty="0" smtClean="0">
                <a:solidFill>
                  <a:srgbClr val="FF0000"/>
                </a:solidFill>
              </a:rPr>
              <a:t>YES</a:t>
            </a:r>
            <a:endParaRPr lang="en-US" sz="2000" b="1" dirty="0">
              <a:solidFill>
                <a:srgbClr val="FF0000"/>
              </a:solidFill>
            </a:endParaRPr>
          </a:p>
        </p:txBody>
      </p:sp>
      <p:sp>
        <p:nvSpPr>
          <p:cNvPr id="50" name="TextBox 49"/>
          <p:cNvSpPr txBox="1"/>
          <p:nvPr/>
        </p:nvSpPr>
        <p:spPr>
          <a:xfrm>
            <a:off x="3886200" y="762001"/>
            <a:ext cx="1447800" cy="646331"/>
          </a:xfrm>
          <a:prstGeom prst="rect">
            <a:avLst/>
          </a:prstGeom>
          <a:noFill/>
        </p:spPr>
        <p:txBody>
          <a:bodyPr wrap="square" rtlCol="0">
            <a:spAutoFit/>
          </a:bodyPr>
          <a:lstStyle/>
          <a:p>
            <a:pPr algn="ctr"/>
            <a:r>
              <a:rPr lang="en-US" b="1" dirty="0" smtClean="0"/>
              <a:t>2.Specialized assets</a:t>
            </a:r>
            <a:endParaRPr lang="en-US" b="1" dirty="0"/>
          </a:p>
        </p:txBody>
      </p:sp>
      <p:sp>
        <p:nvSpPr>
          <p:cNvPr id="51" name="TextBox 50"/>
          <p:cNvSpPr txBox="1"/>
          <p:nvPr/>
        </p:nvSpPr>
        <p:spPr>
          <a:xfrm>
            <a:off x="5638800" y="685800"/>
            <a:ext cx="762000" cy="400110"/>
          </a:xfrm>
          <a:prstGeom prst="rect">
            <a:avLst/>
          </a:prstGeom>
          <a:noFill/>
        </p:spPr>
        <p:txBody>
          <a:bodyPr wrap="square" rtlCol="0">
            <a:spAutoFit/>
          </a:bodyPr>
          <a:lstStyle/>
          <a:p>
            <a:r>
              <a:rPr lang="en-US" sz="2000" b="1" dirty="0" smtClean="0">
                <a:solidFill>
                  <a:srgbClr val="FF0000"/>
                </a:solidFill>
              </a:rPr>
              <a:t>NO</a:t>
            </a:r>
            <a:endParaRPr lang="en-US" sz="2000" b="1" dirty="0">
              <a:solidFill>
                <a:srgbClr val="FF0000"/>
              </a:solidFill>
            </a:endParaRPr>
          </a:p>
        </p:txBody>
      </p:sp>
      <p:sp>
        <p:nvSpPr>
          <p:cNvPr id="52" name="TextBox 51"/>
          <p:cNvSpPr txBox="1"/>
          <p:nvPr/>
        </p:nvSpPr>
        <p:spPr>
          <a:xfrm>
            <a:off x="6629400" y="838200"/>
            <a:ext cx="1143000" cy="584775"/>
          </a:xfrm>
          <a:prstGeom prst="rect">
            <a:avLst/>
          </a:prstGeom>
          <a:noFill/>
        </p:spPr>
        <p:txBody>
          <a:bodyPr wrap="square" rtlCol="0">
            <a:spAutoFit/>
          </a:bodyPr>
          <a:lstStyle/>
          <a:p>
            <a:pPr algn="ctr"/>
            <a:r>
              <a:rPr lang="en-US" sz="1600" b="1" dirty="0" smtClean="0"/>
              <a:t>Contract for Access</a:t>
            </a:r>
            <a:endParaRPr lang="en-US" sz="1600" b="1" dirty="0"/>
          </a:p>
        </p:txBody>
      </p:sp>
      <p:sp>
        <p:nvSpPr>
          <p:cNvPr id="53" name="TextBox 52"/>
          <p:cNvSpPr txBox="1"/>
          <p:nvPr/>
        </p:nvSpPr>
        <p:spPr>
          <a:xfrm>
            <a:off x="5638800" y="1840468"/>
            <a:ext cx="762000" cy="400110"/>
          </a:xfrm>
          <a:prstGeom prst="rect">
            <a:avLst/>
          </a:prstGeom>
          <a:noFill/>
        </p:spPr>
        <p:txBody>
          <a:bodyPr wrap="square" rtlCol="0">
            <a:spAutoFit/>
          </a:bodyPr>
          <a:lstStyle/>
          <a:p>
            <a:r>
              <a:rPr lang="en-US" sz="2000" b="1" dirty="0" smtClean="0">
                <a:solidFill>
                  <a:srgbClr val="FF0000"/>
                </a:solidFill>
              </a:rPr>
              <a:t>NO</a:t>
            </a:r>
            <a:endParaRPr lang="en-US" sz="2000" b="1" dirty="0">
              <a:solidFill>
                <a:srgbClr val="FF0000"/>
              </a:solidFill>
            </a:endParaRPr>
          </a:p>
        </p:txBody>
      </p:sp>
      <p:sp>
        <p:nvSpPr>
          <p:cNvPr id="54" name="TextBox 53"/>
          <p:cNvSpPr txBox="1"/>
          <p:nvPr/>
        </p:nvSpPr>
        <p:spPr>
          <a:xfrm>
            <a:off x="5638800" y="3181290"/>
            <a:ext cx="762000" cy="400110"/>
          </a:xfrm>
          <a:prstGeom prst="rect">
            <a:avLst/>
          </a:prstGeom>
          <a:noFill/>
        </p:spPr>
        <p:txBody>
          <a:bodyPr wrap="square" rtlCol="0">
            <a:spAutoFit/>
          </a:bodyPr>
          <a:lstStyle/>
          <a:p>
            <a:r>
              <a:rPr lang="en-US" sz="2000" b="1" dirty="0" smtClean="0">
                <a:solidFill>
                  <a:srgbClr val="FF0000"/>
                </a:solidFill>
              </a:rPr>
              <a:t>NO</a:t>
            </a:r>
            <a:endParaRPr lang="en-US" sz="2000" b="1" dirty="0">
              <a:solidFill>
                <a:srgbClr val="FF0000"/>
              </a:solidFill>
            </a:endParaRPr>
          </a:p>
        </p:txBody>
      </p:sp>
      <p:sp>
        <p:nvSpPr>
          <p:cNvPr id="55" name="TextBox 54"/>
          <p:cNvSpPr txBox="1"/>
          <p:nvPr/>
        </p:nvSpPr>
        <p:spPr>
          <a:xfrm>
            <a:off x="5638800" y="4400490"/>
            <a:ext cx="762000" cy="400110"/>
          </a:xfrm>
          <a:prstGeom prst="rect">
            <a:avLst/>
          </a:prstGeom>
          <a:noFill/>
        </p:spPr>
        <p:txBody>
          <a:bodyPr wrap="square" rtlCol="0">
            <a:spAutoFit/>
          </a:bodyPr>
          <a:lstStyle/>
          <a:p>
            <a:r>
              <a:rPr lang="en-US" sz="2000" b="1" dirty="0" smtClean="0">
                <a:solidFill>
                  <a:srgbClr val="FF0000"/>
                </a:solidFill>
              </a:rPr>
              <a:t>NO</a:t>
            </a:r>
            <a:endParaRPr lang="en-US" sz="2000" b="1" dirty="0">
              <a:solidFill>
                <a:srgbClr val="FF0000"/>
              </a:solidFill>
            </a:endParaRPr>
          </a:p>
        </p:txBody>
      </p:sp>
      <p:sp>
        <p:nvSpPr>
          <p:cNvPr id="56" name="TextBox 55"/>
          <p:cNvSpPr txBox="1"/>
          <p:nvPr/>
        </p:nvSpPr>
        <p:spPr>
          <a:xfrm>
            <a:off x="5638800" y="5559974"/>
            <a:ext cx="762000" cy="400110"/>
          </a:xfrm>
          <a:prstGeom prst="rect">
            <a:avLst/>
          </a:prstGeom>
          <a:noFill/>
        </p:spPr>
        <p:txBody>
          <a:bodyPr wrap="square" rtlCol="0">
            <a:spAutoFit/>
          </a:bodyPr>
          <a:lstStyle/>
          <a:p>
            <a:r>
              <a:rPr lang="en-US" sz="2000" b="1" dirty="0" smtClean="0">
                <a:solidFill>
                  <a:srgbClr val="FF0000"/>
                </a:solidFill>
              </a:rPr>
              <a:t>YES</a:t>
            </a:r>
            <a:endParaRPr lang="en-US" sz="2000" b="1" dirty="0">
              <a:solidFill>
                <a:srgbClr val="FF0000"/>
              </a:solidFill>
            </a:endParaRPr>
          </a:p>
        </p:txBody>
      </p:sp>
      <p:sp>
        <p:nvSpPr>
          <p:cNvPr id="58" name="TextBox 57"/>
          <p:cNvSpPr txBox="1"/>
          <p:nvPr/>
        </p:nvSpPr>
        <p:spPr>
          <a:xfrm>
            <a:off x="4800600" y="1371600"/>
            <a:ext cx="762000" cy="400110"/>
          </a:xfrm>
          <a:prstGeom prst="rect">
            <a:avLst/>
          </a:prstGeom>
          <a:noFill/>
        </p:spPr>
        <p:txBody>
          <a:bodyPr wrap="square" rtlCol="0">
            <a:spAutoFit/>
          </a:bodyPr>
          <a:lstStyle/>
          <a:p>
            <a:r>
              <a:rPr lang="en-US" sz="2000" b="1" dirty="0" smtClean="0"/>
              <a:t>YES</a:t>
            </a:r>
            <a:endParaRPr lang="en-US" sz="2000" b="1" dirty="0"/>
          </a:p>
        </p:txBody>
      </p:sp>
      <p:sp>
        <p:nvSpPr>
          <p:cNvPr id="59" name="TextBox 58"/>
          <p:cNvSpPr txBox="1"/>
          <p:nvPr/>
        </p:nvSpPr>
        <p:spPr>
          <a:xfrm>
            <a:off x="4800600" y="2647890"/>
            <a:ext cx="609600" cy="400110"/>
          </a:xfrm>
          <a:prstGeom prst="rect">
            <a:avLst/>
          </a:prstGeom>
          <a:noFill/>
        </p:spPr>
        <p:txBody>
          <a:bodyPr wrap="square" rtlCol="0">
            <a:spAutoFit/>
          </a:bodyPr>
          <a:lstStyle/>
          <a:p>
            <a:r>
              <a:rPr lang="en-US" sz="2000" b="1" dirty="0" smtClean="0"/>
              <a:t>YES</a:t>
            </a:r>
            <a:endParaRPr lang="en-US" sz="2000" b="1" dirty="0"/>
          </a:p>
        </p:txBody>
      </p:sp>
      <p:sp>
        <p:nvSpPr>
          <p:cNvPr id="60" name="TextBox 59"/>
          <p:cNvSpPr txBox="1"/>
          <p:nvPr/>
        </p:nvSpPr>
        <p:spPr>
          <a:xfrm>
            <a:off x="4800600" y="3943290"/>
            <a:ext cx="609600" cy="400110"/>
          </a:xfrm>
          <a:prstGeom prst="rect">
            <a:avLst/>
          </a:prstGeom>
          <a:noFill/>
        </p:spPr>
        <p:txBody>
          <a:bodyPr wrap="square" rtlCol="0">
            <a:spAutoFit/>
          </a:bodyPr>
          <a:lstStyle/>
          <a:p>
            <a:r>
              <a:rPr lang="en-US" sz="2000" b="1" dirty="0" smtClean="0"/>
              <a:t>YES</a:t>
            </a:r>
            <a:endParaRPr lang="en-US" sz="2000" b="1" dirty="0"/>
          </a:p>
        </p:txBody>
      </p:sp>
      <p:sp>
        <p:nvSpPr>
          <p:cNvPr id="61" name="TextBox 60"/>
          <p:cNvSpPr txBox="1"/>
          <p:nvPr/>
        </p:nvSpPr>
        <p:spPr>
          <a:xfrm>
            <a:off x="4876800" y="5162490"/>
            <a:ext cx="609600" cy="400110"/>
          </a:xfrm>
          <a:prstGeom prst="rect">
            <a:avLst/>
          </a:prstGeom>
          <a:noFill/>
        </p:spPr>
        <p:txBody>
          <a:bodyPr wrap="square" rtlCol="0">
            <a:spAutoFit/>
          </a:bodyPr>
          <a:lstStyle/>
          <a:p>
            <a:r>
              <a:rPr lang="en-US" sz="2000" b="1" dirty="0" smtClean="0"/>
              <a:t>YES</a:t>
            </a:r>
            <a:endParaRPr lang="en-US" sz="2000" b="1" dirty="0"/>
          </a:p>
        </p:txBody>
      </p:sp>
      <p:sp>
        <p:nvSpPr>
          <p:cNvPr id="62" name="TextBox 61"/>
          <p:cNvSpPr txBox="1"/>
          <p:nvPr/>
        </p:nvSpPr>
        <p:spPr>
          <a:xfrm>
            <a:off x="3733800" y="5574269"/>
            <a:ext cx="1676400" cy="1200329"/>
          </a:xfrm>
          <a:prstGeom prst="rect">
            <a:avLst/>
          </a:prstGeom>
          <a:noFill/>
        </p:spPr>
        <p:txBody>
          <a:bodyPr wrap="square" rtlCol="0">
            <a:spAutoFit/>
          </a:bodyPr>
          <a:lstStyle/>
          <a:p>
            <a:pPr algn="ctr"/>
            <a:r>
              <a:rPr lang="en-US" b="1" dirty="0" smtClean="0"/>
              <a:t>6. Imitators &amp; Competitors better positioned</a:t>
            </a:r>
            <a:endParaRPr lang="en-US" b="1" dirty="0"/>
          </a:p>
        </p:txBody>
      </p:sp>
      <p:sp>
        <p:nvSpPr>
          <p:cNvPr id="64" name="TextBox 63"/>
          <p:cNvSpPr txBox="1"/>
          <p:nvPr/>
        </p:nvSpPr>
        <p:spPr>
          <a:xfrm>
            <a:off x="2743201" y="5619690"/>
            <a:ext cx="762000" cy="400110"/>
          </a:xfrm>
          <a:prstGeom prst="rect">
            <a:avLst/>
          </a:prstGeom>
          <a:noFill/>
        </p:spPr>
        <p:txBody>
          <a:bodyPr wrap="square" rtlCol="0">
            <a:spAutoFit/>
          </a:bodyPr>
          <a:lstStyle/>
          <a:p>
            <a:r>
              <a:rPr lang="en-US" sz="2000" b="1" dirty="0" smtClean="0">
                <a:solidFill>
                  <a:srgbClr val="FF0000"/>
                </a:solidFill>
              </a:rPr>
              <a:t>NO</a:t>
            </a:r>
            <a:endParaRPr lang="en-US" sz="2000" b="1" dirty="0">
              <a:solidFill>
                <a:srgbClr val="FF0000"/>
              </a:solidFill>
            </a:endParaRPr>
          </a:p>
        </p:txBody>
      </p:sp>
      <p:sp>
        <p:nvSpPr>
          <p:cNvPr id="65" name="TextBox 64"/>
          <p:cNvSpPr txBox="1"/>
          <p:nvPr/>
        </p:nvSpPr>
        <p:spPr>
          <a:xfrm>
            <a:off x="457200" y="5257800"/>
            <a:ext cx="1828800" cy="707886"/>
          </a:xfrm>
          <a:prstGeom prst="rect">
            <a:avLst/>
          </a:prstGeom>
          <a:noFill/>
        </p:spPr>
        <p:txBody>
          <a:bodyPr wrap="square" rtlCol="0">
            <a:spAutoFit/>
          </a:bodyPr>
          <a:lstStyle/>
          <a:p>
            <a:pPr algn="ctr"/>
            <a:endParaRPr lang="en-US" sz="2000" b="1" dirty="0" smtClean="0"/>
          </a:p>
          <a:p>
            <a:pPr algn="ctr"/>
            <a:r>
              <a:rPr lang="en-US" sz="2000" b="1" dirty="0" smtClean="0"/>
              <a:t>Integrate</a:t>
            </a:r>
            <a:endParaRPr lang="en-US" sz="2000" b="1" dirty="0"/>
          </a:p>
        </p:txBody>
      </p:sp>
      <p:sp>
        <p:nvSpPr>
          <p:cNvPr id="68" name="TextBox 67"/>
          <p:cNvSpPr txBox="1"/>
          <p:nvPr/>
        </p:nvSpPr>
        <p:spPr>
          <a:xfrm>
            <a:off x="6705600" y="2020669"/>
            <a:ext cx="1143000" cy="584775"/>
          </a:xfrm>
          <a:prstGeom prst="rect">
            <a:avLst/>
          </a:prstGeom>
          <a:noFill/>
        </p:spPr>
        <p:txBody>
          <a:bodyPr wrap="square" rtlCol="0">
            <a:spAutoFit/>
          </a:bodyPr>
          <a:lstStyle/>
          <a:p>
            <a:pPr algn="ctr"/>
            <a:r>
              <a:rPr lang="en-US" sz="1600" b="1" dirty="0" smtClean="0"/>
              <a:t>Contract for Access</a:t>
            </a:r>
            <a:endParaRPr lang="en-US" sz="1600" b="1" dirty="0"/>
          </a:p>
        </p:txBody>
      </p:sp>
      <p:sp>
        <p:nvSpPr>
          <p:cNvPr id="69" name="TextBox 68"/>
          <p:cNvSpPr txBox="1"/>
          <p:nvPr/>
        </p:nvSpPr>
        <p:spPr>
          <a:xfrm>
            <a:off x="6705600" y="3276600"/>
            <a:ext cx="1143000" cy="584775"/>
          </a:xfrm>
          <a:prstGeom prst="rect">
            <a:avLst/>
          </a:prstGeom>
          <a:noFill/>
        </p:spPr>
        <p:txBody>
          <a:bodyPr wrap="square" rtlCol="0">
            <a:spAutoFit/>
          </a:bodyPr>
          <a:lstStyle/>
          <a:p>
            <a:pPr algn="ctr"/>
            <a:r>
              <a:rPr lang="en-US" sz="1600" b="1" dirty="0" smtClean="0"/>
              <a:t>Contract for Access</a:t>
            </a:r>
            <a:endParaRPr lang="en-US" sz="1600" b="1" dirty="0"/>
          </a:p>
        </p:txBody>
      </p:sp>
      <p:sp>
        <p:nvSpPr>
          <p:cNvPr id="70" name="TextBox 69"/>
          <p:cNvSpPr txBox="1"/>
          <p:nvPr/>
        </p:nvSpPr>
        <p:spPr>
          <a:xfrm>
            <a:off x="6705600" y="4459069"/>
            <a:ext cx="1143000" cy="584775"/>
          </a:xfrm>
          <a:prstGeom prst="rect">
            <a:avLst/>
          </a:prstGeom>
          <a:noFill/>
        </p:spPr>
        <p:txBody>
          <a:bodyPr wrap="square" rtlCol="0">
            <a:spAutoFit/>
          </a:bodyPr>
          <a:lstStyle/>
          <a:p>
            <a:pPr algn="ctr"/>
            <a:r>
              <a:rPr lang="en-US" sz="1600" b="1" dirty="0" smtClean="0"/>
              <a:t>Contract for Access</a:t>
            </a:r>
            <a:endParaRPr lang="en-US" sz="1600" b="1" dirty="0"/>
          </a:p>
        </p:txBody>
      </p:sp>
      <p:sp>
        <p:nvSpPr>
          <p:cNvPr id="71" name="TextBox 70"/>
          <p:cNvSpPr txBox="1"/>
          <p:nvPr/>
        </p:nvSpPr>
        <p:spPr>
          <a:xfrm>
            <a:off x="6705600" y="5754469"/>
            <a:ext cx="1143000" cy="646331"/>
          </a:xfrm>
          <a:prstGeom prst="rect">
            <a:avLst/>
          </a:prstGeom>
          <a:noFill/>
        </p:spPr>
        <p:txBody>
          <a:bodyPr wrap="square" rtlCol="0">
            <a:spAutoFit/>
          </a:bodyPr>
          <a:lstStyle/>
          <a:p>
            <a:pPr algn="ctr"/>
            <a:r>
              <a:rPr lang="en-US" b="1" dirty="0" smtClean="0"/>
              <a:t>Contract for Access</a:t>
            </a:r>
            <a:endParaRPr lang="en-US" b="1" dirty="0"/>
          </a:p>
        </p:txBody>
      </p:sp>
      <p:sp>
        <p:nvSpPr>
          <p:cNvPr id="73" name="TextBox 72"/>
          <p:cNvSpPr txBox="1"/>
          <p:nvPr/>
        </p:nvSpPr>
        <p:spPr>
          <a:xfrm>
            <a:off x="3886200" y="1828800"/>
            <a:ext cx="1524000" cy="646331"/>
          </a:xfrm>
          <a:prstGeom prst="rect">
            <a:avLst/>
          </a:prstGeom>
          <a:noFill/>
        </p:spPr>
        <p:txBody>
          <a:bodyPr wrap="square" rtlCol="0">
            <a:spAutoFit/>
          </a:bodyPr>
          <a:lstStyle/>
          <a:p>
            <a:pPr algn="ctr"/>
            <a:r>
              <a:rPr lang="en-US" b="1" dirty="0" smtClean="0"/>
              <a:t>3. APPR Regime Weak</a:t>
            </a:r>
            <a:endParaRPr lang="en-US" b="1" dirty="0"/>
          </a:p>
        </p:txBody>
      </p:sp>
      <p:sp>
        <p:nvSpPr>
          <p:cNvPr id="74" name="TextBox 73"/>
          <p:cNvSpPr txBox="1"/>
          <p:nvPr/>
        </p:nvSpPr>
        <p:spPr>
          <a:xfrm>
            <a:off x="3886200" y="3163669"/>
            <a:ext cx="1524000" cy="646331"/>
          </a:xfrm>
          <a:prstGeom prst="rect">
            <a:avLst/>
          </a:prstGeom>
          <a:noFill/>
        </p:spPr>
        <p:txBody>
          <a:bodyPr wrap="square" rtlCol="0">
            <a:spAutoFit/>
          </a:bodyPr>
          <a:lstStyle/>
          <a:p>
            <a:r>
              <a:rPr lang="en-US" b="1" dirty="0" smtClean="0"/>
              <a:t>4.Specialized assets critical</a:t>
            </a:r>
            <a:endParaRPr lang="en-US" b="1" dirty="0"/>
          </a:p>
        </p:txBody>
      </p:sp>
      <p:sp>
        <p:nvSpPr>
          <p:cNvPr id="75" name="TextBox 74"/>
          <p:cNvSpPr txBox="1"/>
          <p:nvPr/>
        </p:nvSpPr>
        <p:spPr>
          <a:xfrm>
            <a:off x="3962400" y="4419600"/>
            <a:ext cx="1447800" cy="646331"/>
          </a:xfrm>
          <a:prstGeom prst="rect">
            <a:avLst/>
          </a:prstGeom>
          <a:noFill/>
        </p:spPr>
        <p:txBody>
          <a:bodyPr wrap="square" rtlCol="0">
            <a:spAutoFit/>
          </a:bodyPr>
          <a:lstStyle/>
          <a:p>
            <a:pPr algn="ctr"/>
            <a:r>
              <a:rPr lang="en-US" b="1" dirty="0" smtClean="0"/>
              <a:t>5. Cash Position OK</a:t>
            </a:r>
            <a:endParaRPr lang="en-US" b="1" dirty="0"/>
          </a:p>
        </p:txBody>
      </p:sp>
      <p:sp>
        <p:nvSpPr>
          <p:cNvPr id="77" name="TextBox 76"/>
          <p:cNvSpPr txBox="1"/>
          <p:nvPr/>
        </p:nvSpPr>
        <p:spPr>
          <a:xfrm>
            <a:off x="0" y="6248400"/>
            <a:ext cx="3657600" cy="523220"/>
          </a:xfrm>
          <a:prstGeom prst="rect">
            <a:avLst/>
          </a:prstGeom>
          <a:noFill/>
        </p:spPr>
        <p:txBody>
          <a:bodyPr wrap="square" rtlCol="0">
            <a:spAutoFit/>
          </a:bodyPr>
          <a:lstStyle/>
          <a:p>
            <a:pPr algn="ctr"/>
            <a:r>
              <a:rPr lang="en-US" sz="1400" b="1" dirty="0" smtClean="0"/>
              <a:t>FLOW CHART OF INTEGRATION VS CONTRACT DECISIONS FIG 10</a:t>
            </a:r>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blinds(horizontal)">
                                      <p:cBhvr>
                                        <p:cTn id="20" dur="500"/>
                                        <p:tgtEl>
                                          <p:spTgt spid="4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linds(horizontal)">
                                      <p:cBhvr>
                                        <p:cTn id="28" dur="500"/>
                                        <p:tgtEl>
                                          <p:spTgt spid="46"/>
                                        </p:tgtEl>
                                      </p:cBhvr>
                                    </p:animEffect>
                                  </p:childTnLst>
                                </p:cTn>
                              </p:par>
                              <p:par>
                                <p:cTn id="29" presetID="3" presetClass="entr" presetSubtype="1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linds(horizontal)">
                                      <p:cBhvr>
                                        <p:cTn id="36" dur="500"/>
                                        <p:tgtEl>
                                          <p:spTgt spid="4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blinds(horizontal)">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linds(horizontal)">
                                      <p:cBhvr>
                                        <p:cTn id="44" dur="500"/>
                                        <p:tgtEl>
                                          <p:spTgt spid="7"/>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blinds(horizontal)">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blinds(horizontal)">
                                      <p:cBhvr>
                                        <p:cTn id="60" dur="500"/>
                                        <p:tgtEl>
                                          <p:spTgt spid="51"/>
                                        </p:tgtEl>
                                      </p:cBhvr>
                                    </p:animEffect>
                                  </p:childTnLst>
                                </p:cTn>
                              </p:par>
                              <p:par>
                                <p:cTn id="61" presetID="3" presetClass="entr" presetSubtype="1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linds(horizontal)">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blinds(horizontal)">
                                      <p:cBhvr>
                                        <p:cTn id="68" dur="500"/>
                                        <p:tgtEl>
                                          <p:spTgt spid="5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blinds(horizontal)">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blinds(horizontal)">
                                      <p:cBhvr>
                                        <p:cTn id="79" dur="500"/>
                                        <p:tgtEl>
                                          <p:spTgt spid="5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blinds(horizontal)">
                                      <p:cBhvr>
                                        <p:cTn id="84" dur="500"/>
                                        <p:tgtEl>
                                          <p:spTgt spid="73"/>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blinds(horizontal)">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blinds(horizontal)">
                                      <p:cBhvr>
                                        <p:cTn id="92" dur="500"/>
                                        <p:tgtEl>
                                          <p:spTgt spid="59"/>
                                        </p:tgtEl>
                                      </p:cBhvr>
                                    </p:animEffect>
                                  </p:childTnLst>
                                </p:cTn>
                              </p:par>
                              <p:par>
                                <p:cTn id="93" presetID="3" presetClass="entr" presetSubtype="1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blinds(horizontal)">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blinds(horizontal)">
                                      <p:cBhvr>
                                        <p:cTn id="100" dur="500"/>
                                        <p:tgtEl>
                                          <p:spTgt spid="22"/>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blinds(horizontal)">
                                      <p:cBhvr>
                                        <p:cTn id="103" dur="500"/>
                                        <p:tgtEl>
                                          <p:spTgt spid="53"/>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68"/>
                                        </p:tgtEl>
                                        <p:attrNameLst>
                                          <p:attrName>style.visibility</p:attrName>
                                        </p:attrNameLst>
                                      </p:cBhvr>
                                      <p:to>
                                        <p:strVal val="visible"/>
                                      </p:to>
                                    </p:set>
                                    <p:animEffect transition="in" filter="blinds(horizontal)">
                                      <p:cBhvr>
                                        <p:cTn id="108" dur="500"/>
                                        <p:tgtEl>
                                          <p:spTgt spid="68"/>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blinds(horizontal)">
                                      <p:cBhvr>
                                        <p:cTn id="111" dur="500"/>
                                        <p:tgtEl>
                                          <p:spTgt spid="15"/>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0"/>
                                        </p:tgtEl>
                                        <p:attrNameLst>
                                          <p:attrName>style.visibility</p:attrName>
                                        </p:attrNameLst>
                                      </p:cBhvr>
                                      <p:to>
                                        <p:strVal val="visible"/>
                                      </p:to>
                                    </p:set>
                                    <p:animEffect transition="in" filter="blinds(horizontal)">
                                      <p:cBhvr>
                                        <p:cTn id="116" dur="500"/>
                                        <p:tgtEl>
                                          <p:spTgt spid="10"/>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74"/>
                                        </p:tgtEl>
                                        <p:attrNameLst>
                                          <p:attrName>style.visibility</p:attrName>
                                        </p:attrNameLst>
                                      </p:cBhvr>
                                      <p:to>
                                        <p:strVal val="visible"/>
                                      </p:to>
                                    </p:set>
                                    <p:animEffect transition="in" filter="blinds(horizontal)">
                                      <p:cBhvr>
                                        <p:cTn id="119" dur="500"/>
                                        <p:tgtEl>
                                          <p:spTgt spid="74"/>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blinds(horizontal)">
                                      <p:cBhvr>
                                        <p:cTn id="124" dur="500"/>
                                        <p:tgtEl>
                                          <p:spTgt spid="54"/>
                                        </p:tgtEl>
                                      </p:cBhvr>
                                    </p:animEffect>
                                  </p:childTnLst>
                                </p:cTn>
                              </p:par>
                              <p:par>
                                <p:cTn id="125" presetID="3" presetClass="entr" presetSubtype="10" fill="hold"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blinds(horizontal)">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69"/>
                                        </p:tgtEl>
                                        <p:attrNameLst>
                                          <p:attrName>style.visibility</p:attrName>
                                        </p:attrNameLst>
                                      </p:cBhvr>
                                      <p:to>
                                        <p:strVal val="visible"/>
                                      </p:to>
                                    </p:set>
                                    <p:animEffect transition="in" filter="blinds(horizontal)">
                                      <p:cBhvr>
                                        <p:cTn id="132" dur="500"/>
                                        <p:tgtEl>
                                          <p:spTgt spid="69"/>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16"/>
                                        </p:tgtEl>
                                        <p:attrNameLst>
                                          <p:attrName>style.visibility</p:attrName>
                                        </p:attrNameLst>
                                      </p:cBhvr>
                                      <p:to>
                                        <p:strVal val="visible"/>
                                      </p:to>
                                    </p:set>
                                    <p:animEffect transition="in" filter="blinds(horizontal)">
                                      <p:cBhvr>
                                        <p:cTn id="135" dur="500"/>
                                        <p:tgtEl>
                                          <p:spTgt spid="16"/>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blinds(horizontal)">
                                      <p:cBhvr>
                                        <p:cTn id="140" dur="500"/>
                                        <p:tgtEl>
                                          <p:spTgt spid="60"/>
                                        </p:tgtEl>
                                      </p:cBhvr>
                                    </p:animEffect>
                                  </p:childTnLst>
                                </p:cTn>
                              </p:par>
                              <p:par>
                                <p:cTn id="141" presetID="3" presetClass="entr" presetSubtype="10" fill="hold" nodeType="with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blinds(horizontal)">
                                      <p:cBhvr>
                                        <p:cTn id="143" dur="500"/>
                                        <p:tgtEl>
                                          <p:spTgt spid="30"/>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11"/>
                                        </p:tgtEl>
                                        <p:attrNameLst>
                                          <p:attrName>style.visibility</p:attrName>
                                        </p:attrNameLst>
                                      </p:cBhvr>
                                      <p:to>
                                        <p:strVal val="visible"/>
                                      </p:to>
                                    </p:set>
                                    <p:animEffect transition="in" filter="blinds(horizontal)">
                                      <p:cBhvr>
                                        <p:cTn id="148" dur="500"/>
                                        <p:tgtEl>
                                          <p:spTgt spid="11"/>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blinds(horizontal)">
                                      <p:cBhvr>
                                        <p:cTn id="151" dur="500"/>
                                        <p:tgtEl>
                                          <p:spTgt spid="75"/>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ntr" presetSubtype="10" fill="hold" grpId="0" nodeType="clickEffect">
                                  <p:stCondLst>
                                    <p:cond delay="0"/>
                                  </p:stCondLst>
                                  <p:childTnLst>
                                    <p:set>
                                      <p:cBhvr>
                                        <p:cTn id="155" dur="1" fill="hold">
                                          <p:stCondLst>
                                            <p:cond delay="0"/>
                                          </p:stCondLst>
                                        </p:cTn>
                                        <p:tgtEl>
                                          <p:spTgt spid="55"/>
                                        </p:tgtEl>
                                        <p:attrNameLst>
                                          <p:attrName>style.visibility</p:attrName>
                                        </p:attrNameLst>
                                      </p:cBhvr>
                                      <p:to>
                                        <p:strVal val="visible"/>
                                      </p:to>
                                    </p:set>
                                    <p:animEffect transition="in" filter="blinds(horizontal)">
                                      <p:cBhvr>
                                        <p:cTn id="156" dur="500"/>
                                        <p:tgtEl>
                                          <p:spTgt spid="55"/>
                                        </p:tgtEl>
                                      </p:cBhvr>
                                    </p:animEffect>
                                  </p:childTnLst>
                                </p:cTn>
                              </p:par>
                              <p:par>
                                <p:cTn id="157" presetID="3" presetClass="entr" presetSubtype="10" fill="hold" nodeType="withEffect">
                                  <p:stCondLst>
                                    <p:cond delay="0"/>
                                  </p:stCondLst>
                                  <p:childTnLst>
                                    <p:set>
                                      <p:cBhvr>
                                        <p:cTn id="158" dur="1" fill="hold">
                                          <p:stCondLst>
                                            <p:cond delay="0"/>
                                          </p:stCondLst>
                                        </p:cTn>
                                        <p:tgtEl>
                                          <p:spTgt spid="24"/>
                                        </p:tgtEl>
                                        <p:attrNameLst>
                                          <p:attrName>style.visibility</p:attrName>
                                        </p:attrNameLst>
                                      </p:cBhvr>
                                      <p:to>
                                        <p:strVal val="visible"/>
                                      </p:to>
                                    </p:set>
                                    <p:animEffect transition="in" filter="blinds(horizontal)">
                                      <p:cBhvr>
                                        <p:cTn id="159" dur="500"/>
                                        <p:tgtEl>
                                          <p:spTgt spid="24"/>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blinds(horizontal)">
                                      <p:cBhvr>
                                        <p:cTn id="164" dur="500"/>
                                        <p:tgtEl>
                                          <p:spTgt spid="70"/>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blinds(horizontal)">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blinds(horizontal)">
                                      <p:cBhvr>
                                        <p:cTn id="172" dur="500"/>
                                        <p:tgtEl>
                                          <p:spTgt spid="31"/>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blinds(horizontal)">
                                      <p:cBhvr>
                                        <p:cTn id="175" dur="500"/>
                                        <p:tgtEl>
                                          <p:spTgt spid="61"/>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12"/>
                                        </p:tgtEl>
                                        <p:attrNameLst>
                                          <p:attrName>style.visibility</p:attrName>
                                        </p:attrNameLst>
                                      </p:cBhvr>
                                      <p:to>
                                        <p:strVal val="visible"/>
                                      </p:to>
                                    </p:set>
                                    <p:animEffect transition="in" filter="blinds(horizontal)">
                                      <p:cBhvr>
                                        <p:cTn id="180" dur="500"/>
                                        <p:tgtEl>
                                          <p:spTgt spid="12"/>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62"/>
                                        </p:tgtEl>
                                        <p:attrNameLst>
                                          <p:attrName>style.visibility</p:attrName>
                                        </p:attrNameLst>
                                      </p:cBhvr>
                                      <p:to>
                                        <p:strVal val="visible"/>
                                      </p:to>
                                    </p:set>
                                    <p:animEffect transition="in" filter="blinds(horizontal)">
                                      <p:cBhvr>
                                        <p:cTn id="183" dur="500"/>
                                        <p:tgtEl>
                                          <p:spTgt spid="62"/>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ntr" presetSubtype="10" fill="hold" nodeType="clickEffect">
                                  <p:stCondLst>
                                    <p:cond delay="0"/>
                                  </p:stCondLst>
                                  <p:childTnLst>
                                    <p:set>
                                      <p:cBhvr>
                                        <p:cTn id="187" dur="1" fill="hold">
                                          <p:stCondLst>
                                            <p:cond delay="0"/>
                                          </p:stCondLst>
                                        </p:cTn>
                                        <p:tgtEl>
                                          <p:spTgt spid="25"/>
                                        </p:tgtEl>
                                        <p:attrNameLst>
                                          <p:attrName>style.visibility</p:attrName>
                                        </p:attrNameLst>
                                      </p:cBhvr>
                                      <p:to>
                                        <p:strVal val="visible"/>
                                      </p:to>
                                    </p:set>
                                    <p:animEffect transition="in" filter="blinds(horizontal)">
                                      <p:cBhvr>
                                        <p:cTn id="188" dur="500"/>
                                        <p:tgtEl>
                                          <p:spTgt spid="25"/>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56"/>
                                        </p:tgtEl>
                                        <p:attrNameLst>
                                          <p:attrName>style.visibility</p:attrName>
                                        </p:attrNameLst>
                                      </p:cBhvr>
                                      <p:to>
                                        <p:strVal val="visible"/>
                                      </p:to>
                                    </p:set>
                                    <p:animEffect transition="in" filter="blinds(horizontal)">
                                      <p:cBhvr>
                                        <p:cTn id="191" dur="500"/>
                                        <p:tgtEl>
                                          <p:spTgt spid="56"/>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71"/>
                                        </p:tgtEl>
                                        <p:attrNameLst>
                                          <p:attrName>style.visibility</p:attrName>
                                        </p:attrNameLst>
                                      </p:cBhvr>
                                      <p:to>
                                        <p:strVal val="visible"/>
                                      </p:to>
                                    </p:set>
                                    <p:animEffect transition="in" filter="blinds(horizontal)">
                                      <p:cBhvr>
                                        <p:cTn id="196" dur="500"/>
                                        <p:tgtEl>
                                          <p:spTgt spid="71"/>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18"/>
                                        </p:tgtEl>
                                        <p:attrNameLst>
                                          <p:attrName>style.visibility</p:attrName>
                                        </p:attrNameLst>
                                      </p:cBhvr>
                                      <p:to>
                                        <p:strVal val="visible"/>
                                      </p:to>
                                    </p:set>
                                    <p:animEffect transition="in" filter="blinds(horizontal)">
                                      <p:cBhvr>
                                        <p:cTn id="199" dur="500"/>
                                        <p:tgtEl>
                                          <p:spTgt spid="18"/>
                                        </p:tgtEl>
                                      </p:cBhvr>
                                    </p:animEffect>
                                  </p:childTnLst>
                                </p:cTn>
                              </p:par>
                            </p:childTnLst>
                          </p:cTn>
                        </p:par>
                      </p:childTnLst>
                    </p:cTn>
                  </p:par>
                  <p:par>
                    <p:cTn id="200" fill="hold">
                      <p:stCondLst>
                        <p:cond delay="indefinite"/>
                      </p:stCondLst>
                      <p:childTnLst>
                        <p:par>
                          <p:cTn id="201" fill="hold">
                            <p:stCondLst>
                              <p:cond delay="0"/>
                            </p:stCondLst>
                            <p:childTnLst>
                              <p:par>
                                <p:cTn id="202" presetID="3" presetClass="entr" presetSubtype="10" fill="hold" grpId="0" nodeType="clickEffect">
                                  <p:stCondLst>
                                    <p:cond delay="0"/>
                                  </p:stCondLst>
                                  <p:childTnLst>
                                    <p:set>
                                      <p:cBhvr>
                                        <p:cTn id="203" dur="1" fill="hold">
                                          <p:stCondLst>
                                            <p:cond delay="0"/>
                                          </p:stCondLst>
                                        </p:cTn>
                                        <p:tgtEl>
                                          <p:spTgt spid="64"/>
                                        </p:tgtEl>
                                        <p:attrNameLst>
                                          <p:attrName>style.visibility</p:attrName>
                                        </p:attrNameLst>
                                      </p:cBhvr>
                                      <p:to>
                                        <p:strVal val="visible"/>
                                      </p:to>
                                    </p:set>
                                    <p:animEffect transition="in" filter="blinds(horizontal)">
                                      <p:cBhvr>
                                        <p:cTn id="204" dur="500"/>
                                        <p:tgtEl>
                                          <p:spTgt spid="64"/>
                                        </p:tgtEl>
                                      </p:cBhvr>
                                    </p:animEffect>
                                  </p:childTnLst>
                                </p:cTn>
                              </p:par>
                              <p:par>
                                <p:cTn id="205" presetID="3" presetClass="entr" presetSubtype="10" fill="hold" nodeType="withEffect">
                                  <p:stCondLst>
                                    <p:cond delay="0"/>
                                  </p:stCondLst>
                                  <p:childTnLst>
                                    <p:set>
                                      <p:cBhvr>
                                        <p:cTn id="206" dur="1" fill="hold">
                                          <p:stCondLst>
                                            <p:cond delay="0"/>
                                          </p:stCondLst>
                                        </p:cTn>
                                        <p:tgtEl>
                                          <p:spTgt spid="38"/>
                                        </p:tgtEl>
                                        <p:attrNameLst>
                                          <p:attrName>style.visibility</p:attrName>
                                        </p:attrNameLst>
                                      </p:cBhvr>
                                      <p:to>
                                        <p:strVal val="visible"/>
                                      </p:to>
                                    </p:set>
                                    <p:animEffect transition="in" filter="blinds(horizontal)">
                                      <p:cBhvr>
                                        <p:cTn id="207" dur="500"/>
                                        <p:tgtEl>
                                          <p:spTgt spid="38"/>
                                        </p:tgtEl>
                                      </p:cBhvr>
                                    </p:animEffect>
                                  </p:childTnLst>
                                </p:cTn>
                              </p:par>
                            </p:childTnLst>
                          </p:cTn>
                        </p:par>
                      </p:childTnLst>
                    </p:cTn>
                  </p:par>
                  <p:par>
                    <p:cTn id="208" fill="hold">
                      <p:stCondLst>
                        <p:cond delay="indefinite"/>
                      </p:stCondLst>
                      <p:childTnLst>
                        <p:par>
                          <p:cTn id="209" fill="hold">
                            <p:stCondLst>
                              <p:cond delay="0"/>
                            </p:stCondLst>
                            <p:childTnLst>
                              <p:par>
                                <p:cTn id="210" presetID="3" presetClass="entr" presetSubtype="10" fill="hold" grpId="0" nodeType="clickEffect">
                                  <p:stCondLst>
                                    <p:cond delay="0"/>
                                  </p:stCondLst>
                                  <p:childTnLst>
                                    <p:set>
                                      <p:cBhvr>
                                        <p:cTn id="211" dur="1" fill="hold">
                                          <p:stCondLst>
                                            <p:cond delay="0"/>
                                          </p:stCondLst>
                                        </p:cTn>
                                        <p:tgtEl>
                                          <p:spTgt spid="65"/>
                                        </p:tgtEl>
                                        <p:attrNameLst>
                                          <p:attrName>style.visibility</p:attrName>
                                        </p:attrNameLst>
                                      </p:cBhvr>
                                      <p:to>
                                        <p:strVal val="visible"/>
                                      </p:to>
                                    </p:set>
                                    <p:animEffect transition="in" filter="blinds(horizontal)">
                                      <p:cBhvr>
                                        <p:cTn id="212" dur="500"/>
                                        <p:tgtEl>
                                          <p:spTgt spid="65"/>
                                        </p:tgtEl>
                                      </p:cBhvr>
                                    </p:animEffect>
                                  </p:childTnLst>
                                </p:cTn>
                              </p:par>
                              <p:par>
                                <p:cTn id="213" presetID="3" presetClass="entr" presetSubtype="10" fill="hold" grpId="0" nodeType="withEffect">
                                  <p:stCondLst>
                                    <p:cond delay="0"/>
                                  </p:stCondLst>
                                  <p:childTnLst>
                                    <p:set>
                                      <p:cBhvr>
                                        <p:cTn id="214" dur="1" fill="hold">
                                          <p:stCondLst>
                                            <p:cond delay="0"/>
                                          </p:stCondLst>
                                        </p:cTn>
                                        <p:tgtEl>
                                          <p:spTgt spid="36"/>
                                        </p:tgtEl>
                                        <p:attrNameLst>
                                          <p:attrName>style.visibility</p:attrName>
                                        </p:attrNameLst>
                                      </p:cBhvr>
                                      <p:to>
                                        <p:strVal val="visible"/>
                                      </p:to>
                                    </p:set>
                                    <p:animEffect transition="in" filter="blinds(horizontal)">
                                      <p:cBhvr>
                                        <p:cTn id="215" dur="500"/>
                                        <p:tgtEl>
                                          <p:spTgt spid="36"/>
                                        </p:tgtEl>
                                      </p:cBhvr>
                                    </p:animEffect>
                                  </p:childTnLst>
                                </p:cTn>
                              </p:par>
                            </p:childTnLst>
                          </p:cTn>
                        </p:par>
                      </p:childTnLst>
                    </p:cTn>
                  </p:par>
                  <p:par>
                    <p:cTn id="216" fill="hold">
                      <p:stCondLst>
                        <p:cond delay="indefinite"/>
                      </p:stCondLst>
                      <p:childTnLst>
                        <p:par>
                          <p:cTn id="217" fill="hold">
                            <p:stCondLst>
                              <p:cond delay="0"/>
                            </p:stCondLst>
                            <p:childTnLst>
                              <p:par>
                                <p:cTn id="218" presetID="3" presetClass="entr" presetSubtype="10" fill="hold" grpId="0" nodeType="clickEffect">
                                  <p:stCondLst>
                                    <p:cond delay="0"/>
                                  </p:stCondLst>
                                  <p:childTnLst>
                                    <p:set>
                                      <p:cBhvr>
                                        <p:cTn id="219" dur="1" fill="hold">
                                          <p:stCondLst>
                                            <p:cond delay="0"/>
                                          </p:stCondLst>
                                        </p:cTn>
                                        <p:tgtEl>
                                          <p:spTgt spid="77"/>
                                        </p:tgtEl>
                                        <p:attrNameLst>
                                          <p:attrName>style.visibility</p:attrName>
                                        </p:attrNameLst>
                                      </p:cBhvr>
                                      <p:to>
                                        <p:strVal val="visible"/>
                                      </p:to>
                                    </p:set>
                                    <p:animEffect transition="in" filter="blinds(horizontal)">
                                      <p:cBhvr>
                                        <p:cTn id="22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35" grpId="0" animBg="1"/>
      <p:bldP spid="36" grpId="0" animBg="1"/>
      <p:bldP spid="41" grpId="0"/>
      <p:bldP spid="45" grpId="0"/>
      <p:bldP spid="46" grpId="0"/>
      <p:bldP spid="47" grpId="0"/>
      <p:bldP spid="49" grpId="0"/>
      <p:bldP spid="50" grpId="0"/>
      <p:bldP spid="51" grpId="0"/>
      <p:bldP spid="52" grpId="0"/>
      <p:bldP spid="53" grpId="0"/>
      <p:bldP spid="54" grpId="0"/>
      <p:bldP spid="55" grpId="0"/>
      <p:bldP spid="56" grpId="0"/>
      <p:bldP spid="58" grpId="0"/>
      <p:bldP spid="59" grpId="0"/>
      <p:bldP spid="60" grpId="0"/>
      <p:bldP spid="61" grpId="0"/>
      <p:bldP spid="62" grpId="0"/>
      <p:bldP spid="64" grpId="0"/>
      <p:bldP spid="65" grpId="0"/>
      <p:bldP spid="68" grpId="0"/>
      <p:bldP spid="69" grpId="0"/>
      <p:bldP spid="70" grpId="0"/>
      <p:bldP spid="71" grpId="0"/>
      <p:bldP spid="73" grpId="0"/>
      <p:bldP spid="74" grpId="0"/>
      <p:bldP spid="75" grpId="0"/>
      <p:bldP spid="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686800" cy="533400"/>
          </a:xfrm>
        </p:spPr>
        <p:txBody>
          <a:bodyPr>
            <a:noAutofit/>
          </a:bodyPr>
          <a:lstStyle/>
          <a:p>
            <a:pPr algn="ctr"/>
            <a:r>
              <a:rPr lang="en-US" sz="2800" b="1" dirty="0" smtClean="0">
                <a:solidFill>
                  <a:srgbClr val="FF0000"/>
                </a:solidFill>
              </a:rPr>
              <a:t>Concluding the paper</a:t>
            </a:r>
            <a:endParaRPr lang="en-US" sz="2800" b="1" dirty="0">
              <a:solidFill>
                <a:srgbClr val="FF0000"/>
              </a:solidFill>
            </a:endParaRPr>
          </a:p>
        </p:txBody>
      </p:sp>
      <p:sp>
        <p:nvSpPr>
          <p:cNvPr id="2" name="Content Placeholder 1"/>
          <p:cNvSpPr>
            <a:spLocks noGrp="1"/>
          </p:cNvSpPr>
          <p:nvPr>
            <p:ph sz="quarter" idx="1"/>
          </p:nvPr>
        </p:nvSpPr>
        <p:spPr>
          <a:xfrm>
            <a:off x="0" y="381000"/>
            <a:ext cx="9144000" cy="6477000"/>
          </a:xfrm>
        </p:spPr>
        <p:txBody>
          <a:bodyPr>
            <a:noAutofit/>
          </a:bodyPr>
          <a:lstStyle/>
          <a:p>
            <a:pPr algn="just"/>
            <a:r>
              <a:rPr lang="en-US" sz="2400" b="1" dirty="0" err="1" smtClean="0"/>
              <a:t>Teece’s</a:t>
            </a:r>
            <a:r>
              <a:rPr lang="en-US" sz="2400" b="1" dirty="0" smtClean="0"/>
              <a:t> 1986 paper “Profiting from Technological Innovation” was selected by the editors as one of the best papers published in </a:t>
            </a:r>
            <a:r>
              <a:rPr lang="en-US" sz="2400" b="1" i="1" dirty="0" smtClean="0"/>
              <a:t>Research Policy</a:t>
            </a:r>
            <a:r>
              <a:rPr lang="en-US" sz="2400" b="1" dirty="0" smtClean="0"/>
              <a:t> from 1971 to 1991 and is the most cited paper ever published in the publication. In this paper, </a:t>
            </a:r>
            <a:r>
              <a:rPr lang="en-US" sz="2400" b="1" dirty="0" err="1" smtClean="0"/>
              <a:t>Teece</a:t>
            </a:r>
            <a:r>
              <a:rPr lang="en-US" sz="2400" b="1" dirty="0" smtClean="0"/>
              <a:t> explained why innovative firms often fail to capture economic returns from their invention.</a:t>
            </a:r>
          </a:p>
          <a:p>
            <a:pPr algn="just"/>
            <a:r>
              <a:rPr lang="en-US" sz="1600" b="1" dirty="0" smtClean="0"/>
              <a:t> </a:t>
            </a:r>
            <a:r>
              <a:rPr lang="en-US" sz="2400" b="1" dirty="0" smtClean="0"/>
              <a:t>He described how it is sometimes more important for a business to be able to win at marketing, distribution, manufacturing, and other areas than to come up with a big idea in the first place</a:t>
            </a:r>
          </a:p>
          <a:p>
            <a:pPr algn="just"/>
            <a:r>
              <a:rPr lang="en-US" sz="2400" b="1" dirty="0" smtClean="0"/>
              <a:t>He identified the factors which determine whether the firm that wins from innovation is the firm that is first to market, a follower firm, or a firm that has related capabilities that the innovation requires to provide value to a customer.</a:t>
            </a:r>
          </a:p>
          <a:p>
            <a:pPr algn="just"/>
            <a:r>
              <a:rPr lang="en-US" sz="2400" b="1" dirty="0" smtClean="0"/>
              <a:t>The factors include the imitability of the innovation (how easily competitors can copy it) and the ownership of complementary assets. </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END</a:t>
            </a:r>
            <a:endParaRPr lang="en-US" dirty="0"/>
          </a:p>
        </p:txBody>
      </p:sp>
      <p:sp>
        <p:nvSpPr>
          <p:cNvPr id="2" name="Content Placeholder 1"/>
          <p:cNvSpPr>
            <a:spLocks noGrp="1"/>
          </p:cNvSpPr>
          <p:nvPr>
            <p:ph sz="quarter" idx="1"/>
          </p:nvPr>
        </p:nvSpPr>
        <p:spPr/>
        <p:txBody>
          <a:bodyPr>
            <a:normAutofit/>
          </a:bodyPr>
          <a:lstStyle/>
          <a:p>
            <a:pPr algn="ctr"/>
            <a:r>
              <a:rPr lang="en-US" sz="5400" dirty="0" smtClean="0"/>
              <a:t>Thank you for your attentive listening and participation!</a:t>
            </a:r>
            <a:endParaRPr lang="en-US" sz="5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762000"/>
          </a:xfrm>
        </p:spPr>
        <p:txBody>
          <a:bodyPr>
            <a:noAutofit/>
          </a:bodyPr>
          <a:lstStyle/>
          <a:p>
            <a:pPr algn="ctr"/>
            <a:r>
              <a:rPr lang="en-US" sz="5400" dirty="0" smtClean="0">
                <a:solidFill>
                  <a:srgbClr val="FF0000"/>
                </a:solidFill>
              </a:rPr>
              <a:t>Introduction</a:t>
            </a:r>
            <a:endParaRPr lang="en-US" sz="5400" dirty="0">
              <a:solidFill>
                <a:srgbClr val="FF0000"/>
              </a:solidFill>
            </a:endParaRPr>
          </a:p>
        </p:txBody>
      </p:sp>
      <p:sp>
        <p:nvSpPr>
          <p:cNvPr id="3" name="Content Placeholder 2"/>
          <p:cNvSpPr>
            <a:spLocks noGrp="1"/>
          </p:cNvSpPr>
          <p:nvPr>
            <p:ph sz="quarter" idx="1"/>
          </p:nvPr>
        </p:nvSpPr>
        <p:spPr>
          <a:xfrm>
            <a:off x="228600" y="838200"/>
            <a:ext cx="8763000" cy="5791200"/>
          </a:xfrm>
        </p:spPr>
        <p:txBody>
          <a:bodyPr>
            <a:noAutofit/>
          </a:bodyPr>
          <a:lstStyle/>
          <a:p>
            <a:pPr algn="just"/>
            <a:r>
              <a:rPr lang="en-US" sz="2800" b="1" dirty="0" smtClean="0"/>
              <a:t>It is quite common for innovators to lament the fact that competitors/imitators have profited more from the innovation than the first firm to commercialize it.</a:t>
            </a:r>
          </a:p>
          <a:p>
            <a:pPr algn="just"/>
            <a:endParaRPr lang="en-US" sz="2800" b="1" dirty="0" smtClean="0"/>
          </a:p>
          <a:p>
            <a:pPr algn="just"/>
            <a:r>
              <a:rPr lang="en-US" sz="2800" b="1" dirty="0" smtClean="0"/>
              <a:t>The aim of this paper is to explain why a fast second or even a slow third might out perform the innovator. </a:t>
            </a:r>
          </a:p>
          <a:p>
            <a:pPr algn="just"/>
            <a:endParaRPr lang="en-US" sz="2800" b="1" dirty="0" smtClean="0"/>
          </a:p>
          <a:p>
            <a:pPr algn="just"/>
            <a:r>
              <a:rPr lang="en-US" sz="2800" b="1" dirty="0" smtClean="0"/>
              <a:t>Science &amp; Engineering driven companies harbor the mistaken illusion that developing new products which meet customer needs will ensure fabulous success. It may possibly do so for the product, but not for the innovator.</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a:t>
            </a:r>
            <a:endParaRPr lang="en-US" sz="2800" b="1" dirty="0"/>
          </a:p>
        </p:txBody>
      </p:sp>
      <p:sp>
        <p:nvSpPr>
          <p:cNvPr id="3" name="Content Placeholder 2"/>
          <p:cNvSpPr>
            <a:spLocks noGrp="1"/>
          </p:cNvSpPr>
          <p:nvPr>
            <p:ph sz="quarter" idx="1"/>
          </p:nvPr>
        </p:nvSpPr>
        <p:spPr/>
        <p:txBody>
          <a:bodyPr/>
          <a:lstStyle/>
          <a:p>
            <a:pPr>
              <a:buNone/>
            </a:pPr>
            <a:r>
              <a:rPr lang="en-US" dirty="0" smtClean="0"/>
              <a: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381000"/>
            <a:ext cx="87630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FF0000"/>
                </a:solidFill>
              </a:rPr>
              <a:t>Taxonomy of outcomes from the innovation process</a:t>
            </a:r>
            <a:endParaRPr lang="en-US" b="1" dirty="0">
              <a:solidFill>
                <a:srgbClr val="FF0000"/>
              </a:solidFill>
            </a:endParaRPr>
          </a:p>
        </p:txBody>
      </p:sp>
      <p:sp>
        <p:nvSpPr>
          <p:cNvPr id="5" name="Content Placeholder 4"/>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228600" y="1447800"/>
            <a:ext cx="86106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The phenomena</a:t>
            </a:r>
            <a:endParaRPr lang="en-US" b="1" dirty="0">
              <a:solidFill>
                <a:srgbClr val="FF0000"/>
              </a:solidFill>
            </a:endParaRPr>
          </a:p>
        </p:txBody>
      </p:sp>
      <p:sp>
        <p:nvSpPr>
          <p:cNvPr id="3" name="Content Placeholder 2"/>
          <p:cNvSpPr>
            <a:spLocks noGrp="1"/>
          </p:cNvSpPr>
          <p:nvPr>
            <p:ph sz="quarter" idx="1"/>
          </p:nvPr>
        </p:nvSpPr>
        <p:spPr>
          <a:xfrm>
            <a:off x="457200" y="1481328"/>
            <a:ext cx="4648200" cy="4525963"/>
          </a:xfrm>
        </p:spPr>
        <p:txBody>
          <a:bodyPr>
            <a:noAutofit/>
          </a:bodyPr>
          <a:lstStyle/>
          <a:p>
            <a:pPr algn="just"/>
            <a:r>
              <a:rPr lang="en-US" sz="2400" b="1" dirty="0" smtClean="0"/>
              <a:t>Quadrant 1 represents positive outcomes for the innovator. A first-to-market advantage is translated into a sustained competitive advantage which either creates a new earnings stream or enhances an existing one.</a:t>
            </a:r>
          </a:p>
          <a:p>
            <a:pPr algn="just"/>
            <a:endParaRPr lang="en-US" sz="2400" b="1" dirty="0" smtClean="0"/>
          </a:p>
          <a:p>
            <a:pPr algn="just"/>
            <a:r>
              <a:rPr lang="en-US" sz="2400" b="1" dirty="0" smtClean="0"/>
              <a:t>Quadrant 4 and its result quadrant 2 are the ones which are the focus of this paper.</a:t>
            </a:r>
            <a:endParaRPr lang="en-US" sz="2400" b="1" dirty="0"/>
          </a:p>
        </p:txBody>
      </p:sp>
      <p:pic>
        <p:nvPicPr>
          <p:cNvPr id="4" name="Picture 2"/>
          <p:cNvPicPr>
            <a:picLocks noChangeAspect="1" noChangeArrowheads="1"/>
          </p:cNvPicPr>
          <p:nvPr/>
        </p:nvPicPr>
        <p:blipFill>
          <a:blip r:embed="rId2" cstate="print"/>
          <a:srcRect/>
          <a:stretch>
            <a:fillRect/>
          </a:stretch>
        </p:blipFill>
        <p:spPr bwMode="auto">
          <a:xfrm>
            <a:off x="4953000" y="228600"/>
            <a:ext cx="41910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457200"/>
          </a:xfrm>
        </p:spPr>
        <p:txBody>
          <a:bodyPr>
            <a:normAutofit fontScale="90000"/>
          </a:bodyPr>
          <a:lstStyle/>
          <a:p>
            <a:pPr algn="ctr"/>
            <a:r>
              <a:rPr lang="en-US" b="1" dirty="0" smtClean="0">
                <a:solidFill>
                  <a:srgbClr val="FF0000"/>
                </a:solidFill>
              </a:rPr>
              <a:t>The phenomena</a:t>
            </a:r>
            <a:endParaRPr lang="en-US" b="1" dirty="0"/>
          </a:p>
        </p:txBody>
      </p:sp>
      <p:sp>
        <p:nvSpPr>
          <p:cNvPr id="3" name="Content Placeholder 2"/>
          <p:cNvSpPr>
            <a:spLocks noGrp="1"/>
          </p:cNvSpPr>
          <p:nvPr>
            <p:ph sz="quarter" idx="1"/>
          </p:nvPr>
        </p:nvSpPr>
        <p:spPr>
          <a:xfrm>
            <a:off x="0" y="685800"/>
            <a:ext cx="9144000" cy="6172200"/>
          </a:xfrm>
        </p:spPr>
        <p:txBody>
          <a:bodyPr>
            <a:noAutofit/>
          </a:bodyPr>
          <a:lstStyle/>
          <a:p>
            <a:pPr algn="just"/>
            <a:r>
              <a:rPr lang="en-US" sz="2000" b="1" dirty="0" smtClean="0">
                <a:latin typeface="Times New Roman" pitchFamily="18" charset="0"/>
                <a:cs typeface="Times New Roman" pitchFamily="18" charset="0"/>
              </a:rPr>
              <a:t>The EM1 CAT scanner is a classic case of the phenomenon to be investigated.  By the early the UK firm Electrical Musical Industries Ltd. was in a variety of product lines including, movies, and advanced electronics. EM1 had developed high resolution TVs in the  pioneered airborne radar during World War II. </a:t>
            </a:r>
          </a:p>
          <a:p>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In the late 1960s Godfrey </a:t>
            </a:r>
            <a:r>
              <a:rPr lang="en-US" sz="2000" b="1" dirty="0" err="1" smtClean="0">
                <a:latin typeface="Times New Roman" pitchFamily="18" charset="0"/>
                <a:cs typeface="Times New Roman" pitchFamily="18" charset="0"/>
              </a:rPr>
              <a:t>Houndsfield</a:t>
            </a:r>
            <a:r>
              <a:rPr lang="en-US" sz="2000" b="1" dirty="0" smtClean="0">
                <a:latin typeface="Times New Roman" pitchFamily="18" charset="0"/>
                <a:cs typeface="Times New Roman" pitchFamily="18" charset="0"/>
              </a:rPr>
              <a:t>, an EMI 	senior research engineer engaged in pattern recognition research which resulted in his displaying a scan of a pig’s brain. </a:t>
            </a:r>
          </a:p>
          <a:p>
            <a:pPr algn="just">
              <a:buNone/>
            </a:pP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Subsequent clinical work established that Computerized Axial Tomography (CAT) was viable for generating cross-sectional “views” of the human body, the greatest advance in radiology since the discovery of X rays in 1895 </a:t>
            </a:r>
          </a:p>
          <a:p>
            <a:pPr algn="just"/>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While  it was initially successful with its CAT scanner, within 6 years of its introduction into the US in 1973 the company had lost market leadership, and by the eighth year had dropped out of the CT scanner business, Other companies successfully dominated the market, though they were late entrants, and are still profiting in the business today.</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15962"/>
          </a:xfrm>
        </p:spPr>
        <p:txBody>
          <a:bodyPr>
            <a:noAutofit/>
          </a:bodyPr>
          <a:lstStyle/>
          <a:p>
            <a:r>
              <a:rPr lang="en-US" b="1" dirty="0" smtClean="0">
                <a:solidFill>
                  <a:srgbClr val="FF0000"/>
                </a:solidFill>
              </a:rPr>
              <a:t>The phenomena</a:t>
            </a:r>
            <a:endParaRPr lang="en-US" b="1" dirty="0"/>
          </a:p>
        </p:txBody>
      </p:sp>
      <p:sp>
        <p:nvSpPr>
          <p:cNvPr id="3" name="Content Placeholder 2"/>
          <p:cNvSpPr>
            <a:spLocks noGrp="1"/>
          </p:cNvSpPr>
          <p:nvPr>
            <p:ph sz="quarter" idx="1"/>
          </p:nvPr>
        </p:nvSpPr>
        <p:spPr>
          <a:xfrm>
            <a:off x="228600" y="914400"/>
            <a:ext cx="5562600" cy="5943600"/>
          </a:xfrm>
        </p:spPr>
        <p:txBody>
          <a:bodyPr>
            <a:normAutofit fontScale="92500" lnSpcReduction="20000"/>
          </a:bodyPr>
          <a:lstStyle/>
          <a:p>
            <a:pPr algn="just"/>
            <a:r>
              <a:rPr lang="en-US" sz="2000" b="1" dirty="0" smtClean="0"/>
              <a:t>Other examples include RC Cola, a small beverage company that was the first to introduce cola in a can, and the first to introduce diet cola. Both Coca Cola and Pepsi followed almost immediately and deprived RC of any significant advantage from its innovation.</a:t>
            </a:r>
          </a:p>
          <a:p>
            <a:pPr algn="just"/>
            <a:endParaRPr lang="en-US" sz="2000" b="1" dirty="0" smtClean="0"/>
          </a:p>
          <a:p>
            <a:pPr algn="just"/>
            <a:r>
              <a:rPr lang="en-US" sz="2000" b="1" dirty="0" smtClean="0"/>
              <a:t> </a:t>
            </a:r>
            <a:r>
              <a:rPr lang="en-US" sz="2000" b="1" dirty="0" err="1" smtClean="0"/>
              <a:t>Bowmar</a:t>
            </a:r>
            <a:r>
              <a:rPr lang="en-US" sz="2000" b="1" dirty="0" smtClean="0"/>
              <a:t> which introduced the pocket calculator, was not able to withstand competition from Texas Instruments, Hewlett Packard and others, and went out of business. </a:t>
            </a:r>
          </a:p>
          <a:p>
            <a:pPr algn="just"/>
            <a:endParaRPr lang="en-US" sz="2000" b="1" dirty="0" smtClean="0"/>
          </a:p>
          <a:p>
            <a:pPr algn="just"/>
            <a:r>
              <a:rPr lang="en-US" sz="2000" b="1" dirty="0" smtClean="0"/>
              <a:t>Xerox failed to succeed with its entry into the office computer business, even though Apple succeeded with the  which contained many of Xerox’s key product ideas, such as the mouse and icons.</a:t>
            </a:r>
          </a:p>
          <a:p>
            <a:pPr algn="just"/>
            <a:endParaRPr lang="en-US" sz="2000" b="1" dirty="0" smtClean="0"/>
          </a:p>
          <a:p>
            <a:pPr algn="just"/>
            <a:r>
              <a:rPr lang="en-US" sz="2000" b="1" dirty="0" smtClean="0"/>
              <a:t>MITS introduced the first personal computer, the Altair, experienced a burst of sales, then slid quietly into oblivion.</a:t>
            </a:r>
            <a:endParaRPr lang="en-US" sz="2000" b="1" dirty="0"/>
          </a:p>
        </p:txBody>
      </p:sp>
      <p:pic>
        <p:nvPicPr>
          <p:cNvPr id="2050" name="Picture 2"/>
          <p:cNvPicPr>
            <a:picLocks noChangeAspect="1" noChangeArrowheads="1"/>
          </p:cNvPicPr>
          <p:nvPr/>
        </p:nvPicPr>
        <p:blipFill>
          <a:blip r:embed="rId2" cstate="print"/>
          <a:srcRect/>
          <a:stretch>
            <a:fillRect/>
          </a:stretch>
        </p:blipFill>
        <p:spPr bwMode="auto">
          <a:xfrm>
            <a:off x="6019801" y="0"/>
            <a:ext cx="3124200" cy="2209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6096000" y="2286000"/>
            <a:ext cx="3048001" cy="2514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6038850" y="4724400"/>
            <a:ext cx="310515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1305</TotalTime>
  <Words>2885</Words>
  <Application>Microsoft Office PowerPoint</Application>
  <PresentationFormat>On-screen Show (4:3)</PresentationFormat>
  <Paragraphs>256</Paragraphs>
  <Slides>39</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Equity</vt:lpstr>
      <vt:lpstr>Photo Editor Photo</vt:lpstr>
      <vt:lpstr>Entrepreneurship</vt:lpstr>
      <vt:lpstr>Time for New Technologies to Penetrate 25 % of US Population</vt:lpstr>
      <vt:lpstr>Abstract</vt:lpstr>
      <vt:lpstr>Introduction</vt:lpstr>
      <vt:lpstr>.</vt:lpstr>
      <vt:lpstr>Taxonomy of outcomes from the innovation process</vt:lpstr>
      <vt:lpstr>The phenomena</vt:lpstr>
      <vt:lpstr>The phenomena</vt:lpstr>
      <vt:lpstr>The phenomena</vt:lpstr>
      <vt:lpstr>The phenomena</vt:lpstr>
      <vt:lpstr>3.1 Profiting from innovation: Basic building blocks</vt:lpstr>
      <vt:lpstr>Some additional concepts </vt:lpstr>
      <vt:lpstr> Some additional discussion in IP (property)</vt:lpstr>
      <vt:lpstr>What is a Patent?</vt:lpstr>
      <vt:lpstr>Requirements for Patentability</vt:lpstr>
      <vt:lpstr>Trademarks</vt:lpstr>
      <vt:lpstr>What is a Trademark?</vt:lpstr>
      <vt:lpstr>What is Copyright?</vt:lpstr>
      <vt:lpstr>Trade Secret </vt:lpstr>
      <vt:lpstr>Regimes of appropriability</vt:lpstr>
      <vt:lpstr>Slide 21</vt:lpstr>
      <vt:lpstr>3.2. The dominant design paradigm</vt:lpstr>
      <vt:lpstr> The dominant design paradigm</vt:lpstr>
      <vt:lpstr> The dominant design paradigm</vt:lpstr>
      <vt:lpstr>Slide 25</vt:lpstr>
      <vt:lpstr>3.3. Complementary Assets</vt:lpstr>
      <vt:lpstr>Complementary Assets</vt:lpstr>
      <vt:lpstr>.</vt:lpstr>
      <vt:lpstr>Slide 29</vt:lpstr>
      <vt:lpstr>Complementary Assets….</vt:lpstr>
      <vt:lpstr>4. Implications for profitability</vt:lpstr>
      <vt:lpstr>4.1. TIGHT APPROPRIABILITY REGIMES.. </vt:lpstr>
      <vt:lpstr>4.2. Weak appropriability</vt:lpstr>
      <vt:lpstr>Preparadigmatic stage: </vt:lpstr>
      <vt:lpstr>5. Channel strategy issues</vt:lpstr>
      <vt:lpstr>5.1. Contractual modes</vt:lpstr>
      <vt:lpstr>Slide 37</vt:lpstr>
      <vt:lpstr>Concluding the paper</vt:lpstr>
      <vt:lpstr>THE END</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ASIF KHAN</dc:creator>
  <cp:lastModifiedBy>Windows User</cp:lastModifiedBy>
  <cp:revision>138</cp:revision>
  <dcterms:created xsi:type="dcterms:W3CDTF">2016-02-29T15:32:28Z</dcterms:created>
  <dcterms:modified xsi:type="dcterms:W3CDTF">2019-03-14T04:26:11Z</dcterms:modified>
</cp:coreProperties>
</file>