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62" r:id="rId4"/>
    <p:sldId id="355" r:id="rId5"/>
    <p:sldId id="263" r:id="rId6"/>
    <p:sldId id="264" r:id="rId7"/>
    <p:sldId id="265" r:id="rId8"/>
    <p:sldId id="348" r:id="rId9"/>
    <p:sldId id="349" r:id="rId10"/>
    <p:sldId id="350" r:id="rId11"/>
    <p:sldId id="351" r:id="rId12"/>
    <p:sldId id="352" r:id="rId13"/>
    <p:sldId id="353" r:id="rId14"/>
    <p:sldId id="354" r:id="rId15"/>
    <p:sldId id="259" r:id="rId16"/>
    <p:sldId id="332" r:id="rId17"/>
    <p:sldId id="267" r:id="rId18"/>
    <p:sldId id="361" r:id="rId19"/>
    <p:sldId id="313" r:id="rId20"/>
    <p:sldId id="314" r:id="rId21"/>
    <p:sldId id="337" r:id="rId22"/>
    <p:sldId id="338" r:id="rId23"/>
    <p:sldId id="333" r:id="rId24"/>
    <p:sldId id="339" r:id="rId25"/>
    <p:sldId id="322" r:id="rId26"/>
    <p:sldId id="324" r:id="rId27"/>
    <p:sldId id="326" r:id="rId28"/>
    <p:sldId id="33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5"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48" y="572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EFB53E-B8B2-4E26-963A-F73BE5534D4F}" type="datetimeFigureOut">
              <a:rPr lang="en-US" smtClean="0"/>
              <a:pPr/>
              <a:t>3/26/2019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6F44D-72AD-4AE9-9B8F-F513183965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solidFill>
                  <a:prstClr val="black"/>
                </a:solidFill>
                <a:cs typeface="Times New Roman" pitchFamily="18" charset="0"/>
              </a:rPr>
              <a:t>Under the causation view an entrepreneur selects a </a:t>
            </a:r>
            <a:r>
              <a:rPr lang="en-US" sz="1200" b="1" dirty="0" err="1" smtClean="0">
                <a:solidFill>
                  <a:prstClr val="black"/>
                </a:solidFill>
                <a:cs typeface="Times New Roman" pitchFamily="18" charset="0"/>
              </a:rPr>
              <a:t>ﬁxed</a:t>
            </a:r>
            <a:r>
              <a:rPr lang="en-US" sz="1200" b="1" dirty="0" smtClean="0">
                <a:solidFill>
                  <a:prstClr val="black"/>
                </a:solidFill>
                <a:cs typeface="Times New Roman" pitchFamily="18" charset="0"/>
              </a:rPr>
              <a:t> goal and chooses between means to attain it (</a:t>
            </a:r>
            <a:r>
              <a:rPr lang="en-US" sz="1200" b="1" dirty="0" err="1" smtClean="0">
                <a:solidFill>
                  <a:prstClr val="black"/>
                </a:solidFill>
                <a:cs typeface="Times New Roman" pitchFamily="18" charset="0"/>
              </a:rPr>
              <a:t>Fayolle</a:t>
            </a:r>
            <a:r>
              <a:rPr lang="en-US" sz="1200" b="1" dirty="0" smtClean="0">
                <a:solidFill>
                  <a:prstClr val="black"/>
                </a:solidFill>
                <a:cs typeface="Times New Roman" pitchFamily="18" charset="0"/>
              </a:rPr>
              <a:t>, 2013; Fisher, 2012). In accordance with (Fisher, 2012) such a view sees entrepreneurship as a linear process comprising of discovery, evaluation and exploitation of opportunities as prescribed by (Shane &amp; Venkataraman, 2000). On the other hand, eﬀectuation operates under conditions of uncertainty where entrepreneur changes and reconstructs goals in accordance with available means under control (Fisher, 2012). In the same vein, the term </a:t>
            </a:r>
            <a:r>
              <a:rPr lang="en-US" sz="1200" b="1" dirty="0" err="1" smtClean="0">
                <a:solidFill>
                  <a:prstClr val="black"/>
                </a:solidFill>
                <a:cs typeface="Times New Roman" pitchFamily="18" charset="0"/>
              </a:rPr>
              <a:t>Bricoleur</a:t>
            </a:r>
            <a:r>
              <a:rPr lang="en-US" sz="1200" b="1" dirty="0" smtClean="0">
                <a:solidFill>
                  <a:prstClr val="black"/>
                </a:solidFill>
                <a:cs typeface="Times New Roman" pitchFamily="18" charset="0"/>
              </a:rPr>
              <a:t> was introduced by Anthropologist Levi Strauss to distinguish between the work activities of an engineer to a “</a:t>
            </a:r>
            <a:r>
              <a:rPr lang="en-US" sz="1200" b="1" dirty="0" err="1" smtClean="0">
                <a:solidFill>
                  <a:prstClr val="black"/>
                </a:solidFill>
                <a:cs typeface="Times New Roman" pitchFamily="18" charset="0"/>
              </a:rPr>
              <a:t>bricoleur</a:t>
            </a:r>
            <a:r>
              <a:rPr lang="en-US" sz="1200" b="1" dirty="0" smtClean="0">
                <a:solidFill>
                  <a:prstClr val="black"/>
                </a:solidFill>
                <a:cs typeface="Times New Roman" pitchFamily="18" charset="0"/>
              </a:rPr>
              <a:t>” or handyman. </a:t>
            </a:r>
            <a:r>
              <a:rPr lang="en-US" sz="1200" b="1" smtClean="0">
                <a:solidFill>
                  <a:prstClr val="black"/>
                </a:solidFill>
                <a:cs typeface="Times New Roman" pitchFamily="18" charset="0"/>
              </a:rPr>
              <a:t>Entrepreneurial Bricolage in accordance with (Baker &amp; Nelson, 2005) refers to making-do-by applying combinations of available resources to solve new problems and exploit opportunities. </a:t>
            </a:r>
            <a:endParaRPr lang="en-US"/>
          </a:p>
        </p:txBody>
      </p:sp>
      <p:sp>
        <p:nvSpPr>
          <p:cNvPr id="4" name="Slide Number Placeholder 3"/>
          <p:cNvSpPr>
            <a:spLocks noGrp="1"/>
          </p:cNvSpPr>
          <p:nvPr>
            <p:ph type="sldNum" sz="quarter" idx="10"/>
          </p:nvPr>
        </p:nvSpPr>
        <p:spPr/>
        <p:txBody>
          <a:bodyPr/>
          <a:lstStyle/>
          <a:p>
            <a:fld id="{E0C6F44D-72AD-4AE9-9B8F-F51318396543}"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1BAEE3E-FFE5-4EE6-8BF0-4611C2D0A489}" type="datetime1">
              <a:rPr lang="en-US" smtClean="0"/>
              <a:pPr/>
              <a:t>3/26/2019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915F629-394D-4463-8107-B073AF5FDA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EA8DBC-9D52-4597-A476-D9758361C4DC}" type="datetime1">
              <a:rPr lang="en-US" smtClean="0"/>
              <a:pPr/>
              <a:t>3/26/2019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15F629-394D-4463-8107-B073AF5FDA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6566E1-0EB7-4D5C-B254-D11CFF79E350}" type="datetime1">
              <a:rPr lang="en-US" smtClean="0"/>
              <a:pPr/>
              <a:t>3/26/2019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15F629-394D-4463-8107-B073AF5FDA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B2B4BD7-8FDB-4E45-8C96-084804F3B308}" type="datetime1">
              <a:rPr lang="en-US" smtClean="0"/>
              <a:pPr/>
              <a:t>3/26/2019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15F629-394D-4463-8107-B073AF5FDA8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76F1FEC-12CB-4EFC-8CA7-691728F0A5C7}" type="datetime1">
              <a:rPr lang="en-US" smtClean="0"/>
              <a:pPr/>
              <a:t>3/26/2019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915F629-394D-4463-8107-B073AF5FDA84}"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558E161-6310-45C7-BAD4-682F74E4027B}" type="datetime1">
              <a:rPr lang="en-US" smtClean="0"/>
              <a:pPr/>
              <a:t>3/26/2019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15F629-394D-4463-8107-B073AF5FDA8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523C891-4474-43E1-AE33-CFEA4864847D}" type="datetime1">
              <a:rPr lang="en-US" smtClean="0"/>
              <a:pPr/>
              <a:t>3/26/2019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915F629-394D-4463-8107-B073AF5FDA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C34EE65-B6E5-4E10-B8C2-0A1EBFF349E7}" type="datetime1">
              <a:rPr lang="en-US" smtClean="0"/>
              <a:pPr/>
              <a:t>3/26/2019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915F629-394D-4463-8107-B073AF5FDA8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026C36-C58B-45FF-8BD9-DAFBDF73E2F8}" type="datetime1">
              <a:rPr lang="en-US" smtClean="0"/>
              <a:pPr/>
              <a:t>3/26/2019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915F629-394D-4463-8107-B073AF5FDA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AA911BB-C413-4E59-BFE3-12A30A7989F5}" type="datetime1">
              <a:rPr lang="en-US" smtClean="0"/>
              <a:pPr/>
              <a:t>3/26/2019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915F629-394D-4463-8107-B073AF5FDA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C568AD5-B1B2-4E9E-9C75-CB5F236D62ED}" type="datetime1">
              <a:rPr lang="en-US" smtClean="0"/>
              <a:pPr/>
              <a:t>3/26/2019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915F629-394D-4463-8107-B073AF5FDA84}"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A655521-498E-4F52-AFD1-877324A0D911}" type="datetime1">
              <a:rPr lang="en-US" smtClean="0"/>
              <a:pPr/>
              <a:t>3/26/2019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15F629-394D-4463-8107-B073AF5FDA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solidFill>
                  <a:schemeClr val="tx1"/>
                </a:solidFill>
                <a:latin typeface="Times New Roman" pitchFamily="18" charset="0"/>
                <a:cs typeface="Times New Roman" pitchFamily="18" charset="0"/>
              </a:rPr>
              <a:t>Entrepreneurial Opportunities and Kevin Hindle MEP Model</a:t>
            </a:r>
            <a:endParaRPr lang="en-US"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b="1" dirty="0" smtClean="0">
                <a:solidFill>
                  <a:srgbClr val="FF0000"/>
                </a:solidFill>
                <a:latin typeface="Times New Roman" pitchFamily="18" charset="0"/>
                <a:cs typeface="Times New Roman" pitchFamily="18" charset="0"/>
              </a:rPr>
              <a:t>Dr. Muhammad Tariq Yousafzai</a:t>
            </a:r>
          </a:p>
          <a:p>
            <a:endParaRPr lang="en-US"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019800"/>
          </a:xfrm>
        </p:spPr>
        <p:txBody>
          <a:bodyPr>
            <a:normAutofit/>
          </a:bodyPr>
          <a:lstStyle/>
          <a:p>
            <a:pPr algn="just"/>
            <a:r>
              <a:rPr lang="en-US" sz="2400" b="1" dirty="0" smtClean="0"/>
              <a:t>The Kirznerian, </a:t>
            </a:r>
            <a:r>
              <a:rPr lang="en-US" sz="2400" b="1" dirty="0" smtClean="0">
                <a:solidFill>
                  <a:srgbClr val="FF0000"/>
                </a:solidFill>
              </a:rPr>
              <a:t>or non-novel form of entrepreneurship </a:t>
            </a:r>
            <a:r>
              <a:rPr lang="en-US" sz="2400" b="1" dirty="0" smtClean="0"/>
              <a:t>comes from Isaac Kirzner’s belief that opportunities are not created by special individuals but are readily available in society to anyone who has the </a:t>
            </a:r>
            <a:r>
              <a:rPr lang="en-US" sz="2400" b="1" dirty="0" smtClean="0">
                <a:solidFill>
                  <a:srgbClr val="FF0000"/>
                </a:solidFill>
              </a:rPr>
              <a:t>“alertness” </a:t>
            </a:r>
            <a:r>
              <a:rPr lang="en-US" sz="2400" b="1" dirty="0" smtClean="0"/>
              <a:t>to recognize them. </a:t>
            </a:r>
          </a:p>
          <a:p>
            <a:pPr algn="just"/>
            <a:r>
              <a:rPr lang="en-US" sz="2400" b="1" dirty="0" smtClean="0"/>
              <a:t>He believes that opportunities occur because the </a:t>
            </a:r>
            <a:r>
              <a:rPr lang="en-US" sz="2400" b="1" dirty="0" smtClean="0">
                <a:solidFill>
                  <a:srgbClr val="FF0000"/>
                </a:solidFill>
              </a:rPr>
              <a:t>market is in a state of disequilibrium caused by faulty decision making frameworks, </a:t>
            </a:r>
            <a:r>
              <a:rPr lang="en-US" sz="2400" b="1" dirty="0" smtClean="0"/>
              <a:t>which in turn, create shortages and surpluses (I. Kirzner, 1973).</a:t>
            </a:r>
          </a:p>
          <a:p>
            <a:pPr algn="just"/>
            <a:r>
              <a:rPr lang="en-US" sz="2400" b="1" dirty="0" smtClean="0">
                <a:solidFill>
                  <a:srgbClr val="0070C0"/>
                </a:solidFill>
              </a:rPr>
              <a:t>It is in these shortages and surpluses where entrepreneurial opportunities can be found.</a:t>
            </a:r>
          </a:p>
          <a:p>
            <a:pPr algn="just"/>
            <a:r>
              <a:rPr lang="en-US" sz="2400" b="1" dirty="0" smtClean="0"/>
              <a:t>Instead of being a creator of opportunities like the Schumpeterian entrepreneur, the Kirznerian </a:t>
            </a:r>
            <a:r>
              <a:rPr lang="en-US" sz="2400" b="1" dirty="0" smtClean="0">
                <a:solidFill>
                  <a:srgbClr val="0070C0"/>
                </a:solidFill>
              </a:rPr>
              <a:t>entrepreneur is a discoverer of opportunities</a:t>
            </a:r>
            <a:r>
              <a:rPr lang="en-US" sz="2400" b="1" dirty="0" smtClean="0"/>
              <a:t>. </a:t>
            </a:r>
            <a:endParaRPr lang="en-US" sz="2400"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10</a:t>
            </a:fld>
            <a:endParaRPr lang="en-US"/>
          </a:p>
        </p:txBody>
      </p:sp>
      <p:sp>
        <p:nvSpPr>
          <p:cNvPr id="2" name="Title 1"/>
          <p:cNvSpPr>
            <a:spLocks noGrp="1"/>
          </p:cNvSpPr>
          <p:nvPr>
            <p:ph type="title"/>
          </p:nvPr>
        </p:nvSpPr>
        <p:spPr>
          <a:xfrm>
            <a:off x="0" y="0"/>
            <a:ext cx="9144000" cy="1066800"/>
          </a:xfrm>
        </p:spPr>
        <p:txBody>
          <a:bodyPr>
            <a:normAutofit fontScale="90000"/>
          </a:bodyPr>
          <a:lstStyle/>
          <a:p>
            <a:r>
              <a:rPr lang="en-US" b="1" dirty="0" smtClean="0">
                <a:solidFill>
                  <a:srgbClr val="FF0000"/>
                </a:solidFill>
              </a:rPr>
              <a:t>Kirznerian Opportunities</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15F629-394D-4463-8107-B073AF5FDA84}" type="slidenum">
              <a:rPr lang="en-US" smtClean="0"/>
              <a:pPr/>
              <a:t>11</a:t>
            </a:fld>
            <a:endParaRPr lang="en-US"/>
          </a:p>
        </p:txBody>
      </p:sp>
      <p:sp>
        <p:nvSpPr>
          <p:cNvPr id="2" name="Title 1"/>
          <p:cNvSpPr>
            <a:spLocks noGrp="1"/>
          </p:cNvSpPr>
          <p:nvPr>
            <p:ph type="title"/>
          </p:nvPr>
        </p:nvSpPr>
        <p:spPr/>
        <p:txBody>
          <a:bodyPr>
            <a:normAutofit fontScale="90000"/>
          </a:bodyPr>
          <a:lstStyle/>
          <a:p>
            <a:r>
              <a:rPr lang="en-US" b="1" dirty="0" err="1" smtClean="0">
                <a:solidFill>
                  <a:srgbClr val="FF0000"/>
                </a:solidFill>
              </a:rPr>
              <a:t>Schumpetarian</a:t>
            </a:r>
            <a:r>
              <a:rPr lang="en-US" b="1" dirty="0" smtClean="0">
                <a:solidFill>
                  <a:srgbClr val="FF0000"/>
                </a:solidFill>
              </a:rPr>
              <a:t> vs. Kirznerian Opportunities</a:t>
            </a:r>
            <a:r>
              <a:rPr lang="en-US" dirty="0" smtClean="0">
                <a:solidFill>
                  <a:srgbClr val="FF0000"/>
                </a:solidFill>
              </a:rPr>
              <a:t/>
            </a:r>
            <a:br>
              <a:rPr lang="en-US" dirty="0" smtClean="0">
                <a:solidFill>
                  <a:srgbClr val="FF0000"/>
                </a:solidFill>
              </a:rPr>
            </a:br>
            <a:endParaRPr lang="en-US" dirty="0">
              <a:solidFill>
                <a:srgbClr val="FF0000"/>
              </a:solidFill>
            </a:endParaRPr>
          </a:p>
        </p:txBody>
      </p:sp>
      <p:graphicFrame>
        <p:nvGraphicFramePr>
          <p:cNvPr id="4" name="Table 3"/>
          <p:cNvGraphicFramePr>
            <a:graphicFrameLocks noGrp="1"/>
          </p:cNvGraphicFramePr>
          <p:nvPr/>
        </p:nvGraphicFramePr>
        <p:xfrm>
          <a:off x="838200" y="1219198"/>
          <a:ext cx="7696200" cy="4861247"/>
        </p:xfrm>
        <a:graphic>
          <a:graphicData uri="http://schemas.openxmlformats.org/drawingml/2006/table">
            <a:tbl>
              <a:tblPr/>
              <a:tblGrid>
                <a:gridCol w="3848100"/>
                <a:gridCol w="3848100"/>
              </a:tblGrid>
              <a:tr h="1316939">
                <a:tc>
                  <a:txBody>
                    <a:bodyPr/>
                    <a:lstStyle/>
                    <a:p>
                      <a:pPr marL="0" marR="228600" indent="0" algn="ctr">
                        <a:spcBef>
                          <a:spcPts val="0"/>
                        </a:spcBef>
                        <a:spcAft>
                          <a:spcPts val="0"/>
                        </a:spcAft>
                      </a:pPr>
                      <a:endParaRPr lang="en-US" sz="2000" dirty="0">
                        <a:latin typeface="Arial"/>
                        <a:ea typeface="Times New Roman"/>
                        <a:cs typeface="Times New Roman"/>
                      </a:endParaRPr>
                    </a:p>
                    <a:p>
                      <a:pPr marL="0" marR="228600" indent="0" algn="ctr">
                        <a:spcBef>
                          <a:spcPts val="0"/>
                        </a:spcBef>
                        <a:spcAft>
                          <a:spcPts val="0"/>
                        </a:spcAft>
                      </a:pPr>
                      <a:r>
                        <a:rPr lang="en-US" sz="2000" b="1" dirty="0">
                          <a:latin typeface="Arial"/>
                          <a:ea typeface="Times New Roman"/>
                          <a:cs typeface="Times New Roman"/>
                        </a:rPr>
                        <a:t>SCHUMPETARIAN OPPORTUNITIES</a:t>
                      </a:r>
                      <a:endParaRPr lang="en-US" sz="2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228600" indent="0" algn="ctr">
                        <a:spcBef>
                          <a:spcPts val="0"/>
                        </a:spcBef>
                        <a:spcAft>
                          <a:spcPts val="0"/>
                        </a:spcAft>
                      </a:pPr>
                      <a:endParaRPr lang="en-US" sz="2000" dirty="0">
                        <a:latin typeface="Arial"/>
                        <a:ea typeface="Times New Roman"/>
                        <a:cs typeface="Times New Roman"/>
                      </a:endParaRPr>
                    </a:p>
                    <a:p>
                      <a:pPr marL="0" marR="228600" indent="0" algn="ctr">
                        <a:spcBef>
                          <a:spcPts val="0"/>
                        </a:spcBef>
                        <a:spcAft>
                          <a:spcPts val="0"/>
                        </a:spcAft>
                      </a:pPr>
                      <a:r>
                        <a:rPr lang="en-US" sz="2000" b="1" dirty="0">
                          <a:latin typeface="Arial"/>
                          <a:ea typeface="Times New Roman"/>
                          <a:cs typeface="Times New Roman"/>
                        </a:rPr>
                        <a:t>KIRZNERIAN OPPORTUNITIES</a:t>
                      </a:r>
                      <a:endParaRPr lang="en-US" sz="20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r>
              <a:tr h="577168">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Disequilibriating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Equilibriating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5636">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Requires New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Does not require new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168">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Very Innovative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Less Innovative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168">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Rare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Common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168">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Involves Creation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gn="ctr">
                        <a:lnSpc>
                          <a:spcPct val="150000"/>
                        </a:lnSpc>
                        <a:spcBef>
                          <a:spcPts val="0"/>
                        </a:spcBef>
                        <a:spcAft>
                          <a:spcPts val="0"/>
                        </a:spcAft>
                      </a:pPr>
                      <a:r>
                        <a:rPr lang="en-US" sz="2000" b="1" dirty="0">
                          <a:latin typeface="Arial"/>
                          <a:ea typeface="Times New Roman"/>
                          <a:cs typeface="Times New Roman"/>
                        </a:rPr>
                        <a:t>Limited to Discovery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915400" cy="5486400"/>
          </a:xfrm>
        </p:spPr>
        <p:txBody>
          <a:bodyPr>
            <a:normAutofit/>
          </a:bodyPr>
          <a:lstStyle/>
          <a:p>
            <a:pPr algn="just"/>
            <a:r>
              <a:rPr lang="en-US" b="1" dirty="0" smtClean="0"/>
              <a:t> Both Schumpeter and Kirzner consider the interaction between the individual and the environment. </a:t>
            </a:r>
          </a:p>
          <a:p>
            <a:pPr algn="just"/>
            <a:r>
              <a:rPr lang="en-US" b="1" dirty="0" smtClean="0">
                <a:solidFill>
                  <a:srgbClr val="0070C0"/>
                </a:solidFill>
              </a:rPr>
              <a:t>Schumpeter states that the individual is the catalyst for the phenomenon of entrepreneurship where he creatively impacts his environment</a:t>
            </a:r>
            <a:r>
              <a:rPr lang="en-US" b="1" dirty="0" smtClean="0"/>
              <a:t>. </a:t>
            </a:r>
          </a:p>
          <a:p>
            <a:pPr algn="just"/>
            <a:r>
              <a:rPr lang="en-US" b="1" dirty="0" smtClean="0"/>
              <a:t>Kirzner believes that disequilibrium in the environment (market) is the catalyst with individual alertness playing a deciding role. </a:t>
            </a:r>
          </a:p>
          <a:p>
            <a:pPr algn="just"/>
            <a:endParaRPr lang="en-US"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12</a:t>
            </a:fld>
            <a:endParaRPr lang="en-US"/>
          </a:p>
        </p:txBody>
      </p:sp>
      <p:sp>
        <p:nvSpPr>
          <p:cNvPr id="2" name="Title 1"/>
          <p:cNvSpPr>
            <a:spLocks noGrp="1"/>
          </p:cNvSpPr>
          <p:nvPr>
            <p:ph type="title"/>
          </p:nvPr>
        </p:nvSpPr>
        <p:spPr/>
        <p:txBody>
          <a:bodyPr>
            <a:normAutofit fontScale="90000"/>
          </a:bodyPr>
          <a:lstStyle/>
          <a:p>
            <a:r>
              <a:rPr lang="en-US" b="1" dirty="0" err="1" smtClean="0">
                <a:solidFill>
                  <a:srgbClr val="FF0000"/>
                </a:solidFill>
              </a:rPr>
              <a:t>Schumpetarian</a:t>
            </a:r>
            <a:r>
              <a:rPr lang="en-US" b="1" dirty="0" smtClean="0">
                <a:solidFill>
                  <a:srgbClr val="FF0000"/>
                </a:solidFill>
              </a:rPr>
              <a:t> vs. Kirznerian Opportunities</a:t>
            </a:r>
            <a:r>
              <a:rPr lang="en-US" dirty="0" smtClean="0">
                <a:solidFill>
                  <a:srgbClr val="FF0000"/>
                </a:solidFill>
              </a:rPr>
              <a:t/>
            </a:r>
            <a:br>
              <a:rPr lang="en-US" dirty="0" smtClean="0">
                <a:solidFill>
                  <a:srgbClr val="FF0000"/>
                </a:solidFill>
              </a:rPr>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15F629-394D-4463-8107-B073AF5FDA84}" type="slidenum">
              <a:rPr lang="en-US" smtClean="0"/>
              <a:pPr/>
              <a:t>13</a:t>
            </a:fld>
            <a:endParaRPr lang="en-US"/>
          </a:p>
        </p:txBody>
      </p:sp>
      <p:sp>
        <p:nvSpPr>
          <p:cNvPr id="2" name="Title 1"/>
          <p:cNvSpPr>
            <a:spLocks noGrp="1"/>
          </p:cNvSpPr>
          <p:nvPr>
            <p:ph type="title"/>
          </p:nvPr>
        </p:nvSpPr>
        <p:spPr/>
        <p:txBody>
          <a:bodyPr>
            <a:normAutofit fontScale="90000"/>
          </a:bodyPr>
          <a:lstStyle/>
          <a:p>
            <a:r>
              <a:rPr lang="en-US" b="1" dirty="0" smtClean="0">
                <a:solidFill>
                  <a:srgbClr val="FF0000"/>
                </a:solidFill>
              </a:rPr>
              <a:t>Individual Factors Affecting the Discovery Process</a:t>
            </a:r>
            <a:endParaRPr lang="en-US" dirty="0">
              <a:solidFill>
                <a:srgbClr val="FF0000"/>
              </a:solidFill>
            </a:endParaRPr>
          </a:p>
        </p:txBody>
      </p:sp>
      <p:graphicFrame>
        <p:nvGraphicFramePr>
          <p:cNvPr id="4" name="Table 3"/>
          <p:cNvGraphicFramePr>
            <a:graphicFrameLocks noGrp="1"/>
          </p:cNvGraphicFramePr>
          <p:nvPr/>
        </p:nvGraphicFramePr>
        <p:xfrm>
          <a:off x="762000" y="1752600"/>
          <a:ext cx="7543800" cy="4724398"/>
        </p:xfrm>
        <a:graphic>
          <a:graphicData uri="http://schemas.openxmlformats.org/drawingml/2006/table">
            <a:tbl>
              <a:tblPr/>
              <a:tblGrid>
                <a:gridCol w="3771900"/>
                <a:gridCol w="3771900"/>
              </a:tblGrid>
              <a:tr h="940957">
                <a:tc>
                  <a:txBody>
                    <a:bodyPr/>
                    <a:lstStyle/>
                    <a:p>
                      <a:pPr marL="0" marR="228600" indent="0" algn="ctr">
                        <a:spcBef>
                          <a:spcPts val="0"/>
                        </a:spcBef>
                        <a:spcAft>
                          <a:spcPts val="0"/>
                        </a:spcAft>
                      </a:pPr>
                      <a:endParaRPr lang="en-US" sz="1400" b="1" dirty="0">
                        <a:latin typeface="Arial"/>
                        <a:ea typeface="Times New Roman"/>
                        <a:cs typeface="Times New Roman"/>
                      </a:endParaRPr>
                    </a:p>
                    <a:p>
                      <a:pPr marL="0" marR="228600" indent="0" algn="ctr">
                        <a:spcBef>
                          <a:spcPts val="0"/>
                        </a:spcBef>
                        <a:spcAft>
                          <a:spcPts val="0"/>
                        </a:spcAft>
                      </a:pPr>
                      <a:r>
                        <a:rPr lang="en-US" sz="1800" b="1" dirty="0">
                          <a:latin typeface="Arial"/>
                          <a:ea typeface="Times New Roman"/>
                          <a:cs typeface="Times New Roman"/>
                        </a:rPr>
                        <a:t>Non-Psychological Factors</a:t>
                      </a:r>
                      <a:endParaRPr lang="en-US" sz="14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228600" indent="0" algn="ctr">
                        <a:spcBef>
                          <a:spcPts val="0"/>
                        </a:spcBef>
                        <a:spcAft>
                          <a:spcPts val="0"/>
                        </a:spcAft>
                      </a:pPr>
                      <a:endParaRPr lang="en-US" sz="1400" b="1">
                        <a:latin typeface="Arial"/>
                        <a:ea typeface="Times New Roman"/>
                        <a:cs typeface="Times New Roman"/>
                      </a:endParaRPr>
                    </a:p>
                    <a:p>
                      <a:pPr marL="0" marR="228600" indent="0" algn="ctr">
                        <a:spcBef>
                          <a:spcPts val="0"/>
                        </a:spcBef>
                        <a:spcAft>
                          <a:spcPts val="0"/>
                        </a:spcAft>
                      </a:pPr>
                      <a:r>
                        <a:rPr lang="en-US" sz="1800" b="1">
                          <a:latin typeface="Arial"/>
                          <a:ea typeface="Times New Roman"/>
                          <a:cs typeface="Times New Roman"/>
                        </a:rPr>
                        <a:t>Psychological Factors</a:t>
                      </a:r>
                      <a:endParaRPr lang="en-US" sz="14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r>
              <a:tr h="589034">
                <a:tc>
                  <a:txBody>
                    <a:bodyPr/>
                    <a:lstStyle/>
                    <a:p>
                      <a:pPr marL="0" marR="228600" indent="0">
                        <a:lnSpc>
                          <a:spcPct val="150000"/>
                        </a:lnSpc>
                        <a:spcBef>
                          <a:spcPts val="0"/>
                        </a:spcBef>
                        <a:spcAft>
                          <a:spcPts val="0"/>
                        </a:spcAft>
                      </a:pPr>
                      <a:r>
                        <a:rPr lang="en-US" sz="1400" b="1">
                          <a:latin typeface="Arial"/>
                          <a:ea typeface="Times New Roman"/>
                          <a:cs typeface="Times New Roman"/>
                        </a:rPr>
                        <a:t>     Prior Life Experiences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Absorptive Capacity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034">
                <a:tc>
                  <a:txBody>
                    <a:bodyPr/>
                    <a:lstStyle/>
                    <a:p>
                      <a:pPr marL="0" marR="228600" indent="0">
                        <a:lnSpc>
                          <a:spcPct val="150000"/>
                        </a:lnSpc>
                        <a:spcBef>
                          <a:spcPts val="0"/>
                        </a:spcBef>
                        <a:spcAft>
                          <a:spcPts val="0"/>
                        </a:spcAft>
                      </a:pPr>
                      <a:r>
                        <a:rPr lang="en-US" sz="1400" b="1" dirty="0">
                          <a:latin typeface="Arial"/>
                          <a:ea typeface="Times New Roman"/>
                          <a:cs typeface="Times New Roman"/>
                        </a:rPr>
                        <a:t>     Size of Social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Recognition of Causal Links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034">
                <a:tc>
                  <a:txBody>
                    <a:bodyPr/>
                    <a:lstStyle/>
                    <a:p>
                      <a:pPr marL="0" marR="228600" indent="0">
                        <a:lnSpc>
                          <a:spcPct val="150000"/>
                        </a:lnSpc>
                        <a:spcBef>
                          <a:spcPts val="0"/>
                        </a:spcBef>
                        <a:spcAft>
                          <a:spcPts val="0"/>
                        </a:spcAft>
                      </a:pPr>
                      <a:r>
                        <a:rPr lang="en-US" sz="1400" b="1">
                          <a:latin typeface="Arial"/>
                          <a:ea typeface="Times New Roman"/>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dirty="0">
                          <a:latin typeface="Arial"/>
                          <a:ea typeface="Times New Roman"/>
                          <a:cs typeface="Times New Roman"/>
                        </a:rPr>
                        <a:t>     Ability to Categorize Information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113">
                <a:tc>
                  <a:txBody>
                    <a:bodyPr/>
                    <a:lstStyle/>
                    <a:p>
                      <a:pPr marL="0" marR="228600" indent="0">
                        <a:lnSpc>
                          <a:spcPct val="150000"/>
                        </a:lnSpc>
                        <a:spcBef>
                          <a:spcPts val="0"/>
                        </a:spcBef>
                        <a:spcAft>
                          <a:spcPts val="0"/>
                        </a:spcAft>
                      </a:pPr>
                      <a:endParaRPr lang="en-US" sz="14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Relationship/Pattern Making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113">
                <a:tc>
                  <a:txBody>
                    <a:bodyPr/>
                    <a:lstStyle/>
                    <a:p>
                      <a:pPr marL="0" marR="228600" indent="0">
                        <a:lnSpc>
                          <a:spcPct val="150000"/>
                        </a:lnSpc>
                        <a:spcBef>
                          <a:spcPts val="0"/>
                        </a:spcBef>
                        <a:spcAft>
                          <a:spcPts val="0"/>
                        </a:spcAft>
                      </a:pPr>
                      <a:endParaRPr lang="en-US" sz="14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Understanding Processes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113">
                <a:tc>
                  <a:txBody>
                    <a:bodyPr/>
                    <a:lstStyle/>
                    <a:p>
                      <a:pPr marL="0" marR="228600" indent="0">
                        <a:lnSpc>
                          <a:spcPct val="150000"/>
                        </a:lnSpc>
                        <a:spcBef>
                          <a:spcPts val="0"/>
                        </a:spcBef>
                        <a:spcAft>
                          <a:spcPts val="0"/>
                        </a:spcAft>
                      </a:pPr>
                      <a:endParaRPr lang="en-US" sz="1400" b="1">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dirty="0">
                          <a:latin typeface="Arial"/>
                          <a:ea typeface="Times New Roman"/>
                          <a:cs typeface="Times New Roman"/>
                        </a:rPr>
                        <a:t>     Evaluating Information Accurately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15F629-394D-4463-8107-B073AF5FDA84}" type="slidenum">
              <a:rPr lang="en-US" smtClean="0"/>
              <a:pPr/>
              <a:t>14</a:t>
            </a:fld>
            <a:endParaRPr lang="en-US"/>
          </a:p>
        </p:txBody>
      </p:sp>
      <p:sp>
        <p:nvSpPr>
          <p:cNvPr id="2" name="Title 1"/>
          <p:cNvSpPr>
            <a:spLocks noGrp="1"/>
          </p:cNvSpPr>
          <p:nvPr>
            <p:ph type="title"/>
          </p:nvPr>
        </p:nvSpPr>
        <p:spPr/>
        <p:txBody>
          <a:bodyPr>
            <a:normAutofit fontScale="90000"/>
          </a:bodyPr>
          <a:lstStyle/>
          <a:p>
            <a:r>
              <a:rPr lang="en-US" b="1" dirty="0" smtClean="0">
                <a:solidFill>
                  <a:srgbClr val="FF0000"/>
                </a:solidFill>
              </a:rPr>
              <a:t>Individual Factors Affecting the Exploitation Process</a:t>
            </a:r>
            <a:endParaRPr lang="en-US" dirty="0">
              <a:solidFill>
                <a:srgbClr val="FF0000"/>
              </a:solidFill>
            </a:endParaRPr>
          </a:p>
        </p:txBody>
      </p:sp>
      <p:graphicFrame>
        <p:nvGraphicFramePr>
          <p:cNvPr id="4" name="Table 3"/>
          <p:cNvGraphicFramePr>
            <a:graphicFrameLocks noGrp="1"/>
          </p:cNvGraphicFramePr>
          <p:nvPr/>
        </p:nvGraphicFramePr>
        <p:xfrm>
          <a:off x="762000" y="1676402"/>
          <a:ext cx="7772400" cy="4495796"/>
        </p:xfrm>
        <a:graphic>
          <a:graphicData uri="http://schemas.openxmlformats.org/drawingml/2006/table">
            <a:tbl>
              <a:tblPr/>
              <a:tblGrid>
                <a:gridCol w="3886200"/>
                <a:gridCol w="3886200"/>
              </a:tblGrid>
              <a:tr h="605204">
                <a:tc>
                  <a:txBody>
                    <a:bodyPr/>
                    <a:lstStyle/>
                    <a:p>
                      <a:pPr marL="0" marR="228600" indent="0" algn="ctr">
                        <a:spcBef>
                          <a:spcPts val="0"/>
                        </a:spcBef>
                        <a:spcAft>
                          <a:spcPts val="0"/>
                        </a:spcAft>
                      </a:pPr>
                      <a:endParaRPr lang="en-US" sz="1400" b="1" dirty="0">
                        <a:latin typeface="Arial"/>
                        <a:ea typeface="Times New Roman"/>
                        <a:cs typeface="Times New Roman"/>
                      </a:endParaRPr>
                    </a:p>
                    <a:p>
                      <a:pPr marL="0" marR="228600" indent="0" algn="ctr">
                        <a:spcBef>
                          <a:spcPts val="0"/>
                        </a:spcBef>
                        <a:spcAft>
                          <a:spcPts val="0"/>
                        </a:spcAft>
                      </a:pPr>
                      <a:r>
                        <a:rPr lang="en-US" sz="1800" b="1" dirty="0">
                          <a:latin typeface="Arial"/>
                          <a:ea typeface="Times New Roman"/>
                          <a:cs typeface="Times New Roman"/>
                        </a:rPr>
                        <a:t>Non-Psychological Factors</a:t>
                      </a:r>
                      <a:endParaRPr lang="en-US" sz="14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marL="0" marR="228600" indent="0" algn="ctr">
                        <a:spcBef>
                          <a:spcPts val="0"/>
                        </a:spcBef>
                        <a:spcAft>
                          <a:spcPts val="0"/>
                        </a:spcAft>
                      </a:pPr>
                      <a:endParaRPr lang="en-US" sz="1400" b="1" dirty="0">
                        <a:latin typeface="Arial"/>
                        <a:ea typeface="Times New Roman"/>
                        <a:cs typeface="Times New Roman"/>
                      </a:endParaRPr>
                    </a:p>
                    <a:p>
                      <a:pPr marL="0" marR="228600" indent="0" algn="ctr">
                        <a:spcBef>
                          <a:spcPts val="0"/>
                        </a:spcBef>
                        <a:spcAft>
                          <a:spcPts val="0"/>
                        </a:spcAft>
                      </a:pPr>
                      <a:r>
                        <a:rPr lang="en-US" sz="1800" b="1" dirty="0">
                          <a:latin typeface="Arial"/>
                          <a:ea typeface="Times New Roman"/>
                          <a:cs typeface="Times New Roman"/>
                        </a:rPr>
                        <a:t>Psychological Factors</a:t>
                      </a:r>
                      <a:endParaRPr lang="en-US" sz="14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r>
              <a:tr h="432288">
                <a:tc>
                  <a:txBody>
                    <a:bodyPr/>
                    <a:lstStyle/>
                    <a:p>
                      <a:pPr marL="0" marR="228600" indent="0">
                        <a:lnSpc>
                          <a:spcPct val="150000"/>
                        </a:lnSpc>
                        <a:spcBef>
                          <a:spcPts val="0"/>
                        </a:spcBef>
                        <a:spcAft>
                          <a:spcPts val="0"/>
                        </a:spcAft>
                      </a:pPr>
                      <a:r>
                        <a:rPr lang="en-US" sz="1400" b="1" dirty="0">
                          <a:latin typeface="Arial"/>
                          <a:ea typeface="Times New Roman"/>
                          <a:cs typeface="Times New Roman"/>
                        </a:rPr>
                        <a:t>      Cost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Extroversion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Working Spouse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Need for Achievement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Higher Level of Education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Risk-Taking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Career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Desire for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General Business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Locus of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Functional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Self Efficacy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Industry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Overconfidence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Start-up Experience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r>
                        <a:rPr lang="en-US" sz="1400" b="1">
                          <a:latin typeface="Arial"/>
                          <a:ea typeface="Times New Roman"/>
                          <a:cs typeface="Times New Roman"/>
                        </a:rPr>
                        <a:t>          Intuition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288">
                <a:tc>
                  <a:txBody>
                    <a:bodyPr/>
                    <a:lstStyle/>
                    <a:p>
                      <a:pPr marL="0" marR="228600" indent="0">
                        <a:lnSpc>
                          <a:spcPct val="150000"/>
                        </a:lnSpc>
                        <a:spcBef>
                          <a:spcPts val="0"/>
                        </a:spcBef>
                        <a:spcAft>
                          <a:spcPts val="0"/>
                        </a:spcAft>
                      </a:pPr>
                      <a:r>
                        <a:rPr lang="en-US" sz="1400" b="1">
                          <a:latin typeface="Arial"/>
                          <a:ea typeface="Times New Roman"/>
                          <a:cs typeface="Times New Roman"/>
                        </a:rPr>
                        <a:t>     Having a Role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28600" indent="0">
                        <a:lnSpc>
                          <a:spcPct val="150000"/>
                        </a:lnSpc>
                        <a:spcBef>
                          <a:spcPts val="0"/>
                        </a:spcBef>
                        <a:spcAft>
                          <a:spcPts val="0"/>
                        </a:spcAft>
                      </a:pPr>
                      <a:endParaRPr lang="en-US" sz="1400" b="1"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5562600" cy="4525963"/>
          </a:xfrm>
        </p:spPr>
        <p:txBody>
          <a:bodyPr>
            <a:normAutofit lnSpcReduction="10000"/>
          </a:bodyPr>
          <a:lstStyle/>
          <a:p>
            <a:pPr algn="ctr"/>
            <a:r>
              <a:rPr lang="en-US" b="1" dirty="0">
                <a:solidFill>
                  <a:srgbClr val="FF0000"/>
                </a:solidFill>
                <a:latin typeface="Arial" pitchFamily="34" charset="0"/>
                <a:cs typeface="Arial" pitchFamily="34" charset="0"/>
              </a:rPr>
              <a:t>The </a:t>
            </a:r>
            <a:r>
              <a:rPr lang="en-US" b="1" dirty="0" smtClean="0">
                <a:solidFill>
                  <a:srgbClr val="FF0000"/>
                </a:solidFill>
                <a:latin typeface="Arial" pitchFamily="34" charset="0"/>
                <a:cs typeface="Arial" pitchFamily="34" charset="0"/>
              </a:rPr>
              <a:t>Harmonized model </a:t>
            </a:r>
            <a:r>
              <a:rPr lang="en-US" b="1" dirty="0">
                <a:solidFill>
                  <a:srgbClr val="FF0000"/>
                </a:solidFill>
                <a:latin typeface="Arial" pitchFamily="34" charset="0"/>
                <a:cs typeface="Arial" pitchFamily="34" charset="0"/>
              </a:rPr>
              <a:t>of entrepreneurial process : 32 into one will </a:t>
            </a:r>
            <a:r>
              <a:rPr lang="en-US" b="1" dirty="0" smtClean="0">
                <a:solidFill>
                  <a:srgbClr val="FF0000"/>
                </a:solidFill>
                <a:latin typeface="Arial" pitchFamily="34" charset="0"/>
                <a:cs typeface="Arial" pitchFamily="34" charset="0"/>
              </a:rPr>
              <a:t>go by  </a:t>
            </a:r>
            <a:r>
              <a:rPr lang="en-US" dirty="0" smtClean="0">
                <a:solidFill>
                  <a:srgbClr val="FF0000"/>
                </a:solidFill>
                <a:latin typeface="Arial" pitchFamily="34" charset="0"/>
                <a:cs typeface="Arial" pitchFamily="34" charset="0"/>
              </a:rPr>
              <a:t>Hindle</a:t>
            </a:r>
            <a:r>
              <a:rPr lang="en-US" dirty="0">
                <a:solidFill>
                  <a:srgbClr val="FF0000"/>
                </a:solidFill>
                <a:latin typeface="Arial" pitchFamily="34" charset="0"/>
                <a:cs typeface="Arial" pitchFamily="34" charset="0"/>
              </a:rPr>
              <a:t>, Kevin </a:t>
            </a:r>
            <a:r>
              <a:rPr lang="en-US" dirty="0" smtClean="0">
                <a:solidFill>
                  <a:srgbClr val="FF0000"/>
                </a:solidFill>
                <a:latin typeface="Arial" pitchFamily="34" charset="0"/>
                <a:cs typeface="Arial" pitchFamily="34" charset="0"/>
              </a:rPr>
              <a:t>(2011)</a:t>
            </a:r>
          </a:p>
          <a:p>
            <a:pPr algn="ctr">
              <a:buNone/>
            </a:pPr>
            <a:r>
              <a:rPr lang="en-US" b="1" dirty="0" smtClean="0">
                <a:latin typeface="Arial" pitchFamily="34" charset="0"/>
                <a:cs typeface="Arial" pitchFamily="34" charset="0"/>
              </a:rPr>
              <a:t>    </a:t>
            </a:r>
            <a:r>
              <a:rPr lang="en-US" b="1" i="1" u="sng" dirty="0" smtClean="0">
                <a:latin typeface="Arial" pitchFamily="34" charset="0"/>
                <a:cs typeface="Arial" pitchFamily="34" charset="0"/>
              </a:rPr>
              <a:t>Alternate title:</a:t>
            </a:r>
          </a:p>
          <a:p>
            <a:pPr algn="ctr">
              <a:buNone/>
            </a:pPr>
            <a:r>
              <a:rPr lang="en-US" dirty="0">
                <a:latin typeface="Arial" pitchFamily="34" charset="0"/>
                <a:cs typeface="Arial" pitchFamily="34" charset="0"/>
              </a:rPr>
              <a:t>	</a:t>
            </a:r>
            <a:r>
              <a:rPr lang="en-US" b="1" dirty="0" smtClean="0">
                <a:latin typeface="Arial" pitchFamily="34" charset="0"/>
                <a:cs typeface="Arial" pitchFamily="34" charset="0"/>
              </a:rPr>
              <a:t> Skillful Dreaming: Testing a General Model of Entrepreneurial Process with a Specific Narrative of Venture Creation</a:t>
            </a:r>
            <a:r>
              <a:rPr lang="en-US" dirty="0" smtClean="0">
                <a:latin typeface="Arial" pitchFamily="34" charset="0"/>
                <a:cs typeface="Arial" pitchFamily="34" charset="0"/>
              </a:rPr>
              <a:t> by K. Hindle / Skillful Dreaming / ENTER / 97pp</a:t>
            </a:r>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5915F629-394D-4463-8107-B073AF5FDA84}" type="slidenum">
              <a:rPr lang="en-US" smtClean="0"/>
              <a:pPr/>
              <a:t>15</a:t>
            </a:fld>
            <a:endParaRPr lang="en-US"/>
          </a:p>
        </p:txBody>
      </p:sp>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Paper under Discussion</a:t>
            </a:r>
            <a:endParaRPr lang="en-US"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715000" y="1676400"/>
            <a:ext cx="3429000" cy="3810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43000"/>
            <a:ext cx="9144000" cy="4864291"/>
          </a:xfrm>
        </p:spPr>
        <p:txBody>
          <a:bodyPr>
            <a:normAutofit/>
          </a:bodyPr>
          <a:lstStyle/>
          <a:p>
            <a:pPr algn="just"/>
            <a:r>
              <a:rPr lang="en-US" b="1" dirty="0" smtClean="0">
                <a:latin typeface="Arial" pitchFamily="34" charset="0"/>
                <a:cs typeface="Arial" pitchFamily="34" charset="0"/>
              </a:rPr>
              <a:t>Kevin Hindle has give a parsimonious but comprehensive model of entrepreneurial process that encompasses the seemingly irreconcilable view of </a:t>
            </a:r>
            <a:r>
              <a:rPr lang="en-US" b="1" dirty="0" smtClean="0">
                <a:solidFill>
                  <a:srgbClr val="FF0000"/>
                </a:solidFill>
                <a:latin typeface="Arial" pitchFamily="34" charset="0"/>
                <a:cs typeface="Arial" pitchFamily="34" charset="0"/>
              </a:rPr>
              <a:t>Shane</a:t>
            </a:r>
            <a:r>
              <a:rPr lang="en-US" b="1" dirty="0" smtClean="0">
                <a:latin typeface="Arial" pitchFamily="34" charset="0"/>
                <a:cs typeface="Arial" pitchFamily="34" charset="0"/>
              </a:rPr>
              <a:t>, </a:t>
            </a:r>
            <a:r>
              <a:rPr lang="en-US" b="1" dirty="0" smtClean="0">
                <a:solidFill>
                  <a:srgbClr val="FF0000"/>
                </a:solidFill>
                <a:latin typeface="Arial" pitchFamily="34" charset="0"/>
                <a:cs typeface="Arial" pitchFamily="34" charset="0"/>
              </a:rPr>
              <a:t>Sarasvathy</a:t>
            </a:r>
            <a:r>
              <a:rPr lang="en-US" b="1" dirty="0" smtClean="0">
                <a:latin typeface="Arial" pitchFamily="34" charset="0"/>
                <a:cs typeface="Arial" pitchFamily="34" charset="0"/>
              </a:rPr>
              <a:t>  as well as </a:t>
            </a:r>
            <a:r>
              <a:rPr lang="en-US" b="1" dirty="0" smtClean="0">
                <a:solidFill>
                  <a:srgbClr val="FF0000"/>
                </a:solidFill>
                <a:latin typeface="Arial" pitchFamily="34" charset="0"/>
                <a:cs typeface="Arial" pitchFamily="34" charset="0"/>
              </a:rPr>
              <a:t>Baker &amp; Nelson</a:t>
            </a:r>
            <a:r>
              <a:rPr lang="en-US" b="1" dirty="0" smtClean="0">
                <a:latin typeface="Arial" pitchFamily="34" charset="0"/>
                <a:cs typeface="Arial" pitchFamily="34" charset="0"/>
              </a:rPr>
              <a:t> views</a:t>
            </a:r>
          </a:p>
          <a:p>
            <a:pPr algn="just"/>
            <a:endParaRPr lang="en-US" dirty="0" smtClean="0">
              <a:latin typeface="Arial" pitchFamily="34" charset="0"/>
              <a:cs typeface="Arial" pitchFamily="34" charset="0"/>
            </a:endParaRPr>
          </a:p>
          <a:p>
            <a:pPr algn="just"/>
            <a:r>
              <a:rPr lang="en-US" dirty="0" smtClean="0">
                <a:latin typeface="Arial" pitchFamily="34" charset="0"/>
                <a:cs typeface="Arial" pitchFamily="34" charset="0"/>
              </a:rPr>
              <a:t>MEP emphasizes </a:t>
            </a:r>
            <a:r>
              <a:rPr lang="en-US" b="1" i="1" u="sng" dirty="0" smtClean="0">
                <a:latin typeface="Arial" pitchFamily="34" charset="0"/>
                <a:cs typeface="Arial" pitchFamily="34" charset="0"/>
              </a:rPr>
              <a:t>evaluation</a:t>
            </a:r>
            <a:r>
              <a:rPr lang="en-US" b="1" dirty="0" smtClean="0">
                <a:latin typeface="Arial" pitchFamily="34" charset="0"/>
                <a:cs typeface="Arial" pitchFamily="34" charset="0"/>
              </a:rPr>
              <a:t> </a:t>
            </a:r>
            <a:r>
              <a:rPr lang="en-US" dirty="0" smtClean="0">
                <a:latin typeface="Arial" pitchFamily="34" charset="0"/>
                <a:cs typeface="Arial" pitchFamily="34" charset="0"/>
              </a:rPr>
              <a:t>(the investigation of opportunity resulting in a viable business model), </a:t>
            </a:r>
            <a:r>
              <a:rPr lang="en-US" b="1" i="1" u="sng" dirty="0" smtClean="0">
                <a:latin typeface="Arial" pitchFamily="34" charset="0"/>
                <a:cs typeface="Arial" pitchFamily="34" charset="0"/>
              </a:rPr>
              <a:t>commitment</a:t>
            </a:r>
            <a:r>
              <a:rPr lang="en-US" b="1" dirty="0" smtClean="0">
                <a:latin typeface="Arial" pitchFamily="34" charset="0"/>
                <a:cs typeface="Arial" pitchFamily="34" charset="0"/>
              </a:rPr>
              <a:t> </a:t>
            </a:r>
            <a:r>
              <a:rPr lang="en-US" dirty="0" smtClean="0">
                <a:latin typeface="Arial" pitchFamily="34" charset="0"/>
                <a:cs typeface="Arial" pitchFamily="34" charset="0"/>
              </a:rPr>
              <a:t>(to implementation), and </a:t>
            </a:r>
            <a:r>
              <a:rPr lang="en-US" b="1" i="1" u="sng" dirty="0" smtClean="0">
                <a:latin typeface="Arial" pitchFamily="34" charset="0"/>
                <a:cs typeface="Arial" pitchFamily="34" charset="0"/>
              </a:rPr>
              <a:t>management</a:t>
            </a:r>
            <a:r>
              <a:rPr lang="en-US" dirty="0" smtClean="0">
                <a:latin typeface="Arial" pitchFamily="34" charset="0"/>
                <a:cs typeface="Arial" pitchFamily="34" charset="0"/>
              </a:rPr>
              <a:t> (of implementation) as the three components of entrepreneurial process</a:t>
            </a:r>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16</a:t>
            </a:fld>
            <a:endParaRPr lang="en-US"/>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FF0000"/>
                </a:solidFill>
                <a:latin typeface="Times New Roman" pitchFamily="18" charset="0"/>
                <a:cs typeface="Times New Roman" pitchFamily="18" charset="0"/>
              </a:rPr>
              <a:t>Abstract</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80365"/>
            <a:ext cx="9144000" cy="60776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28600" y="76200"/>
            <a:ext cx="7543800" cy="830997"/>
          </a:xfrm>
          <a:prstGeom prst="rect">
            <a:avLst/>
          </a:prstGeom>
        </p:spPr>
        <p:txBody>
          <a:bodyPr wrap="square">
            <a:spAutoFit/>
          </a:bodyPr>
          <a:lstStyle/>
          <a:p>
            <a:pPr algn="ctr" eaLnBrk="0"/>
            <a:r>
              <a:rPr lang="en-US" sz="2400" b="1" dirty="0">
                <a:solidFill>
                  <a:srgbClr val="FF0000"/>
                </a:solidFill>
                <a:latin typeface="Times New Roman" pitchFamily="18" charset="0"/>
                <a:cs typeface="Times New Roman" pitchFamily="18" charset="0"/>
              </a:rPr>
              <a:t>The harmonized conceptual model of entrepreneurial process</a:t>
            </a:r>
            <a:endParaRPr lang="en-GB" sz="2400"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17</a:t>
            </a:fld>
            <a:endParaRPr lang="en-US"/>
          </a:p>
        </p:txBody>
      </p:sp>
    </p:spTree>
    <p:extLst>
      <p:ext uri="{BB962C8B-B14F-4D97-AF65-F5344CB8AC3E}">
        <p14:creationId xmlns:p14="http://schemas.microsoft.com/office/powerpoint/2010/main" xmlns="" val="7435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915F629-394D-4463-8107-B073AF5FDA84}" type="slidenum">
              <a:rPr lang="en-US" smtClean="0"/>
              <a:pPr/>
              <a:t>18</a:t>
            </a:fld>
            <a:endParaRPr lang="en-US"/>
          </a:p>
        </p:txBody>
      </p:sp>
      <p:grpSp>
        <p:nvGrpSpPr>
          <p:cNvPr id="5" name="Group 4"/>
          <p:cNvGrpSpPr/>
          <p:nvPr/>
        </p:nvGrpSpPr>
        <p:grpSpPr>
          <a:xfrm>
            <a:off x="0" y="0"/>
            <a:ext cx="9144001" cy="6858000"/>
            <a:chOff x="0" y="0"/>
            <a:chExt cx="12192000" cy="6903533"/>
          </a:xfrm>
        </p:grpSpPr>
        <p:sp>
          <p:nvSpPr>
            <p:cNvPr id="6" name="Shape 1313"/>
            <p:cNvSpPr/>
            <p:nvPr/>
          </p:nvSpPr>
          <p:spPr>
            <a:xfrm>
              <a:off x="4548803" y="966792"/>
              <a:ext cx="2936269" cy="16764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6"/>
                    <a:pt x="21147" y="14477"/>
                    <a:pt x="20152" y="16199"/>
                  </a:cubicBezTo>
                  <a:cubicBezTo>
                    <a:pt x="19158" y="17923"/>
                    <a:pt x="17923" y="19158"/>
                    <a:pt x="16202" y="20152"/>
                  </a:cubicBezTo>
                  <a:cubicBezTo>
                    <a:pt x="14481" y="21146"/>
                    <a:pt x="12790" y="21600"/>
                    <a:pt x="10801" y="21600"/>
                  </a:cubicBezTo>
                  <a:cubicBezTo>
                    <a:pt x="8813" y="21600"/>
                    <a:pt x="7122" y="21146"/>
                    <a:pt x="5401" y="20152"/>
                  </a:cubicBezTo>
                  <a:cubicBezTo>
                    <a:pt x="3680" y="19158"/>
                    <a:pt x="2442" y="17923"/>
                    <a:pt x="1448" y="16199"/>
                  </a:cubicBezTo>
                  <a:cubicBezTo>
                    <a:pt x="453" y="14477"/>
                    <a:pt x="0" y="12786"/>
                    <a:pt x="0" y="10800"/>
                  </a:cubicBezTo>
                  <a:cubicBezTo>
                    <a:pt x="0" y="8811"/>
                    <a:pt x="453" y="7123"/>
                    <a:pt x="1448" y="5401"/>
                  </a:cubicBezTo>
                  <a:cubicBezTo>
                    <a:pt x="2442" y="3677"/>
                    <a:pt x="3680" y="2440"/>
                    <a:pt x="5401" y="1445"/>
                  </a:cubicBezTo>
                  <a:cubicBezTo>
                    <a:pt x="7122" y="451"/>
                    <a:pt x="8813" y="0"/>
                    <a:pt x="10801" y="0"/>
                  </a:cubicBezTo>
                  <a:cubicBezTo>
                    <a:pt x="12790" y="0"/>
                    <a:pt x="14481" y="451"/>
                    <a:pt x="16202" y="1445"/>
                  </a:cubicBezTo>
                  <a:cubicBezTo>
                    <a:pt x="17923" y="2440"/>
                    <a:pt x="19158" y="3677"/>
                    <a:pt x="20152" y="5401"/>
                  </a:cubicBezTo>
                  <a:cubicBezTo>
                    <a:pt x="21147" y="7123"/>
                    <a:pt x="21600" y="8814"/>
                    <a:pt x="21600" y="10800"/>
                  </a:cubicBezTo>
                </a:path>
              </a:pathLst>
            </a:custGeom>
            <a:solidFill>
              <a:schemeClr val="bg1">
                <a:lumMod val="75000"/>
              </a:schemeClr>
            </a:solidFill>
            <a:ln w="34925">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7" name="Rounded Rectangle 6"/>
            <p:cNvSpPr/>
            <p:nvPr/>
          </p:nvSpPr>
          <p:spPr>
            <a:xfrm>
              <a:off x="4030672" y="357192"/>
              <a:ext cx="3962400" cy="533400"/>
            </a:xfrm>
            <a:prstGeom prst="roundRect">
              <a:avLst/>
            </a:prstGeom>
            <a:solidFill>
              <a:schemeClr val="bg1">
                <a:lumMod val="8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Rounded Rectangle 7"/>
            <p:cNvSpPr/>
            <p:nvPr/>
          </p:nvSpPr>
          <p:spPr>
            <a:xfrm>
              <a:off x="4030672" y="5919792"/>
              <a:ext cx="3962400" cy="609600"/>
            </a:xfrm>
            <a:prstGeom prst="roundRect">
              <a:avLst/>
            </a:prstGeom>
            <a:solidFill>
              <a:schemeClr val="bg1">
                <a:lumMod val="8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9" name="Rounded Rectangle 8"/>
            <p:cNvSpPr/>
            <p:nvPr/>
          </p:nvSpPr>
          <p:spPr>
            <a:xfrm>
              <a:off x="4030672" y="4852992"/>
              <a:ext cx="3962400" cy="533400"/>
            </a:xfrm>
            <a:prstGeom prst="roundRect">
              <a:avLst/>
            </a:prstGeom>
            <a:solidFill>
              <a:schemeClr val="bg1">
                <a:lumMod val="8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Rounded Rectangle 9"/>
            <p:cNvSpPr/>
            <p:nvPr/>
          </p:nvSpPr>
          <p:spPr>
            <a:xfrm>
              <a:off x="4030672" y="3786192"/>
              <a:ext cx="3962400" cy="533400"/>
            </a:xfrm>
            <a:prstGeom prst="roundRect">
              <a:avLst/>
            </a:prstGeom>
            <a:solidFill>
              <a:schemeClr val="bg1">
                <a:lumMod val="8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1" name="Rounded Rectangle 10"/>
            <p:cNvSpPr/>
            <p:nvPr/>
          </p:nvSpPr>
          <p:spPr>
            <a:xfrm>
              <a:off x="4030672" y="2719392"/>
              <a:ext cx="3962400" cy="533400"/>
            </a:xfrm>
            <a:prstGeom prst="roundRect">
              <a:avLst/>
            </a:prstGeom>
            <a:solidFill>
              <a:schemeClr val="bg1">
                <a:lumMod val="85000"/>
              </a:schemeClr>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2" name="Up-Down Arrow 11"/>
            <p:cNvSpPr/>
            <p:nvPr/>
          </p:nvSpPr>
          <p:spPr>
            <a:xfrm>
              <a:off x="4030672" y="966792"/>
              <a:ext cx="406400" cy="6858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3" name="Up-Down Arrow 12"/>
            <p:cNvSpPr/>
            <p:nvPr/>
          </p:nvSpPr>
          <p:spPr>
            <a:xfrm>
              <a:off x="7586672" y="966792"/>
              <a:ext cx="406400" cy="6858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Up-Down Arrow 13"/>
            <p:cNvSpPr/>
            <p:nvPr/>
          </p:nvSpPr>
          <p:spPr>
            <a:xfrm>
              <a:off x="4030672" y="1957392"/>
              <a:ext cx="406400" cy="685800"/>
            </a:xfrm>
            <a:prstGeom prst="upDownArrow">
              <a:avLst/>
            </a:prstGeom>
            <a:solidFill>
              <a:schemeClr val="tx1">
                <a:lumMod val="50000"/>
                <a:lumOff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5" name="Up-Down Arrow 14"/>
            <p:cNvSpPr/>
            <p:nvPr/>
          </p:nvSpPr>
          <p:spPr>
            <a:xfrm>
              <a:off x="7586672" y="1957392"/>
              <a:ext cx="406400" cy="6858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6" name="Up-Down Arrow 15"/>
            <p:cNvSpPr/>
            <p:nvPr/>
          </p:nvSpPr>
          <p:spPr>
            <a:xfrm>
              <a:off x="4030672" y="32527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7" name="Up-Down Arrow 16"/>
            <p:cNvSpPr/>
            <p:nvPr/>
          </p:nvSpPr>
          <p:spPr>
            <a:xfrm>
              <a:off x="7586672" y="3252792"/>
              <a:ext cx="406400" cy="533400"/>
            </a:xfrm>
            <a:prstGeom prst="upDownArrow">
              <a:avLst/>
            </a:prstGeom>
            <a:solidFill>
              <a:schemeClr val="tx1">
                <a:lumMod val="50000"/>
                <a:lumOff val="50000"/>
              </a:schemeClr>
            </a:solidFill>
            <a:ln w="317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Up-Down Arrow 17"/>
            <p:cNvSpPr/>
            <p:nvPr/>
          </p:nvSpPr>
          <p:spPr>
            <a:xfrm>
              <a:off x="4030672" y="43195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9" name="Up-Down Arrow 18"/>
            <p:cNvSpPr/>
            <p:nvPr/>
          </p:nvSpPr>
          <p:spPr>
            <a:xfrm>
              <a:off x="7586672" y="43195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Up-Down Arrow 19"/>
            <p:cNvSpPr/>
            <p:nvPr/>
          </p:nvSpPr>
          <p:spPr>
            <a:xfrm>
              <a:off x="4030672" y="53863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1" name="Up-Down Arrow 20"/>
            <p:cNvSpPr/>
            <p:nvPr/>
          </p:nvSpPr>
          <p:spPr>
            <a:xfrm>
              <a:off x="7586672" y="53863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Rectangle 21"/>
            <p:cNvSpPr/>
            <p:nvPr/>
          </p:nvSpPr>
          <p:spPr>
            <a:xfrm>
              <a:off x="4335472" y="433392"/>
              <a:ext cx="3352800" cy="381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Opportunity Existence</a:t>
              </a:r>
            </a:p>
          </p:txBody>
        </p:sp>
        <p:sp>
          <p:nvSpPr>
            <p:cNvPr id="23" name="Rectangle 22"/>
            <p:cNvSpPr/>
            <p:nvPr/>
          </p:nvSpPr>
          <p:spPr>
            <a:xfrm>
              <a:off x="4335472" y="2795592"/>
              <a:ext cx="3352800" cy="381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Business Model</a:t>
              </a:r>
            </a:p>
          </p:txBody>
        </p:sp>
        <p:sp>
          <p:nvSpPr>
            <p:cNvPr id="24" name="Rectangle 23"/>
            <p:cNvSpPr/>
            <p:nvPr/>
          </p:nvSpPr>
          <p:spPr>
            <a:xfrm>
              <a:off x="4335472" y="3862392"/>
              <a:ext cx="3352800" cy="381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Commitment</a:t>
              </a:r>
            </a:p>
          </p:txBody>
        </p:sp>
        <p:sp>
          <p:nvSpPr>
            <p:cNvPr id="25" name="Rectangle 24"/>
            <p:cNvSpPr/>
            <p:nvPr/>
          </p:nvSpPr>
          <p:spPr>
            <a:xfrm>
              <a:off x="4335472" y="4929192"/>
              <a:ext cx="3352800" cy="381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Exploitation</a:t>
              </a:r>
            </a:p>
          </p:txBody>
        </p:sp>
        <p:sp>
          <p:nvSpPr>
            <p:cNvPr id="26" name="Rectangle 25"/>
            <p:cNvSpPr/>
            <p:nvPr/>
          </p:nvSpPr>
          <p:spPr>
            <a:xfrm>
              <a:off x="4335472" y="5995992"/>
              <a:ext cx="3352800" cy="457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Value</a:t>
              </a:r>
            </a:p>
          </p:txBody>
        </p:sp>
        <p:sp>
          <p:nvSpPr>
            <p:cNvPr id="27" name="Rectangle 26"/>
            <p:cNvSpPr/>
            <p:nvPr/>
          </p:nvSpPr>
          <p:spPr>
            <a:xfrm>
              <a:off x="4437072" y="5462592"/>
              <a:ext cx="16256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Feedback</a:t>
              </a:r>
            </a:p>
          </p:txBody>
        </p:sp>
        <p:sp>
          <p:nvSpPr>
            <p:cNvPr id="28" name="Rectangle 27"/>
            <p:cNvSpPr/>
            <p:nvPr/>
          </p:nvSpPr>
          <p:spPr>
            <a:xfrm>
              <a:off x="6062672" y="5462592"/>
              <a:ext cx="1524000" cy="3048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Out Put</a:t>
              </a:r>
            </a:p>
          </p:txBody>
        </p:sp>
        <p:sp>
          <p:nvSpPr>
            <p:cNvPr id="29" name="Left Brace 28"/>
            <p:cNvSpPr/>
            <p:nvPr/>
          </p:nvSpPr>
          <p:spPr>
            <a:xfrm>
              <a:off x="3522672" y="585792"/>
              <a:ext cx="508000" cy="2438400"/>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0" name="Right Brace 29"/>
            <p:cNvSpPr/>
            <p:nvPr/>
          </p:nvSpPr>
          <p:spPr>
            <a:xfrm>
              <a:off x="7993072" y="585792"/>
              <a:ext cx="508000" cy="2438400"/>
            </a:xfrm>
            <a:prstGeom prst="rightBrace">
              <a:avLst/>
            </a:prstGeom>
            <a:ln w="34925" cmpd="sng">
              <a:solidFill>
                <a:schemeClr val="tx1"/>
              </a:solidFill>
              <a:headEnd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1" name="Right Brace 30"/>
            <p:cNvSpPr/>
            <p:nvPr/>
          </p:nvSpPr>
          <p:spPr>
            <a:xfrm>
              <a:off x="7993072" y="3024192"/>
              <a:ext cx="508000" cy="1143000"/>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2" name="Left Brace 31"/>
            <p:cNvSpPr/>
            <p:nvPr/>
          </p:nvSpPr>
          <p:spPr>
            <a:xfrm>
              <a:off x="3522672" y="3024192"/>
              <a:ext cx="508000" cy="1143000"/>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3" name="Left Brace 32"/>
            <p:cNvSpPr/>
            <p:nvPr/>
          </p:nvSpPr>
          <p:spPr>
            <a:xfrm>
              <a:off x="3522672" y="4167192"/>
              <a:ext cx="508000" cy="2133600"/>
            </a:xfrm>
            <a:prstGeom prst="lef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4" name="Right Brace 33"/>
            <p:cNvSpPr/>
            <p:nvPr/>
          </p:nvSpPr>
          <p:spPr>
            <a:xfrm>
              <a:off x="7993072" y="4167192"/>
              <a:ext cx="508000" cy="2133600"/>
            </a:xfrm>
            <a:prstGeom prst="rightBrace">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itchFamily="34" charset="0"/>
                <a:cs typeface="Arial" pitchFamily="34" charset="0"/>
              </a:endParaRPr>
            </a:p>
          </p:txBody>
        </p:sp>
        <p:sp>
          <p:nvSpPr>
            <p:cNvPr id="35" name="Shape 1338"/>
            <p:cNvSpPr/>
            <p:nvPr/>
          </p:nvSpPr>
          <p:spPr>
            <a:xfrm>
              <a:off x="677872" y="1042992"/>
              <a:ext cx="2743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36" name="Shape 1338"/>
            <p:cNvSpPr/>
            <p:nvPr/>
          </p:nvSpPr>
          <p:spPr>
            <a:xfrm>
              <a:off x="677872" y="2795592"/>
              <a:ext cx="2743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37" name="Shape 1338"/>
            <p:cNvSpPr/>
            <p:nvPr/>
          </p:nvSpPr>
          <p:spPr>
            <a:xfrm>
              <a:off x="677872" y="4624392"/>
              <a:ext cx="2743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38" name="Shape 1338"/>
            <p:cNvSpPr/>
            <p:nvPr/>
          </p:nvSpPr>
          <p:spPr>
            <a:xfrm>
              <a:off x="8602672" y="1042992"/>
              <a:ext cx="2743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39" name="Shape 1338"/>
            <p:cNvSpPr/>
            <p:nvPr/>
          </p:nvSpPr>
          <p:spPr>
            <a:xfrm>
              <a:off x="8602672" y="2795592"/>
              <a:ext cx="2841616"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40" name="Shape 1338"/>
            <p:cNvSpPr/>
            <p:nvPr/>
          </p:nvSpPr>
          <p:spPr>
            <a:xfrm>
              <a:off x="8704272" y="4548192"/>
              <a:ext cx="27432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2789"/>
                    <a:pt x="21149" y="14480"/>
                    <a:pt x="20155" y="16201"/>
                  </a:cubicBezTo>
                  <a:cubicBezTo>
                    <a:pt x="19160" y="17925"/>
                    <a:pt x="17925" y="19160"/>
                    <a:pt x="16204" y="20155"/>
                  </a:cubicBezTo>
                  <a:cubicBezTo>
                    <a:pt x="14480" y="21149"/>
                    <a:pt x="12789" y="21600"/>
                    <a:pt x="10803" y="21600"/>
                  </a:cubicBezTo>
                  <a:cubicBezTo>
                    <a:pt x="8814" y="21600"/>
                    <a:pt x="7123" y="21149"/>
                    <a:pt x="5401" y="20155"/>
                  </a:cubicBezTo>
                  <a:cubicBezTo>
                    <a:pt x="3677" y="19160"/>
                    <a:pt x="2437" y="17925"/>
                    <a:pt x="1445" y="16201"/>
                  </a:cubicBezTo>
                  <a:cubicBezTo>
                    <a:pt x="451" y="14480"/>
                    <a:pt x="0" y="12789"/>
                    <a:pt x="0" y="10800"/>
                  </a:cubicBezTo>
                  <a:cubicBezTo>
                    <a:pt x="0" y="8811"/>
                    <a:pt x="451" y="7120"/>
                    <a:pt x="1445" y="5399"/>
                  </a:cubicBezTo>
                  <a:cubicBezTo>
                    <a:pt x="2437" y="3680"/>
                    <a:pt x="3677" y="2442"/>
                    <a:pt x="5401" y="1448"/>
                  </a:cubicBezTo>
                  <a:cubicBezTo>
                    <a:pt x="7123" y="454"/>
                    <a:pt x="8814" y="0"/>
                    <a:pt x="10803" y="0"/>
                  </a:cubicBezTo>
                  <a:cubicBezTo>
                    <a:pt x="12789" y="0"/>
                    <a:pt x="14480" y="454"/>
                    <a:pt x="16204" y="1448"/>
                  </a:cubicBezTo>
                  <a:cubicBezTo>
                    <a:pt x="17925" y="2442"/>
                    <a:pt x="19160" y="3680"/>
                    <a:pt x="20155" y="5399"/>
                  </a:cubicBezTo>
                  <a:cubicBezTo>
                    <a:pt x="21149" y="7120"/>
                    <a:pt x="21600" y="8811"/>
                    <a:pt x="21600" y="10800"/>
                  </a:cubicBezTo>
                </a:path>
              </a:pathLst>
            </a:custGeom>
            <a:solidFill>
              <a:schemeClr val="bg1">
                <a:lumMod val="85000"/>
                <a:alpha val="66000"/>
              </a:schemeClr>
            </a:solidFill>
            <a:ln w="34925" cmpd="sng">
              <a:solidFill>
                <a:schemeClr val="tx1"/>
              </a:solidFill>
              <a:miter lim="400000"/>
            </a:ln>
          </p:spPr>
          <p:txBody>
            <a:bodyPr lIns="59013" tIns="59013" rIns="59013" bIns="59013" anchor="ctr"/>
            <a:lstStyle/>
            <a:p>
              <a:pPr algn="l" defTabSz="590133">
                <a:lnSpc>
                  <a:spcPct val="93000"/>
                </a:lnSpc>
                <a:defRPr sz="2200">
                  <a:latin typeface="Arial"/>
                  <a:ea typeface="Arial"/>
                  <a:cs typeface="Arial"/>
                  <a:sym typeface="Arial"/>
                </a:defRPr>
              </a:pPr>
              <a:endParaRPr>
                <a:latin typeface="Arial" pitchFamily="34" charset="0"/>
                <a:cs typeface="Arial" pitchFamily="34" charset="0"/>
              </a:endParaRPr>
            </a:p>
          </p:txBody>
        </p:sp>
        <p:sp>
          <p:nvSpPr>
            <p:cNvPr id="41" name="Rectangle 40"/>
            <p:cNvSpPr/>
            <p:nvPr/>
          </p:nvSpPr>
          <p:spPr>
            <a:xfrm>
              <a:off x="982672" y="13477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Entrepreneurial Capacity</a:t>
              </a:r>
            </a:p>
          </p:txBody>
        </p:sp>
        <p:sp>
          <p:nvSpPr>
            <p:cNvPr id="42" name="Rectangle 41"/>
            <p:cNvSpPr/>
            <p:nvPr/>
          </p:nvSpPr>
          <p:spPr>
            <a:xfrm>
              <a:off x="982672" y="31003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Psychological Capacity</a:t>
              </a:r>
            </a:p>
          </p:txBody>
        </p:sp>
        <p:sp>
          <p:nvSpPr>
            <p:cNvPr id="43" name="Rectangle 42"/>
            <p:cNvSpPr/>
            <p:nvPr/>
          </p:nvSpPr>
          <p:spPr>
            <a:xfrm>
              <a:off x="982672" y="49291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Managerial</a:t>
              </a:r>
            </a:p>
            <a:p>
              <a:pPr algn="ctr"/>
              <a:r>
                <a:rPr lang="en-US" sz="1200" b="1" dirty="0">
                  <a:solidFill>
                    <a:schemeClr val="tx1"/>
                  </a:solidFill>
                  <a:latin typeface="Times New Roman" pitchFamily="18" charset="0"/>
                  <a:cs typeface="Times New Roman" pitchFamily="18" charset="0"/>
                </a:rPr>
                <a:t> Capacity</a:t>
              </a:r>
            </a:p>
          </p:txBody>
        </p:sp>
        <p:sp>
          <p:nvSpPr>
            <p:cNvPr id="44" name="Rectangle 43"/>
            <p:cNvSpPr/>
            <p:nvPr/>
          </p:nvSpPr>
          <p:spPr>
            <a:xfrm>
              <a:off x="8907472" y="13477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Strategic Domain</a:t>
              </a:r>
            </a:p>
          </p:txBody>
        </p:sp>
        <p:sp>
          <p:nvSpPr>
            <p:cNvPr id="45" name="Rectangle 44"/>
            <p:cNvSpPr/>
            <p:nvPr/>
          </p:nvSpPr>
          <p:spPr>
            <a:xfrm>
              <a:off x="8907472" y="31003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Personal Domain</a:t>
              </a:r>
            </a:p>
          </p:txBody>
        </p:sp>
        <p:sp>
          <p:nvSpPr>
            <p:cNvPr id="46" name="Rectangle 45"/>
            <p:cNvSpPr/>
            <p:nvPr/>
          </p:nvSpPr>
          <p:spPr>
            <a:xfrm>
              <a:off x="9009072" y="4852992"/>
              <a:ext cx="2133600"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Tactical Domain</a:t>
              </a:r>
            </a:p>
          </p:txBody>
        </p:sp>
        <p:sp>
          <p:nvSpPr>
            <p:cNvPr id="47" name="Up-Down Arrow 46"/>
            <p:cNvSpPr/>
            <p:nvPr/>
          </p:nvSpPr>
          <p:spPr>
            <a:xfrm>
              <a:off x="5757872" y="32527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8" name="Up-Down Arrow 47"/>
            <p:cNvSpPr/>
            <p:nvPr/>
          </p:nvSpPr>
          <p:spPr>
            <a:xfrm>
              <a:off x="5757872" y="4319592"/>
              <a:ext cx="406400" cy="533400"/>
            </a:xfrm>
            <a:prstGeom prst="upDownArrow">
              <a:avLst/>
            </a:prstGeom>
            <a:solidFill>
              <a:schemeClr val="bg1">
                <a:lumMod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49" name="Up-Down Arrow 48"/>
            <p:cNvSpPr/>
            <p:nvPr/>
          </p:nvSpPr>
          <p:spPr>
            <a:xfrm>
              <a:off x="5859472" y="5386392"/>
              <a:ext cx="406400" cy="533400"/>
            </a:xfrm>
            <a:prstGeom prst="upDownArrow">
              <a:avLst/>
            </a:prstGeom>
            <a:solidFill>
              <a:schemeClr val="tx1">
                <a:lumMod val="50000"/>
                <a:lumOff val="5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50" name="Curved Down Arrow 49"/>
            <p:cNvSpPr/>
            <p:nvPr/>
          </p:nvSpPr>
          <p:spPr>
            <a:xfrm>
              <a:off x="4843472" y="1119192"/>
              <a:ext cx="2336800" cy="533400"/>
            </a:xfrm>
            <a:prstGeom prst="curvedDownArrow">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51" name="Curved Up Arrow 50"/>
            <p:cNvSpPr/>
            <p:nvPr/>
          </p:nvSpPr>
          <p:spPr>
            <a:xfrm>
              <a:off x="4945072" y="2033592"/>
              <a:ext cx="2235200" cy="457200"/>
            </a:xfrm>
            <a:prstGeom prst="curvedUpArrow">
              <a:avLst/>
            </a:prstGeom>
            <a:solidFill>
              <a:schemeClr val="tx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52" name="Rectangle 51"/>
            <p:cNvSpPr/>
            <p:nvPr/>
          </p:nvSpPr>
          <p:spPr>
            <a:xfrm>
              <a:off x="5148272" y="1347792"/>
              <a:ext cx="1625600" cy="152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Discovery</a:t>
              </a:r>
            </a:p>
          </p:txBody>
        </p:sp>
        <p:sp>
          <p:nvSpPr>
            <p:cNvPr id="53" name="Rectangle 52"/>
            <p:cNvSpPr/>
            <p:nvPr/>
          </p:nvSpPr>
          <p:spPr>
            <a:xfrm>
              <a:off x="5046672" y="1576392"/>
              <a:ext cx="1828800" cy="381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Times New Roman" pitchFamily="18" charset="0"/>
                  <a:cs typeface="Times New Roman" pitchFamily="18" charset="0"/>
                </a:rPr>
                <a:t>Generic</a:t>
              </a:r>
            </a:p>
            <a:p>
              <a:pPr algn="ctr"/>
              <a:r>
                <a:rPr lang="en-US" sz="900" b="1" dirty="0">
                  <a:solidFill>
                    <a:schemeClr val="tx1"/>
                  </a:solidFill>
                  <a:latin typeface="Times New Roman" pitchFamily="18" charset="0"/>
                  <a:cs typeface="Times New Roman" pitchFamily="18" charset="0"/>
                </a:rPr>
                <a:t>EVALUATION</a:t>
              </a:r>
            </a:p>
            <a:p>
              <a:pPr algn="ctr"/>
              <a:r>
                <a:rPr lang="en-US" sz="700" b="1" dirty="0">
                  <a:solidFill>
                    <a:schemeClr val="tx1"/>
                  </a:solidFill>
                  <a:latin typeface="Times New Roman" pitchFamily="18" charset="0"/>
                  <a:cs typeface="Times New Roman" pitchFamily="18" charset="0"/>
                </a:rPr>
                <a:t>CONTEXTUAL</a:t>
              </a:r>
            </a:p>
          </p:txBody>
        </p:sp>
        <p:sp>
          <p:nvSpPr>
            <p:cNvPr id="54" name="Rectangle 53"/>
            <p:cNvSpPr/>
            <p:nvPr/>
          </p:nvSpPr>
          <p:spPr>
            <a:xfrm>
              <a:off x="5148272" y="2033592"/>
              <a:ext cx="1727200" cy="152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itchFamily="18" charset="0"/>
                  <a:cs typeface="Times New Roman" pitchFamily="18" charset="0"/>
                </a:rPr>
                <a:t>Discovery</a:t>
              </a:r>
            </a:p>
          </p:txBody>
        </p:sp>
        <p:sp>
          <p:nvSpPr>
            <p:cNvPr id="55" name="Rectangle 54"/>
            <p:cNvSpPr/>
            <p:nvPr/>
          </p:nvSpPr>
          <p:spPr>
            <a:xfrm>
              <a:off x="614363" y="0"/>
              <a:ext cx="10844212" cy="357188"/>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Learning for value creation</a:t>
              </a:r>
            </a:p>
          </p:txBody>
        </p:sp>
        <p:sp>
          <p:nvSpPr>
            <p:cNvPr id="56" name="Rectangle 55"/>
            <p:cNvSpPr/>
            <p:nvPr/>
          </p:nvSpPr>
          <p:spPr>
            <a:xfrm>
              <a:off x="600075" y="6510560"/>
              <a:ext cx="10844213" cy="34744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itchFamily="18" charset="0"/>
                  <a:cs typeface="Times New Roman" pitchFamily="18" charset="0"/>
                </a:rPr>
                <a:t>Value creation for learning</a:t>
              </a:r>
            </a:p>
          </p:txBody>
        </p:sp>
        <p:sp>
          <p:nvSpPr>
            <p:cNvPr id="57" name="Rectangle 56"/>
            <p:cNvSpPr/>
            <p:nvPr/>
          </p:nvSpPr>
          <p:spPr>
            <a:xfrm>
              <a:off x="0" y="0"/>
              <a:ext cx="614362" cy="68580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1458575" y="0"/>
              <a:ext cx="733425" cy="68580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0" y="2471738"/>
              <a:ext cx="614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3808" y="4695898"/>
              <a:ext cx="614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1497072" y="2481258"/>
              <a:ext cx="614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1520880" y="4705418"/>
              <a:ext cx="614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16200000">
              <a:off x="-342912" y="1114425"/>
              <a:ext cx="1371600" cy="369332"/>
            </a:xfrm>
            <a:prstGeom prst="rect">
              <a:avLst/>
            </a:prstGeom>
            <a:noFill/>
          </p:spPr>
          <p:txBody>
            <a:bodyPr wrap="square" rtlCol="0">
              <a:spAutoFit/>
            </a:bodyPr>
            <a:lstStyle/>
            <a:p>
              <a:r>
                <a:rPr lang="en-US" b="1" dirty="0"/>
                <a:t>curricular</a:t>
              </a:r>
            </a:p>
          </p:txBody>
        </p:sp>
        <p:sp>
          <p:nvSpPr>
            <p:cNvPr id="64" name="TextBox 63"/>
            <p:cNvSpPr txBox="1"/>
            <p:nvPr/>
          </p:nvSpPr>
          <p:spPr>
            <a:xfrm rot="16200000">
              <a:off x="-450577" y="3225323"/>
              <a:ext cx="1605971" cy="401588"/>
            </a:xfrm>
            <a:prstGeom prst="rect">
              <a:avLst/>
            </a:prstGeom>
            <a:noFill/>
          </p:spPr>
          <p:txBody>
            <a:bodyPr wrap="square" rtlCol="0">
              <a:spAutoFit/>
            </a:bodyPr>
            <a:lstStyle/>
            <a:p>
              <a:r>
                <a:rPr lang="en-US" sz="1400" b="1" dirty="0"/>
                <a:t>Co-curricular</a:t>
              </a:r>
            </a:p>
          </p:txBody>
        </p:sp>
        <p:sp>
          <p:nvSpPr>
            <p:cNvPr id="65" name="TextBox 64"/>
            <p:cNvSpPr txBox="1"/>
            <p:nvPr/>
          </p:nvSpPr>
          <p:spPr>
            <a:xfrm rot="16200000">
              <a:off x="-664858" y="5460802"/>
              <a:ext cx="2024997" cy="369332"/>
            </a:xfrm>
            <a:prstGeom prst="rect">
              <a:avLst/>
            </a:prstGeom>
            <a:noFill/>
          </p:spPr>
          <p:txBody>
            <a:bodyPr wrap="square" rtlCol="0">
              <a:spAutoFit/>
            </a:bodyPr>
            <a:lstStyle/>
            <a:p>
              <a:r>
                <a:rPr lang="en-US" b="1" dirty="0"/>
                <a:t>Extra-curricular</a:t>
              </a:r>
            </a:p>
          </p:txBody>
        </p:sp>
        <p:sp>
          <p:nvSpPr>
            <p:cNvPr id="66" name="TextBox 65"/>
            <p:cNvSpPr txBox="1"/>
            <p:nvPr/>
          </p:nvSpPr>
          <p:spPr>
            <a:xfrm rot="16200000">
              <a:off x="11068432" y="944858"/>
              <a:ext cx="1371600" cy="441746"/>
            </a:xfrm>
            <a:prstGeom prst="rect">
              <a:avLst/>
            </a:prstGeom>
            <a:noFill/>
          </p:spPr>
          <p:txBody>
            <a:bodyPr wrap="square" rtlCol="0">
              <a:spAutoFit/>
            </a:bodyPr>
            <a:lstStyle/>
            <a:p>
              <a:r>
                <a:rPr lang="en-US" sz="1600" b="1" dirty="0"/>
                <a:t>curricular</a:t>
              </a:r>
            </a:p>
          </p:txBody>
        </p:sp>
        <p:sp>
          <p:nvSpPr>
            <p:cNvPr id="67" name="TextBox 66"/>
            <p:cNvSpPr txBox="1"/>
            <p:nvPr/>
          </p:nvSpPr>
          <p:spPr>
            <a:xfrm rot="16200000">
              <a:off x="10960767" y="3091962"/>
              <a:ext cx="1605971" cy="401588"/>
            </a:xfrm>
            <a:prstGeom prst="rect">
              <a:avLst/>
            </a:prstGeom>
            <a:noFill/>
          </p:spPr>
          <p:txBody>
            <a:bodyPr wrap="square" rtlCol="0">
              <a:spAutoFit/>
            </a:bodyPr>
            <a:lstStyle/>
            <a:p>
              <a:r>
                <a:rPr lang="en-US" sz="1400" b="1" dirty="0"/>
                <a:t>Co-curricular</a:t>
              </a:r>
            </a:p>
          </p:txBody>
        </p:sp>
        <p:sp>
          <p:nvSpPr>
            <p:cNvPr id="68" name="TextBox 67"/>
            <p:cNvSpPr txBox="1"/>
            <p:nvPr/>
          </p:nvSpPr>
          <p:spPr>
            <a:xfrm rot="16200000">
              <a:off x="10746486" y="5670162"/>
              <a:ext cx="2024997" cy="441746"/>
            </a:xfrm>
            <a:prstGeom prst="rect">
              <a:avLst/>
            </a:prstGeom>
            <a:noFill/>
          </p:spPr>
          <p:txBody>
            <a:bodyPr wrap="square" rtlCol="0">
              <a:spAutoFit/>
            </a:bodyPr>
            <a:lstStyle/>
            <a:p>
              <a:r>
                <a:rPr lang="en-US" sz="1600" b="1" dirty="0"/>
                <a:t>Extra-curricular</a:t>
              </a:r>
            </a:p>
          </p:txBody>
        </p:sp>
        <p:sp>
          <p:nvSpPr>
            <p:cNvPr id="69" name="TextBox 68"/>
            <p:cNvSpPr txBox="1"/>
            <p:nvPr/>
          </p:nvSpPr>
          <p:spPr>
            <a:xfrm>
              <a:off x="8501063" y="6264564"/>
              <a:ext cx="2457450" cy="249915"/>
            </a:xfrm>
            <a:prstGeom prst="rect">
              <a:avLst/>
            </a:prstGeom>
            <a:noFill/>
          </p:spPr>
          <p:txBody>
            <a:bodyPr wrap="square" rtlCol="0">
              <a:spAutoFit/>
            </a:bodyPr>
            <a:lstStyle/>
            <a:p>
              <a:r>
                <a:rPr lang="en-US" sz="800" b="1" dirty="0">
                  <a:latin typeface="Times New Roman" pitchFamily="18" charset="0"/>
                  <a:cs typeface="Times New Roman" pitchFamily="18" charset="0"/>
                </a:rPr>
                <a:t>Source: Adapted from Hindle, 2010)</a:t>
              </a:r>
              <a:endParaRPr lang="en-US" b="1" dirty="0">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419600" cy="4525963"/>
          </a:xfrm>
        </p:spPr>
        <p:txBody>
          <a:bodyPr>
            <a:normAutofit fontScale="85000" lnSpcReduction="20000"/>
          </a:bodyPr>
          <a:lstStyle/>
          <a:p>
            <a:r>
              <a:rPr lang="en-US" b="1" i="1" dirty="0" smtClean="0">
                <a:solidFill>
                  <a:srgbClr val="FF0000"/>
                </a:solidFill>
              </a:rPr>
              <a:t>The strategic Domain: </a:t>
            </a:r>
            <a:r>
              <a:rPr lang="en-US" b="1" i="1" dirty="0" smtClean="0"/>
              <a:t>Where, via entrepreneurial capacity, evaluation produces a business model</a:t>
            </a:r>
          </a:p>
          <a:p>
            <a:r>
              <a:rPr lang="en-US" b="1" i="1" dirty="0" smtClean="0">
                <a:solidFill>
                  <a:srgbClr val="FF0000"/>
                </a:solidFill>
              </a:rPr>
              <a:t>The personal Domain: </a:t>
            </a:r>
            <a:r>
              <a:rPr lang="en-US" b="1" i="1" dirty="0" smtClean="0"/>
              <a:t>where, through psychological capacity, the entrepreneur </a:t>
            </a:r>
            <a:r>
              <a:rPr lang="en-US" b="1" i="1" dirty="0" err="1" smtClean="0"/>
              <a:t>achiecves</a:t>
            </a:r>
            <a:r>
              <a:rPr lang="en-US" b="1" i="1" dirty="0" smtClean="0"/>
              <a:t> commitment</a:t>
            </a:r>
          </a:p>
          <a:p>
            <a:r>
              <a:rPr lang="en-US" b="1" i="1" dirty="0" smtClean="0">
                <a:solidFill>
                  <a:srgbClr val="FF0000"/>
                </a:solidFill>
              </a:rPr>
              <a:t>The tactical Domain: </a:t>
            </a:r>
            <a:r>
              <a:rPr lang="en-US" b="1" i="1" dirty="0" smtClean="0"/>
              <a:t>Where, through managerial capacity, skillful exploitation determines the achievement of value</a:t>
            </a:r>
          </a:p>
          <a:p>
            <a:endParaRPr lang="en-US" b="1" i="1" dirty="0"/>
          </a:p>
        </p:txBody>
      </p:sp>
      <p:sp>
        <p:nvSpPr>
          <p:cNvPr id="6" name="Slide Number Placeholder 5"/>
          <p:cNvSpPr>
            <a:spLocks noGrp="1"/>
          </p:cNvSpPr>
          <p:nvPr>
            <p:ph type="sldNum" sz="quarter" idx="12"/>
          </p:nvPr>
        </p:nvSpPr>
        <p:spPr/>
        <p:txBody>
          <a:bodyPr/>
          <a:lstStyle/>
          <a:p>
            <a:fld id="{5915F629-394D-4463-8107-B073AF5FDA84}" type="slidenum">
              <a:rPr lang="en-US" smtClean="0"/>
              <a:pPr/>
              <a:t>19</a:t>
            </a:fld>
            <a:endParaRPr lang="en-US"/>
          </a:p>
        </p:txBody>
      </p:sp>
      <p:sp>
        <p:nvSpPr>
          <p:cNvPr id="3" name="Title 2"/>
          <p:cNvSpPr>
            <a:spLocks noGrp="1"/>
          </p:cNvSpPr>
          <p:nvPr>
            <p:ph type="title"/>
          </p:nvPr>
        </p:nvSpPr>
        <p:spPr/>
        <p:txBody>
          <a:bodyPr/>
          <a:lstStyle/>
          <a:p>
            <a:r>
              <a:rPr lang="en-US" b="1" dirty="0" smtClean="0">
                <a:solidFill>
                  <a:srgbClr val="FF0000"/>
                </a:solidFill>
              </a:rPr>
              <a:t>Main Propositions</a:t>
            </a:r>
            <a:endParaRPr lang="en-US" b="1" dirty="0">
              <a:solidFill>
                <a:srgbClr val="FF0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5029200" y="1143000"/>
            <a:ext cx="4114800" cy="5334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linds(horizontal)">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linds(horizontal)">
                                      <p:cBhvr>
                                        <p:cTn id="2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245291"/>
          </a:xfrm>
        </p:spPr>
        <p:txBody>
          <a:bodyPr>
            <a:noAutofit/>
          </a:bodyPr>
          <a:lstStyle/>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Understand various views on opportunities  such as the Creation View, Discovery View and the idiosyncratic views of opportunities under the overall umbrella of Schumpeterian and Kirznerian Opportunities View</a:t>
            </a:r>
          </a:p>
          <a:p>
            <a:pPr algn="just">
              <a:buNone/>
            </a:pPr>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To discuss the entrepreneurial process with the help of Kevin Hindle Paper containing Model of Entrepreneurial Process MEP.</a:t>
            </a: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Understand concepts of Effectuation, Bricolage and Causation and how 32 models have been embedded into one.</a:t>
            </a: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To understand the strategic, tactical and Personal domains in relation to: </a:t>
            </a: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Entrepreneurial, Psychological, and managerial capacities</a:t>
            </a: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Discuss the concept of New Means-Ends framework for value creation</a:t>
            </a:r>
            <a:endParaRPr lang="en-US" sz="2000" b="1"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2</a:t>
            </a:fld>
            <a:endParaRPr lang="en-US"/>
          </a:p>
        </p:txBody>
      </p:sp>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Lecture Objectives</a:t>
            </a:r>
            <a:br>
              <a:rPr lang="en-US" b="1" dirty="0" smtClean="0">
                <a:solidFill>
                  <a:srgbClr val="FF0000"/>
                </a:solidFill>
                <a:latin typeface="Times New Roman" pitchFamily="18" charset="0"/>
                <a:cs typeface="Times New Roman" pitchFamily="18" charset="0"/>
              </a:rPr>
            </a:b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blinds(horizontal)">
                                      <p:cBhvr>
                                        <p:cTn id="3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3050"/>
            <a:ext cx="4114800" cy="1143000"/>
          </a:xfrm>
        </p:spPr>
        <p:txBody>
          <a:bodyPr>
            <a:noAutofit/>
          </a:bodyPr>
          <a:lstStyle/>
          <a:p>
            <a:r>
              <a:rPr lang="en-US" sz="2400" dirty="0" smtClean="0">
                <a:solidFill>
                  <a:srgbClr val="FF0000"/>
                </a:solidFill>
              </a:rPr>
              <a:t>The Harmonized Model of Entrepreneurial Process</a:t>
            </a:r>
            <a:endParaRPr lang="en-US" sz="2400" dirty="0">
              <a:solidFill>
                <a:srgbClr val="FF0000"/>
              </a:solidFill>
            </a:endParaRPr>
          </a:p>
        </p:txBody>
      </p:sp>
      <p:sp>
        <p:nvSpPr>
          <p:cNvPr id="6" name="Content Placeholder 5"/>
          <p:cNvSpPr>
            <a:spLocks noGrp="1"/>
          </p:cNvSpPr>
          <p:nvPr>
            <p:ph sz="quarter" idx="2"/>
          </p:nvPr>
        </p:nvSpPr>
        <p:spPr>
          <a:xfrm>
            <a:off x="0" y="1447800"/>
            <a:ext cx="4724400" cy="5410200"/>
          </a:xfrm>
        </p:spPr>
        <p:txBody>
          <a:bodyPr>
            <a:noAutofit/>
          </a:bodyPr>
          <a:lstStyle/>
          <a:p>
            <a:r>
              <a:rPr lang="en-US" sz="2000" b="1" dirty="0" smtClean="0"/>
              <a:t>Parsimonious and comprehensive model. The HMEP emphasizes Evaluation, Commitment and management.</a:t>
            </a:r>
          </a:p>
          <a:p>
            <a:r>
              <a:rPr lang="en-US" altLang="en-US" sz="2000" b="1" smtClean="0"/>
              <a:t>The </a:t>
            </a:r>
            <a:r>
              <a:rPr lang="en-US" altLang="en-US" sz="2000" b="1" dirty="0" smtClean="0"/>
              <a:t>seemingly irreconcilable differences between three “contending” views of entrepreneurial process — </a:t>
            </a:r>
            <a:r>
              <a:rPr lang="en-US" altLang="en-US" sz="2000" b="1" dirty="0" smtClean="0">
                <a:solidFill>
                  <a:srgbClr val="FF0000"/>
                </a:solidFill>
              </a:rPr>
              <a:t>Bricolage</a:t>
            </a:r>
            <a:r>
              <a:rPr lang="en-US" altLang="en-US" sz="2000" b="1" dirty="0" smtClean="0"/>
              <a:t> (Baker &amp; Nelson, </a:t>
            </a:r>
            <a:r>
              <a:rPr lang="en-US" altLang="en-US" sz="2000" b="1" i="1" dirty="0" smtClean="0"/>
              <a:t>2005), </a:t>
            </a:r>
            <a:r>
              <a:rPr lang="en-US" altLang="en-US" sz="2000" b="1" dirty="0" smtClean="0">
                <a:solidFill>
                  <a:srgbClr val="FF0000"/>
                </a:solidFill>
              </a:rPr>
              <a:t>effectuation </a:t>
            </a:r>
            <a:r>
              <a:rPr lang="en-US" altLang="en-US" sz="2000" b="1" dirty="0" smtClean="0"/>
              <a:t>(Sarasvathy, 2001, 2008) and </a:t>
            </a:r>
            <a:r>
              <a:rPr lang="en-US" altLang="en-US" sz="2000" b="1" dirty="0" smtClean="0">
                <a:solidFill>
                  <a:srgbClr val="FF0000"/>
                </a:solidFill>
              </a:rPr>
              <a:t>causation</a:t>
            </a:r>
            <a:r>
              <a:rPr lang="en-US" altLang="en-US" sz="2000" b="1" dirty="0" smtClean="0"/>
              <a:t> (Shane, 2003) - can be resolved when the three particular forms of thinking and behavior are viewed as subsets of a broader  model of entrepreneurial process (Hindle, 2010a).</a:t>
            </a:r>
            <a:endParaRPr lang="en-US" sz="2000" b="1" dirty="0" smtClean="0"/>
          </a:p>
          <a:p>
            <a:endParaRPr lang="en-US" sz="2000" b="1" dirty="0" smtClean="0"/>
          </a:p>
        </p:txBody>
      </p:sp>
      <p:sp>
        <p:nvSpPr>
          <p:cNvPr id="8" name="Content Placeholder 7"/>
          <p:cNvSpPr>
            <a:spLocks noGrp="1"/>
          </p:cNvSpPr>
          <p:nvPr>
            <p:ph sz="quarter" idx="4"/>
          </p:nvPr>
        </p:nvSpPr>
        <p:spPr/>
        <p:txBody>
          <a:bodyPr/>
          <a:lstStyle/>
          <a:p>
            <a:endParaRPr lang="en-US"/>
          </a:p>
        </p:txBody>
      </p:sp>
      <p:sp>
        <p:nvSpPr>
          <p:cNvPr id="10" name="Slide Number Placeholder 9"/>
          <p:cNvSpPr>
            <a:spLocks noGrp="1"/>
          </p:cNvSpPr>
          <p:nvPr>
            <p:ph type="sldNum" sz="quarter" idx="12"/>
          </p:nvPr>
        </p:nvSpPr>
        <p:spPr/>
        <p:txBody>
          <a:bodyPr/>
          <a:lstStyle/>
          <a:p>
            <a:fld id="{5915F629-394D-4463-8107-B073AF5FDA84}" type="slidenum">
              <a:rPr lang="en-US" smtClean="0"/>
              <a:pPr/>
              <a:t>20</a:t>
            </a:fld>
            <a:endParaRPr lang="en-US"/>
          </a:p>
        </p:txBody>
      </p:sp>
      <p:pic>
        <p:nvPicPr>
          <p:cNvPr id="9" name="Picture 2"/>
          <p:cNvPicPr>
            <a:picLocks noChangeAspect="1" noChangeArrowheads="1"/>
          </p:cNvPicPr>
          <p:nvPr/>
        </p:nvPicPr>
        <p:blipFill>
          <a:blip r:embed="rId2" cstate="print"/>
          <a:srcRect/>
          <a:stretch>
            <a:fillRect/>
          </a:stretch>
        </p:blipFill>
        <p:spPr bwMode="auto">
          <a:xfrm>
            <a:off x="4648200" y="0"/>
            <a:ext cx="4495800" cy="6858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rmAutofit fontScale="92500"/>
          </a:bodyPr>
          <a:lstStyle/>
          <a:p>
            <a:pPr algn="just">
              <a:buNone/>
            </a:pPr>
            <a:r>
              <a:rPr lang="en-US" altLang="en-US" sz="2800" b="1" dirty="0" smtClean="0">
                <a:solidFill>
                  <a:srgbClr val="FF0000"/>
                </a:solidFill>
                <a:latin typeface="Times New Roman" pitchFamily="18" charset="0"/>
                <a:cs typeface="Times New Roman" pitchFamily="18" charset="0"/>
              </a:rPr>
              <a:t>	CAUSATION		 </a:t>
            </a:r>
            <a:r>
              <a:rPr lang="en-US" altLang="en-US" b="1" dirty="0" smtClean="0">
                <a:solidFill>
                  <a:srgbClr val="FF0000"/>
                </a:solidFill>
                <a:latin typeface="Times New Roman" pitchFamily="18" charset="0"/>
                <a:cs typeface="Times New Roman" pitchFamily="18" charset="0"/>
              </a:rPr>
              <a:t>(Proposed by Shane, 2003)</a:t>
            </a:r>
          </a:p>
          <a:p>
            <a:pPr algn="just"/>
            <a:r>
              <a:rPr lang="en-US" b="1" dirty="0" smtClean="0"/>
              <a:t>Causal </a:t>
            </a:r>
            <a:r>
              <a:rPr lang="en-US" b="1" dirty="0"/>
              <a:t>rationality begins with a pre-determined goal and a given set of means, and seeks to identify the </a:t>
            </a:r>
            <a:r>
              <a:rPr lang="en-US" b="1" dirty="0">
                <a:solidFill>
                  <a:srgbClr val="FF0000"/>
                </a:solidFill>
              </a:rPr>
              <a:t>optimal</a:t>
            </a:r>
            <a:r>
              <a:rPr lang="en-US" b="1" dirty="0"/>
              <a:t> – </a:t>
            </a:r>
            <a:r>
              <a:rPr lang="en-US" b="1" dirty="0">
                <a:solidFill>
                  <a:srgbClr val="FF0000"/>
                </a:solidFill>
              </a:rPr>
              <a:t>fastest, cheapest, most efficient</a:t>
            </a:r>
            <a:r>
              <a:rPr lang="en-US" b="1" dirty="0"/>
              <a:t>, etc. – alternative to achieve the given goal.  </a:t>
            </a:r>
            <a:endParaRPr lang="en-US" b="1" dirty="0" smtClean="0"/>
          </a:p>
          <a:p>
            <a:pPr algn="just"/>
            <a:r>
              <a:rPr lang="en-US" altLang="en-US" sz="2800" b="1" dirty="0" smtClean="0">
                <a:solidFill>
                  <a:srgbClr val="FF0000"/>
                </a:solidFill>
                <a:latin typeface="Times New Roman" pitchFamily="18" charset="0"/>
                <a:cs typeface="Times New Roman" pitchFamily="18" charset="0"/>
              </a:rPr>
              <a:t>EFFECTUATION:</a:t>
            </a:r>
            <a:r>
              <a:rPr lang="en-US" altLang="en-US" sz="2800" b="1" dirty="0" smtClean="0">
                <a:latin typeface="Times New Roman" pitchFamily="18" charset="0"/>
                <a:cs typeface="Times New Roman" pitchFamily="18" charset="0"/>
              </a:rPr>
              <a:t> </a:t>
            </a:r>
            <a:r>
              <a:rPr lang="en-US" altLang="en-US" b="1" dirty="0" smtClean="0">
                <a:solidFill>
                  <a:srgbClr val="FF0000"/>
                </a:solidFill>
                <a:latin typeface="Times New Roman" pitchFamily="18" charset="0"/>
                <a:cs typeface="Times New Roman" pitchFamily="18" charset="0"/>
              </a:rPr>
              <a:t>(Proposed by Sarasvathy, 2001, 2008)</a:t>
            </a:r>
          </a:p>
          <a:p>
            <a:pPr algn="just"/>
            <a:r>
              <a:rPr lang="en-US" b="1" dirty="0" smtClean="0">
                <a:solidFill>
                  <a:srgbClr val="FF0000"/>
                </a:solidFill>
              </a:rPr>
              <a:t>Effectual reasoning:  </a:t>
            </a:r>
            <a:r>
              <a:rPr lang="en-US" b="1" dirty="0" smtClean="0"/>
              <a:t>The word “effectual” is the inverse of “causal”.</a:t>
            </a:r>
          </a:p>
          <a:p>
            <a:pPr algn="just"/>
            <a:r>
              <a:rPr lang="en-US" b="1" dirty="0"/>
              <a:t>Effectual reasoning, however, does not begin with a specific goal. </a:t>
            </a:r>
            <a:endParaRPr lang="en-US" b="1" dirty="0" smtClean="0"/>
          </a:p>
          <a:p>
            <a:pPr algn="just"/>
            <a:r>
              <a:rPr lang="en-US" b="1" dirty="0" smtClean="0"/>
              <a:t>Instead</a:t>
            </a:r>
            <a:r>
              <a:rPr lang="en-US" b="1" dirty="0"/>
              <a:t>, it begins with a given set of means and allows goals to emerge contingently over time from the varied imagination and diverse aspirations of the founders and the people they interact </a:t>
            </a:r>
            <a:r>
              <a:rPr lang="en-US" b="1" dirty="0" smtClean="0"/>
              <a:t>with.</a:t>
            </a:r>
          </a:p>
          <a:p>
            <a:pPr algn="just"/>
            <a:endParaRPr lang="en-US" b="1" dirty="0" smtClean="0"/>
          </a:p>
          <a:p>
            <a:pPr algn="just">
              <a:buNone/>
            </a:pPr>
            <a:endParaRPr lang="en-US" b="1" dirty="0"/>
          </a:p>
          <a:p>
            <a:pPr algn="just"/>
            <a:endParaRPr lang="en-US"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21</a:t>
            </a:fld>
            <a:endParaRPr lang="en-US"/>
          </a:p>
        </p:txBody>
      </p:sp>
      <p:sp>
        <p:nvSpPr>
          <p:cNvPr id="2" name="Title 1"/>
          <p:cNvSpPr>
            <a:spLocks noGrp="1"/>
          </p:cNvSpPr>
          <p:nvPr>
            <p:ph type="title"/>
          </p:nvPr>
        </p:nvSpPr>
        <p:spPr>
          <a:xfrm>
            <a:off x="0" y="0"/>
            <a:ext cx="9144000" cy="914400"/>
          </a:xfrm>
        </p:spPr>
        <p:txBody>
          <a:bodyPr>
            <a:normAutofit/>
          </a:bodyPr>
          <a:lstStyle/>
          <a:p>
            <a:r>
              <a:rPr lang="en-US" altLang="en-US" b="1" dirty="0" smtClean="0">
                <a:solidFill>
                  <a:srgbClr val="FF0000"/>
                </a:solidFill>
                <a:latin typeface="Times New Roman" pitchFamily="18" charset="0"/>
                <a:cs typeface="Times New Roman" pitchFamily="18" charset="0"/>
              </a:rPr>
              <a:t>Causation; Effectuation; Bricolage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linds(horizontal)">
                                      <p:cBhvr>
                                        <p:cTn id="23" dur="500"/>
                                        <p:tgtEl>
                                          <p:spTgt spid="3">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fontScale="77500" lnSpcReduction="20000"/>
          </a:bodyPr>
          <a:lstStyle/>
          <a:p>
            <a:pPr algn="just"/>
            <a:r>
              <a:rPr lang="en-US" sz="2800" b="1" dirty="0"/>
              <a:t>While causal thinkers are like great generals seeking to conquer fertile lands </a:t>
            </a:r>
            <a:r>
              <a:rPr lang="en-US" sz="2800" b="1" i="1" u="sng" dirty="0">
                <a:solidFill>
                  <a:srgbClr val="FF0000"/>
                </a:solidFill>
              </a:rPr>
              <a:t>(Genghis Khan conquering two thirds of the known world),</a:t>
            </a:r>
            <a:r>
              <a:rPr lang="en-US" sz="2800" b="1" i="1" dirty="0"/>
              <a:t> </a:t>
            </a:r>
            <a:r>
              <a:rPr lang="en-US" sz="2800" b="1" dirty="0"/>
              <a:t>effectual thinkers are like explorers setting out on voyages into uncharted waters </a:t>
            </a:r>
            <a:r>
              <a:rPr lang="en-US" sz="2800" b="1" i="1" u="sng" dirty="0">
                <a:solidFill>
                  <a:srgbClr val="FF0000"/>
                </a:solidFill>
              </a:rPr>
              <a:t>(Columbus discovering the new world).</a:t>
            </a:r>
            <a:r>
              <a:rPr lang="en-US" sz="2800" b="1" i="1" dirty="0">
                <a:solidFill>
                  <a:srgbClr val="FF0000"/>
                </a:solidFill>
              </a:rPr>
              <a:t> </a:t>
            </a:r>
            <a:endParaRPr lang="en-US" sz="2800" b="1" i="1" dirty="0" smtClean="0">
              <a:solidFill>
                <a:srgbClr val="FF0000"/>
              </a:solidFill>
            </a:endParaRPr>
          </a:p>
          <a:p>
            <a:pPr algn="just">
              <a:buNone/>
            </a:pPr>
            <a:endParaRPr lang="en-US" sz="2800" b="1" dirty="0" smtClean="0">
              <a:solidFill>
                <a:srgbClr val="FF0000"/>
              </a:solidFill>
            </a:endParaRPr>
          </a:p>
          <a:p>
            <a:pPr algn="just"/>
            <a:r>
              <a:rPr lang="en-US" sz="2800" b="1" dirty="0" smtClean="0"/>
              <a:t>It </a:t>
            </a:r>
            <a:r>
              <a:rPr lang="en-US" sz="2800" b="1" dirty="0"/>
              <a:t>is important to point out though that the same person can use both causal and effectual reasoning at different times depending on what the circumstances call for</a:t>
            </a:r>
            <a:r>
              <a:rPr lang="en-US" sz="2800" b="1" dirty="0" smtClean="0"/>
              <a:t>.</a:t>
            </a:r>
          </a:p>
          <a:p>
            <a:pPr algn="just"/>
            <a:endParaRPr lang="en-US" sz="2800" b="1" dirty="0" smtClean="0"/>
          </a:p>
          <a:p>
            <a:pPr algn="just"/>
            <a:r>
              <a:rPr lang="en-US" sz="2800" b="1" dirty="0" smtClean="0"/>
              <a:t>While </a:t>
            </a:r>
            <a:r>
              <a:rPr lang="en-US" sz="2800" b="1" dirty="0"/>
              <a:t>causal reasoning may or may not involve creative thinking, effectual reasoning is inherently creative</a:t>
            </a:r>
            <a:r>
              <a:rPr lang="en-US" sz="2800" b="1" dirty="0" smtClean="0"/>
              <a:t>.</a:t>
            </a:r>
          </a:p>
          <a:p>
            <a:pPr algn="just"/>
            <a:endParaRPr lang="en-US" sz="2800" b="1" dirty="0" smtClean="0"/>
          </a:p>
          <a:p>
            <a:r>
              <a:rPr lang="en-US" sz="2800" b="1" dirty="0">
                <a:solidFill>
                  <a:srgbClr val="FF0000"/>
                </a:solidFill>
              </a:rPr>
              <a:t>Causal reasoning is based on the logic, </a:t>
            </a:r>
            <a:r>
              <a:rPr lang="en-US" sz="2800" b="1" i="1" dirty="0">
                <a:solidFill>
                  <a:srgbClr val="FF0000"/>
                </a:solidFill>
                <a:effectLst>
                  <a:outerShdw blurRad="38100" dist="38100" dir="2700000" algn="tl">
                    <a:srgbClr val="000000">
                      <a:alpha val="43137"/>
                    </a:srgbClr>
                  </a:outerShdw>
                </a:effectLst>
              </a:rPr>
              <a:t>To the extent that we can predict the future, we can control it</a:t>
            </a:r>
            <a:r>
              <a:rPr lang="en-US" sz="2800" b="1" i="1" dirty="0" smtClean="0">
                <a:solidFill>
                  <a:srgbClr val="FF0000"/>
                </a:solidFill>
                <a:effectLst>
                  <a:outerShdw blurRad="38100" dist="38100" dir="2700000" algn="tl">
                    <a:srgbClr val="000000">
                      <a:alpha val="43137"/>
                    </a:srgbClr>
                  </a:outerShdw>
                </a:effectLst>
              </a:rPr>
              <a:t>.</a:t>
            </a:r>
          </a:p>
          <a:p>
            <a:pPr>
              <a:buNone/>
            </a:pPr>
            <a:endParaRPr lang="en-US" sz="2800" b="1" dirty="0">
              <a:solidFill>
                <a:srgbClr val="FF0000"/>
              </a:solidFill>
            </a:endParaRPr>
          </a:p>
          <a:p>
            <a:r>
              <a:rPr lang="en-US" sz="2800" b="1" dirty="0">
                <a:solidFill>
                  <a:srgbClr val="FF0000"/>
                </a:solidFill>
              </a:rPr>
              <a:t>Effectual reasoning, however, is based on the logic, </a:t>
            </a:r>
            <a:r>
              <a:rPr lang="en-US" sz="2800" b="1" i="1" dirty="0">
                <a:solidFill>
                  <a:srgbClr val="FF0000"/>
                </a:solidFill>
                <a:effectLst>
                  <a:outerShdw blurRad="38100" dist="38100" dir="2700000" algn="tl">
                    <a:srgbClr val="000000">
                      <a:alpha val="43137"/>
                    </a:srgbClr>
                  </a:outerShdw>
                </a:effectLst>
              </a:rPr>
              <a:t>To the extent that we can control the future, we do not need to predict it.   </a:t>
            </a:r>
          </a:p>
          <a:p>
            <a:pPr algn="just"/>
            <a:endParaRPr lang="en-US" sz="2800" dirty="0"/>
          </a:p>
          <a:p>
            <a:pPr algn="just"/>
            <a:endParaRPr lang="en-US" sz="2800" b="1" dirty="0">
              <a:solidFill>
                <a:srgbClr val="FF0000"/>
              </a:solidFill>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22</a:t>
            </a:fld>
            <a:endParaRPr lang="en-US"/>
          </a:p>
        </p:txBody>
      </p:sp>
      <p:sp>
        <p:nvSpPr>
          <p:cNvPr id="2" name="Title 1"/>
          <p:cNvSpPr>
            <a:spLocks noGrp="1"/>
          </p:cNvSpPr>
          <p:nvPr>
            <p:ph type="title"/>
          </p:nvPr>
        </p:nvSpPr>
        <p:spPr>
          <a:xfrm>
            <a:off x="0" y="0"/>
            <a:ext cx="9144000" cy="914400"/>
          </a:xfrm>
        </p:spPr>
        <p:txBody>
          <a:bodyPr/>
          <a:lstStyle/>
          <a:p>
            <a:r>
              <a:rPr lang="en-US" altLang="en-US" b="1" dirty="0" smtClean="0">
                <a:solidFill>
                  <a:srgbClr val="FF0000"/>
                </a:solidFill>
                <a:latin typeface="Times New Roman" pitchFamily="18" charset="0"/>
                <a:cs typeface="Times New Roman" pitchFamily="18" charset="0"/>
              </a:rPr>
              <a:t>Causation; Effectuation Cont’d..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a:stretch>
            <a:fillRect/>
          </a:stretch>
        </p:blipFill>
        <p:spPr bwMode="auto">
          <a:xfrm>
            <a:off x="990600" y="0"/>
            <a:ext cx="7162800" cy="685799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915F629-394D-4463-8107-B073AF5FDA8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486400"/>
          </a:xfrm>
        </p:spPr>
        <p:txBody>
          <a:bodyPr>
            <a:normAutofit lnSpcReduction="10000"/>
          </a:bodyPr>
          <a:lstStyle/>
          <a:p>
            <a:pPr algn="just">
              <a:lnSpc>
                <a:spcPct val="80000"/>
              </a:lnSpc>
            </a:pPr>
            <a:r>
              <a:rPr lang="en-US" sz="3000" b="1" dirty="0" smtClean="0"/>
              <a:t>Making do with whatever resources are at hand rather than seeking new resources.</a:t>
            </a:r>
          </a:p>
          <a:p>
            <a:pPr algn="just">
              <a:lnSpc>
                <a:spcPct val="80000"/>
              </a:lnSpc>
            </a:pPr>
            <a:endParaRPr lang="en-IN" sz="2800" b="1" dirty="0" smtClean="0">
              <a:latin typeface="Arial" pitchFamily="34" charset="0"/>
              <a:cs typeface="Arial" pitchFamily="34" charset="0"/>
            </a:endParaRPr>
          </a:p>
          <a:p>
            <a:pPr algn="just">
              <a:lnSpc>
                <a:spcPct val="80000"/>
              </a:lnSpc>
            </a:pPr>
            <a:r>
              <a:rPr lang="en-IN" sz="2800" b="1" dirty="0" smtClean="0">
                <a:latin typeface="Arial" pitchFamily="34" charset="0"/>
                <a:cs typeface="Arial" pitchFamily="34" charset="0"/>
              </a:rPr>
              <a:t>Applying combinations of the resources at hand to new problems and opportunities. Taking existing resources and tinkering and/or reframing them so they can be used in new ways.</a:t>
            </a:r>
          </a:p>
          <a:p>
            <a:pPr algn="just">
              <a:lnSpc>
                <a:spcPct val="80000"/>
              </a:lnSpc>
              <a:buNone/>
            </a:pPr>
            <a:endParaRPr lang="en-IN" b="1" dirty="0" smtClean="0">
              <a:latin typeface="Arial" pitchFamily="34" charset="0"/>
              <a:cs typeface="Arial" pitchFamily="34" charset="0"/>
            </a:endParaRPr>
          </a:p>
          <a:p>
            <a:pPr algn="just">
              <a:lnSpc>
                <a:spcPct val="80000"/>
              </a:lnSpc>
            </a:pPr>
            <a:r>
              <a:rPr lang="en-IN" b="1" dirty="0" smtClean="0">
                <a:latin typeface="Arial" pitchFamily="34" charset="0"/>
                <a:cs typeface="Arial" pitchFamily="34" charset="0"/>
              </a:rPr>
              <a:t> </a:t>
            </a:r>
            <a:r>
              <a:rPr lang="en-US" altLang="en-US" sz="2800" b="1" dirty="0" smtClean="0">
                <a:latin typeface="Arial" pitchFamily="34" charset="0"/>
                <a:cs typeface="Arial" pitchFamily="34" charset="0"/>
              </a:rPr>
              <a:t>It is making do by applying combinations of the resources at hand to new  problems and opportunities. </a:t>
            </a:r>
          </a:p>
          <a:p>
            <a:pPr algn="just">
              <a:lnSpc>
                <a:spcPct val="80000"/>
              </a:lnSpc>
            </a:pPr>
            <a:endParaRPr lang="en-US" altLang="en-US" b="1" dirty="0">
              <a:latin typeface="Arial" pitchFamily="34" charset="0"/>
              <a:cs typeface="Arial" pitchFamily="34" charset="0"/>
            </a:endParaRPr>
          </a:p>
          <a:p>
            <a:pPr algn="just">
              <a:lnSpc>
                <a:spcPct val="80000"/>
              </a:lnSpc>
            </a:pPr>
            <a:r>
              <a:rPr lang="en-US" altLang="en-US" sz="2800" b="1" dirty="0" smtClean="0">
                <a:latin typeface="Arial" pitchFamily="34" charset="0"/>
                <a:cs typeface="Arial" pitchFamily="34" charset="0"/>
              </a:rPr>
              <a:t>It is defined as a way to understand and describe how entrepreneurs under severe resource constraints manage to start and grow new firms despite severe resource disadvantages.</a:t>
            </a:r>
          </a:p>
          <a:p>
            <a:endParaRPr lang="en-US"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24</a:t>
            </a:fld>
            <a:endParaRPr lang="en-US"/>
          </a:p>
        </p:txBody>
      </p:sp>
      <p:sp>
        <p:nvSpPr>
          <p:cNvPr id="2" name="Title 1"/>
          <p:cNvSpPr>
            <a:spLocks noGrp="1"/>
          </p:cNvSpPr>
          <p:nvPr>
            <p:ph type="title"/>
          </p:nvPr>
        </p:nvSpPr>
        <p:spPr>
          <a:xfrm>
            <a:off x="0" y="304800"/>
            <a:ext cx="9144000" cy="990600"/>
          </a:xfrm>
        </p:spPr>
        <p:txBody>
          <a:bodyPr>
            <a:noAutofit/>
          </a:bodyPr>
          <a:lstStyle/>
          <a:p>
            <a:r>
              <a:rPr lang="en-US" altLang="en-US" sz="2400" b="1" dirty="0" smtClean="0">
                <a:solidFill>
                  <a:srgbClr val="FF0000"/>
                </a:solidFill>
                <a:latin typeface="Times New Roman" pitchFamily="18" charset="0"/>
                <a:cs typeface="Times New Roman" pitchFamily="18" charset="0"/>
              </a:rPr>
              <a:t>BRICOLAGE: 	</a:t>
            </a:r>
            <a:r>
              <a:rPr lang="en-US" altLang="en-US" sz="2800" b="1" dirty="0" smtClean="0">
                <a:solidFill>
                  <a:srgbClr val="FF0000"/>
                </a:solidFill>
                <a:latin typeface="Times New Roman" pitchFamily="18" charset="0"/>
                <a:cs typeface="Times New Roman" pitchFamily="18" charset="0"/>
              </a:rPr>
              <a:t>(Proposed by Baker &amp; Nelson, 2005)</a:t>
            </a:r>
            <a:br>
              <a:rPr lang="en-US" altLang="en-US" sz="2800" b="1" dirty="0" smtClean="0">
                <a:solidFill>
                  <a:srgbClr val="FF0000"/>
                </a:solidFill>
                <a:latin typeface="Times New Roman" pitchFamily="18" charset="0"/>
                <a:cs typeface="Times New Roman" pitchFamily="18" charset="0"/>
              </a:rPr>
            </a:b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562600"/>
          </a:xfrm>
        </p:spPr>
        <p:txBody>
          <a:bodyPr>
            <a:noAutofit/>
          </a:bodyPr>
          <a:lstStyle/>
          <a:p>
            <a:pPr eaLnBrk="0"/>
            <a:endParaRPr lang="en-US" sz="2800" b="1" dirty="0" smtClean="0"/>
          </a:p>
          <a:p>
            <a:pPr eaLnBrk="0"/>
            <a:r>
              <a:rPr lang="en-US" sz="2800" b="1" dirty="0" smtClean="0"/>
              <a:t>The state of the MEP can be enhanced by:</a:t>
            </a:r>
          </a:p>
          <a:p>
            <a:pPr eaLnBrk="0"/>
            <a:endParaRPr lang="en-US" sz="2800" b="1" dirty="0" smtClean="0"/>
          </a:p>
          <a:p>
            <a:pPr eaLnBrk="0"/>
            <a:endParaRPr lang="en-US" sz="2800" b="1" dirty="0" smtClean="0"/>
          </a:p>
          <a:p>
            <a:pPr eaLnBrk="0"/>
            <a:r>
              <a:rPr lang="en-US" sz="2800" b="1" dirty="0" smtClean="0"/>
              <a:t>The development of a single, comprehensive model of entrepreneurial process capable of</a:t>
            </a:r>
            <a:r>
              <a:rPr lang="en-GB" sz="2800" b="1" dirty="0" smtClean="0"/>
              <a:t> </a:t>
            </a:r>
            <a:r>
              <a:rPr lang="en-US" sz="2800" b="1" dirty="0" smtClean="0"/>
              <a:t>embracing both world views (causal and effectual) and approaches to entrepreneurship without dismissing or giving primacy to either</a:t>
            </a:r>
            <a:br>
              <a:rPr lang="en-US" sz="2800" b="1" dirty="0" smtClean="0"/>
            </a:br>
            <a:endParaRPr lang="en-US" altLang="en-US" sz="2800" b="1" dirty="0" smtClean="0"/>
          </a:p>
          <a:p>
            <a:endParaRPr lang="en-US" sz="3600"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25</a:t>
            </a:fld>
            <a:endParaRPr lang="en-US"/>
          </a:p>
        </p:txBody>
      </p:sp>
      <p:sp>
        <p:nvSpPr>
          <p:cNvPr id="3" name="Title 2"/>
          <p:cNvSpPr>
            <a:spLocks noGrp="1"/>
          </p:cNvSpPr>
          <p:nvPr>
            <p:ph type="title"/>
          </p:nvPr>
        </p:nvSpPr>
        <p:spPr>
          <a:xfrm>
            <a:off x="0" y="274638"/>
            <a:ext cx="9144000" cy="1143000"/>
          </a:xfrm>
        </p:spPr>
        <p:txBody>
          <a:bodyPr>
            <a:normAutofit fontScale="90000"/>
          </a:bodyPr>
          <a:lstStyle/>
          <a:p>
            <a:r>
              <a:rPr lang="en-US" sz="4400" b="1" dirty="0" smtClean="0">
                <a:solidFill>
                  <a:srgbClr val="FF0000"/>
                </a:solidFill>
              </a:rPr>
              <a:t>Towards Comprehensive MEP</a:t>
            </a:r>
            <a:br>
              <a:rPr lang="en-US" sz="4400" b="1" dirty="0" smtClean="0">
                <a:solidFill>
                  <a:srgbClr val="FF0000"/>
                </a:solidFill>
              </a:rPr>
            </a:b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linds(horizontal)">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780365"/>
            <a:ext cx="9144000" cy="60776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28600" y="76200"/>
            <a:ext cx="7543800" cy="954107"/>
          </a:xfrm>
          <a:prstGeom prst="rect">
            <a:avLst/>
          </a:prstGeom>
        </p:spPr>
        <p:txBody>
          <a:bodyPr wrap="square">
            <a:spAutoFit/>
          </a:bodyPr>
          <a:lstStyle/>
          <a:p>
            <a:pPr algn="ctr" eaLnBrk="0"/>
            <a:r>
              <a:rPr lang="en-US" sz="2800" b="1" dirty="0" smtClean="0">
                <a:solidFill>
                  <a:srgbClr val="FF0000"/>
                </a:solidFill>
              </a:rPr>
              <a:t>The harmonized conceptual model of entrepreneurial process</a:t>
            </a:r>
            <a:endParaRPr lang="en-GB" sz="2800" dirty="0">
              <a:solidFill>
                <a:srgbClr val="FF0000"/>
              </a:solidFill>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26</a:t>
            </a:fld>
            <a:endParaRPr lang="en-US"/>
          </a:p>
        </p:txBody>
      </p:sp>
    </p:spTree>
    <p:extLst>
      <p:ext uri="{BB962C8B-B14F-4D97-AF65-F5344CB8AC3E}">
        <p14:creationId xmlns:p14="http://schemas.microsoft.com/office/powerpoint/2010/main" xmlns="" val="74357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914400"/>
            <a:ext cx="9144000" cy="5943600"/>
          </a:xfrm>
        </p:spPr>
        <p:txBody>
          <a:bodyPr>
            <a:normAutofit/>
          </a:bodyPr>
          <a:lstStyle/>
          <a:p>
            <a:pPr algn="just">
              <a:lnSpc>
                <a:spcPct val="80000"/>
              </a:lnSpc>
            </a:pPr>
            <a:r>
              <a:rPr lang="en-US" altLang="en-US" sz="2800" b="1" dirty="0" smtClean="0">
                <a:solidFill>
                  <a:srgbClr val="FF0000"/>
                </a:solidFill>
              </a:rPr>
              <a:t>Strategic: </a:t>
            </a:r>
            <a:r>
              <a:rPr lang="en-US" altLang="en-US" sz="2800" b="1" u="sng" dirty="0" smtClean="0">
                <a:solidFill>
                  <a:srgbClr val="0070C0"/>
                </a:solidFill>
              </a:rPr>
              <a:t>Distinctive core</a:t>
            </a:r>
            <a:r>
              <a:rPr lang="en-US" altLang="en-US" sz="2800" b="1" dirty="0" smtClean="0">
                <a:solidFill>
                  <a:srgbClr val="0070C0"/>
                </a:solidFill>
              </a:rPr>
              <a:t> </a:t>
            </a:r>
            <a:r>
              <a:rPr lang="en-US" altLang="en-US" sz="2800" b="1" dirty="0" smtClean="0"/>
              <a:t>is entrepreneurial capacity, </a:t>
            </a:r>
            <a:r>
              <a:rPr lang="en-US" altLang="en-US" sz="2800" b="1" u="sng" dirty="0" smtClean="0">
                <a:solidFill>
                  <a:srgbClr val="0070C0"/>
                </a:solidFill>
              </a:rPr>
              <a:t>key </a:t>
            </a:r>
            <a:r>
              <a:rPr lang="en-US" altLang="en-US" sz="2800" b="1" u="sng" dirty="0" smtClean="0"/>
              <a:t>activity</a:t>
            </a:r>
            <a:r>
              <a:rPr lang="en-US" altLang="en-US" sz="2800" b="1" dirty="0" smtClean="0"/>
              <a:t> is evaluation and focal </a:t>
            </a:r>
            <a:r>
              <a:rPr lang="en-US" altLang="en-US" sz="2800" b="1" u="sng" dirty="0" smtClean="0">
                <a:solidFill>
                  <a:srgbClr val="0070C0"/>
                </a:solidFill>
              </a:rPr>
              <a:t>outcome</a:t>
            </a:r>
            <a:r>
              <a:rPr lang="en-US" altLang="en-US" sz="2800" b="1" dirty="0" smtClean="0"/>
              <a:t> is the development of an opportunity into a business model </a:t>
            </a:r>
          </a:p>
          <a:p>
            <a:pPr algn="just">
              <a:lnSpc>
                <a:spcPct val="80000"/>
              </a:lnSpc>
              <a:buFontTx/>
              <a:buNone/>
            </a:pPr>
            <a:endParaRPr lang="en-US" altLang="en-US" sz="2800" b="1" dirty="0" smtClean="0"/>
          </a:p>
          <a:p>
            <a:pPr algn="just">
              <a:lnSpc>
                <a:spcPct val="80000"/>
              </a:lnSpc>
              <a:buFontTx/>
              <a:buNone/>
            </a:pPr>
            <a:endParaRPr lang="en-US" altLang="en-US" sz="2800" b="1" dirty="0" smtClean="0">
              <a:solidFill>
                <a:srgbClr val="FF0000"/>
              </a:solidFill>
            </a:endParaRPr>
          </a:p>
          <a:p>
            <a:pPr algn="just">
              <a:lnSpc>
                <a:spcPct val="80000"/>
              </a:lnSpc>
            </a:pPr>
            <a:r>
              <a:rPr lang="en-US" altLang="en-US" sz="2800" b="1" dirty="0" smtClean="0">
                <a:solidFill>
                  <a:srgbClr val="FF0000"/>
                </a:solidFill>
              </a:rPr>
              <a:t>Personal: </a:t>
            </a:r>
            <a:r>
              <a:rPr lang="en-US" altLang="en-US" sz="2800" b="1" dirty="0" smtClean="0"/>
              <a:t>Distinctive </a:t>
            </a:r>
            <a:r>
              <a:rPr lang="en-US" altLang="en-US" sz="2800" b="1" u="sng" dirty="0" smtClean="0">
                <a:solidFill>
                  <a:srgbClr val="0070C0"/>
                </a:solidFill>
              </a:rPr>
              <a:t>core</a:t>
            </a:r>
            <a:r>
              <a:rPr lang="en-US" altLang="en-US" sz="2800" b="1" dirty="0" smtClean="0"/>
              <a:t> is psychological capacity, </a:t>
            </a:r>
            <a:r>
              <a:rPr lang="en-US" altLang="en-US" sz="2800" b="1" u="sng" dirty="0" smtClean="0">
                <a:solidFill>
                  <a:srgbClr val="0070C0"/>
                </a:solidFill>
              </a:rPr>
              <a:t>key activity</a:t>
            </a:r>
            <a:r>
              <a:rPr lang="en-US" altLang="en-US" sz="2800" b="1" dirty="0" smtClean="0"/>
              <a:t> involve a range of psychological driven behaviors and focal </a:t>
            </a:r>
            <a:r>
              <a:rPr lang="en-US" altLang="en-US" sz="2800" b="1" u="sng" dirty="0" smtClean="0">
                <a:solidFill>
                  <a:srgbClr val="0070C0"/>
                </a:solidFill>
              </a:rPr>
              <a:t>outcome</a:t>
            </a:r>
            <a:r>
              <a:rPr lang="en-US" altLang="en-US" sz="2800" b="1" dirty="0" smtClean="0"/>
              <a:t> is commitment. </a:t>
            </a:r>
          </a:p>
          <a:p>
            <a:pPr algn="just">
              <a:lnSpc>
                <a:spcPct val="80000"/>
              </a:lnSpc>
            </a:pPr>
            <a:endParaRPr lang="en-US" altLang="en-US" sz="2800" b="1" dirty="0" smtClean="0">
              <a:solidFill>
                <a:srgbClr val="FF0000"/>
              </a:solidFill>
            </a:endParaRPr>
          </a:p>
          <a:p>
            <a:pPr algn="just">
              <a:lnSpc>
                <a:spcPct val="80000"/>
              </a:lnSpc>
            </a:pPr>
            <a:r>
              <a:rPr lang="en-US" altLang="en-US" sz="2800" b="1" dirty="0" smtClean="0">
                <a:solidFill>
                  <a:srgbClr val="FF0000"/>
                </a:solidFill>
              </a:rPr>
              <a:t>Tactical: </a:t>
            </a:r>
            <a:r>
              <a:rPr lang="en-US" altLang="en-US" sz="2800" b="1" dirty="0" smtClean="0"/>
              <a:t>Distinctive </a:t>
            </a:r>
            <a:r>
              <a:rPr lang="en-US" altLang="en-US" sz="2800" b="1" u="sng" dirty="0" smtClean="0">
                <a:solidFill>
                  <a:srgbClr val="0070C0"/>
                </a:solidFill>
              </a:rPr>
              <a:t>core</a:t>
            </a:r>
            <a:r>
              <a:rPr lang="en-US" altLang="en-US" sz="2800" b="1" dirty="0" smtClean="0"/>
              <a:t> is managerial capacity, </a:t>
            </a:r>
            <a:r>
              <a:rPr lang="en-US" altLang="en-US" sz="2800" b="1" u="sng" dirty="0" smtClean="0">
                <a:solidFill>
                  <a:srgbClr val="0070C0"/>
                </a:solidFill>
              </a:rPr>
              <a:t>key activity</a:t>
            </a:r>
            <a:r>
              <a:rPr lang="en-US" altLang="en-US" sz="2800" b="1" dirty="0" smtClean="0"/>
              <a:t> involve range of circumstantially appropriate managerial exploitation activities and focal </a:t>
            </a:r>
            <a:r>
              <a:rPr lang="en-US" altLang="en-US" sz="2800" b="1" u="sng" dirty="0" smtClean="0">
                <a:solidFill>
                  <a:srgbClr val="0070C0"/>
                </a:solidFill>
              </a:rPr>
              <a:t>outcome</a:t>
            </a:r>
            <a:r>
              <a:rPr lang="en-US" altLang="en-US" sz="2800" b="1" dirty="0" smtClean="0"/>
              <a:t> is the achievement of value. </a:t>
            </a:r>
          </a:p>
          <a:p>
            <a:endParaRPr lang="en-US"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27</a:t>
            </a:fld>
            <a:endParaRPr lang="en-US"/>
          </a:p>
        </p:txBody>
      </p:sp>
      <p:sp>
        <p:nvSpPr>
          <p:cNvPr id="3" name="Title 2"/>
          <p:cNvSpPr>
            <a:spLocks noGrp="1"/>
          </p:cNvSpPr>
          <p:nvPr>
            <p:ph type="title"/>
          </p:nvPr>
        </p:nvSpPr>
        <p:spPr>
          <a:xfrm>
            <a:off x="457200" y="274638"/>
            <a:ext cx="8229600" cy="487362"/>
          </a:xfrm>
        </p:spPr>
        <p:txBody>
          <a:bodyPr>
            <a:normAutofit fontScale="90000"/>
          </a:bodyPr>
          <a:lstStyle/>
          <a:p>
            <a:r>
              <a:rPr lang="en-US" b="1" dirty="0" smtClean="0">
                <a:solidFill>
                  <a:srgbClr val="FF0000"/>
                </a:solidFill>
              </a:rPr>
              <a:t>Continued…</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Thank you for your attentive listening and participation.</a:t>
            </a:r>
          </a:p>
          <a:p>
            <a:endParaRPr lang="en-US" dirty="0" smtClean="0"/>
          </a:p>
          <a:p>
            <a:r>
              <a:rPr lang="en-US" dirty="0" smtClean="0"/>
              <a:t>The course for </a:t>
            </a:r>
            <a:r>
              <a:rPr lang="en-US" dirty="0" err="1" smtClean="0"/>
              <a:t>sesssional</a:t>
            </a:r>
            <a:r>
              <a:rPr lang="en-US" dirty="0" smtClean="0"/>
              <a:t> 2 concludes here</a:t>
            </a:r>
          </a:p>
          <a:p>
            <a:r>
              <a:rPr lang="en-US" dirty="0" smtClean="0"/>
              <a:t>So to speak, we have Gartner </a:t>
            </a:r>
            <a:r>
              <a:rPr lang="en-US" dirty="0" err="1" smtClean="0"/>
              <a:t>vs</a:t>
            </a:r>
            <a:r>
              <a:rPr lang="en-US" dirty="0" smtClean="0"/>
              <a:t> </a:t>
            </a:r>
            <a:r>
              <a:rPr lang="en-US" dirty="0" err="1" smtClean="0"/>
              <a:t>caryland</a:t>
            </a:r>
            <a:r>
              <a:rPr lang="en-US" dirty="0" smtClean="0"/>
              <a:t> et al Great Debate </a:t>
            </a:r>
          </a:p>
          <a:p>
            <a:r>
              <a:rPr lang="en-US" dirty="0" err="1" smtClean="0"/>
              <a:t>Teece’s</a:t>
            </a:r>
            <a:r>
              <a:rPr lang="en-US" dirty="0" smtClean="0"/>
              <a:t> paper </a:t>
            </a:r>
          </a:p>
          <a:p>
            <a:r>
              <a:rPr lang="en-US" dirty="0" smtClean="0"/>
              <a:t>And </a:t>
            </a:r>
          </a:p>
          <a:p>
            <a:r>
              <a:rPr lang="en-US" dirty="0" smtClean="0"/>
              <a:t>Kevin Hindle paper included for </a:t>
            </a:r>
            <a:r>
              <a:rPr lang="en-US" dirty="0" err="1" smtClean="0"/>
              <a:t>sesssional</a:t>
            </a:r>
            <a:r>
              <a:rPr lang="en-US" dirty="0" smtClean="0"/>
              <a:t> 2 examination</a:t>
            </a:r>
          </a:p>
          <a:p>
            <a:r>
              <a:rPr lang="en-US" smtClean="0"/>
              <a:t>Good luck!</a:t>
            </a:r>
            <a:endParaRPr lang="en-US"/>
          </a:p>
        </p:txBody>
      </p:sp>
      <p:sp>
        <p:nvSpPr>
          <p:cNvPr id="5" name="Slide Number Placeholder 4"/>
          <p:cNvSpPr>
            <a:spLocks noGrp="1"/>
          </p:cNvSpPr>
          <p:nvPr>
            <p:ph type="sldNum" sz="quarter" idx="12"/>
          </p:nvPr>
        </p:nvSpPr>
        <p:spPr/>
        <p:txBody>
          <a:bodyPr/>
          <a:lstStyle/>
          <a:p>
            <a:fld id="{5915F629-394D-4463-8107-B073AF5FDA84}" type="slidenum">
              <a:rPr lang="en-US" smtClean="0"/>
              <a:pPr/>
              <a:t>28</a:t>
            </a:fld>
            <a:endParaRPr lang="en-US"/>
          </a:p>
        </p:txBody>
      </p:sp>
      <p:sp>
        <p:nvSpPr>
          <p:cNvPr id="2" name="Title 1"/>
          <p:cNvSpPr>
            <a:spLocks noGrp="1"/>
          </p:cNvSpPr>
          <p:nvPr>
            <p:ph type="title"/>
          </p:nvPr>
        </p:nvSpPr>
        <p:spPr/>
        <p:txBody>
          <a:bodyPr/>
          <a:lstStyle/>
          <a:p>
            <a:r>
              <a:rPr lang="en-US" dirty="0" smtClean="0"/>
              <a:t>THE END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864291"/>
          </a:xfrm>
        </p:spPr>
        <p:txBody>
          <a:bodyPr>
            <a:noAutofit/>
          </a:bodyPr>
          <a:lstStyle/>
          <a:p>
            <a:pPr algn="just">
              <a:buNone/>
            </a:pPr>
            <a:endParaRPr lang="en-US" b="1" dirty="0" smtClean="0">
              <a:latin typeface="Arial" pitchFamily="34" charset="0"/>
              <a:cs typeface="Arial" pitchFamily="34" charset="0"/>
            </a:endParaRPr>
          </a:p>
          <a:p>
            <a:pPr algn="just"/>
            <a:r>
              <a:rPr lang="en-US" sz="2800" b="1" dirty="0" smtClean="0">
                <a:latin typeface="Arial" pitchFamily="34" charset="0"/>
                <a:cs typeface="Arial" pitchFamily="34" charset="0"/>
              </a:rPr>
              <a:t>As </a:t>
            </a:r>
            <a:r>
              <a:rPr lang="en-US" sz="2800" b="1" dirty="0">
                <a:latin typeface="Arial" pitchFamily="34" charset="0"/>
                <a:cs typeface="Arial" pitchFamily="34" charset="0"/>
              </a:rPr>
              <a:t>varying crude classification can never do justice to individual </a:t>
            </a:r>
            <a:r>
              <a:rPr lang="en-US" sz="2800" b="1" dirty="0" smtClean="0">
                <a:latin typeface="Arial" pitchFamily="34" charset="0"/>
                <a:cs typeface="Arial" pitchFamily="34" charset="0"/>
              </a:rPr>
              <a:t>works.</a:t>
            </a:r>
          </a:p>
          <a:p>
            <a:pPr algn="just"/>
            <a:endParaRPr lang="en-US" b="1" dirty="0" smtClean="0">
              <a:latin typeface="Arial" pitchFamily="34" charset="0"/>
              <a:cs typeface="Arial" pitchFamily="34" charset="0"/>
            </a:endParaRPr>
          </a:p>
          <a:p>
            <a:pPr algn="just"/>
            <a:r>
              <a:rPr lang="en-US" sz="2800" b="1" dirty="0" smtClean="0">
                <a:latin typeface="Arial" pitchFamily="34" charset="0"/>
                <a:cs typeface="Arial" pitchFamily="34" charset="0"/>
              </a:rPr>
              <a:t>Therefore </a:t>
            </a:r>
            <a:r>
              <a:rPr lang="en-US" sz="2800" b="1" dirty="0">
                <a:latin typeface="Arial" pitchFamily="34" charset="0"/>
                <a:cs typeface="Arial" pitchFamily="34" charset="0"/>
              </a:rPr>
              <a:t>Alvarez et al (2013) </a:t>
            </a:r>
            <a:r>
              <a:rPr lang="en-US" sz="2800" b="1" dirty="0" smtClean="0">
                <a:latin typeface="Arial" pitchFamily="34" charset="0"/>
                <a:cs typeface="Arial" pitchFamily="34" charset="0"/>
              </a:rPr>
              <a:t>has classified three </a:t>
            </a:r>
            <a:r>
              <a:rPr lang="en-US" sz="2800" b="1" dirty="0">
                <a:latin typeface="Arial" pitchFamily="34" charset="0"/>
                <a:cs typeface="Arial" pitchFamily="34" charset="0"/>
              </a:rPr>
              <a:t>different perspectives such as </a:t>
            </a:r>
            <a:r>
              <a:rPr lang="en-US" sz="2800" b="1" dirty="0">
                <a:solidFill>
                  <a:srgbClr val="FF0000"/>
                </a:solidFill>
                <a:latin typeface="Arial" pitchFamily="34" charset="0"/>
                <a:cs typeface="Arial" pitchFamily="34" charset="0"/>
              </a:rPr>
              <a:t>discovery view,</a:t>
            </a:r>
            <a:r>
              <a:rPr lang="en-US" sz="2800" b="1" dirty="0">
                <a:latin typeface="Arial" pitchFamily="34" charset="0"/>
                <a:cs typeface="Arial" pitchFamily="34" charset="0"/>
              </a:rPr>
              <a:t> </a:t>
            </a:r>
            <a:r>
              <a:rPr lang="en-US" sz="2800" b="1" dirty="0">
                <a:solidFill>
                  <a:srgbClr val="FF0000"/>
                </a:solidFill>
                <a:latin typeface="Arial" pitchFamily="34" charset="0"/>
                <a:cs typeface="Arial" pitchFamily="34" charset="0"/>
              </a:rPr>
              <a:t>creation</a:t>
            </a:r>
            <a:r>
              <a:rPr lang="en-US" sz="2800" b="1" dirty="0">
                <a:latin typeface="Arial" pitchFamily="34" charset="0"/>
                <a:cs typeface="Arial" pitchFamily="34" charset="0"/>
              </a:rPr>
              <a:t> and </a:t>
            </a:r>
            <a:r>
              <a:rPr lang="en-US" sz="2800" b="1" dirty="0">
                <a:solidFill>
                  <a:srgbClr val="FF0000"/>
                </a:solidFill>
                <a:latin typeface="Arial" pitchFamily="34" charset="0"/>
                <a:cs typeface="Arial" pitchFamily="34" charset="0"/>
              </a:rPr>
              <a:t>evolving idiosyncrasy</a:t>
            </a:r>
            <a:r>
              <a:rPr lang="en-US" sz="2800" b="1" dirty="0">
                <a:latin typeface="Arial" pitchFamily="34" charset="0"/>
                <a:cs typeface="Arial" pitchFamily="34" charset="0"/>
              </a:rPr>
              <a:t> </a:t>
            </a:r>
            <a:r>
              <a:rPr lang="en-US" sz="2800" b="1" dirty="0" smtClean="0">
                <a:latin typeface="Arial" pitchFamily="34" charset="0"/>
                <a:cs typeface="Arial" pitchFamily="34" charset="0"/>
              </a:rPr>
              <a:t>which are discussed henceforth.</a:t>
            </a:r>
            <a:endParaRPr lang="en-US" sz="2800" b="1" dirty="0">
              <a:latin typeface="Arial" pitchFamily="34" charset="0"/>
              <a:cs typeface="Arial" pitchFamily="34" charset="0"/>
            </a:endParaRPr>
          </a:p>
          <a:p>
            <a:pPr algn="just">
              <a:buNone/>
            </a:pPr>
            <a:r>
              <a:rPr lang="en-US" sz="2800" b="1" dirty="0">
                <a:latin typeface="Arial" pitchFamily="34" charset="0"/>
                <a:cs typeface="Arial" pitchFamily="34" charset="0"/>
              </a:rPr>
              <a:t> </a:t>
            </a:r>
          </a:p>
          <a:p>
            <a:pPr algn="just"/>
            <a:endParaRPr lang="en-US" b="1"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3</a:t>
            </a:fld>
            <a:endParaRPr lang="en-US"/>
          </a:p>
        </p:txBody>
      </p:sp>
      <p:sp>
        <p:nvSpPr>
          <p:cNvPr id="2" name="Title 1"/>
          <p:cNvSpPr>
            <a:spLocks noGrp="1"/>
          </p:cNvSpPr>
          <p:nvPr>
            <p:ph type="title"/>
          </p:nvPr>
        </p:nvSpPr>
        <p:spPr/>
        <p:txBody>
          <a:bodyPr>
            <a:noAutofit/>
          </a:bodyPr>
          <a:lstStyle/>
          <a:p>
            <a:pPr algn="ctr"/>
            <a:r>
              <a:rPr lang="en-US" sz="3600" b="1" dirty="0">
                <a:solidFill>
                  <a:srgbClr val="FF0000"/>
                </a:solidFill>
                <a:latin typeface="Arial" pitchFamily="34" charset="0"/>
                <a:cs typeface="Arial" pitchFamily="34" charset="0"/>
              </a:rPr>
              <a:t>Three views </a:t>
            </a:r>
            <a:r>
              <a:rPr lang="en-US" sz="3600" b="1" dirty="0" smtClean="0">
                <a:solidFill>
                  <a:srgbClr val="FF0000"/>
                </a:solidFill>
                <a:latin typeface="Arial" pitchFamily="34" charset="0"/>
                <a:cs typeface="Arial" pitchFamily="34" charset="0"/>
              </a:rPr>
              <a:t>of “</a:t>
            </a:r>
            <a:r>
              <a:rPr lang="en-US" sz="3600" b="1" dirty="0" err="1" smtClean="0">
                <a:solidFill>
                  <a:srgbClr val="FF0000"/>
                </a:solidFill>
                <a:latin typeface="Arial" pitchFamily="34" charset="0"/>
                <a:cs typeface="Arial" pitchFamily="34" charset="0"/>
              </a:rPr>
              <a:t>Opportunities”and</a:t>
            </a:r>
            <a:r>
              <a:rPr lang="en-US" sz="3600" b="1" dirty="0" smtClean="0">
                <a:solidFill>
                  <a:srgbClr val="FF0000"/>
                </a:solidFill>
                <a:latin typeface="Arial" pitchFamily="34" charset="0"/>
                <a:cs typeface="Arial" pitchFamily="34" charset="0"/>
              </a:rPr>
              <a:t> the </a:t>
            </a:r>
            <a:r>
              <a:rPr lang="en-US" sz="3600" b="1" dirty="0">
                <a:solidFill>
                  <a:srgbClr val="FF0000"/>
                </a:solidFill>
                <a:latin typeface="Arial" pitchFamily="34" charset="0"/>
                <a:cs typeface="Arial" pitchFamily="34" charset="0"/>
              </a:rPr>
              <a:t>entrepreneurial process</a:t>
            </a:r>
            <a:br>
              <a:rPr lang="en-US" sz="3600" b="1" dirty="0">
                <a:solidFill>
                  <a:srgbClr val="FF0000"/>
                </a:solidFill>
                <a:latin typeface="Arial" pitchFamily="34" charset="0"/>
                <a:cs typeface="Arial" pitchFamily="34" charset="0"/>
              </a:rPr>
            </a:br>
            <a:endParaRPr lang="en-US" sz="36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4525963"/>
          </a:xfrm>
        </p:spPr>
        <p:txBody>
          <a:bodyPr/>
          <a:lstStyle/>
          <a:p>
            <a:pPr algn="just"/>
            <a:r>
              <a:rPr lang="en-US" b="1" dirty="0" smtClean="0"/>
              <a:t>“Entrepreneurship is an activity that involves the </a:t>
            </a:r>
            <a:r>
              <a:rPr lang="en-US" b="1" dirty="0" smtClean="0">
                <a:solidFill>
                  <a:srgbClr val="FF0000"/>
                </a:solidFill>
              </a:rPr>
              <a:t>discovery</a:t>
            </a:r>
            <a:r>
              <a:rPr lang="en-US" b="1" dirty="0" smtClean="0"/>
              <a:t>, </a:t>
            </a:r>
            <a:r>
              <a:rPr lang="en-US" b="1" dirty="0" smtClean="0">
                <a:solidFill>
                  <a:srgbClr val="0070C0"/>
                </a:solidFill>
              </a:rPr>
              <a:t>evaluation</a:t>
            </a:r>
            <a:r>
              <a:rPr lang="en-US" b="1" dirty="0" smtClean="0"/>
              <a:t> and </a:t>
            </a:r>
            <a:r>
              <a:rPr lang="en-US" b="1" dirty="0" smtClean="0">
                <a:solidFill>
                  <a:srgbClr val="FF0000"/>
                </a:solidFill>
              </a:rPr>
              <a:t>exploitation</a:t>
            </a:r>
            <a:r>
              <a:rPr lang="en-US" b="1" dirty="0" smtClean="0"/>
              <a:t> of opportunities to introduce new goods and services, ways of organizing, markets, processes, and raw material through organizing efforts that </a:t>
            </a:r>
            <a:r>
              <a:rPr lang="en-US" b="1" dirty="0" smtClean="0">
                <a:solidFill>
                  <a:srgbClr val="0070C0"/>
                </a:solidFill>
              </a:rPr>
              <a:t>previously had not existed</a:t>
            </a:r>
            <a:r>
              <a:rPr lang="en-US" b="1" dirty="0" smtClean="0"/>
              <a:t>”</a:t>
            </a:r>
          </a:p>
          <a:p>
            <a:pPr algn="just">
              <a:buNone/>
            </a:pPr>
            <a:r>
              <a:rPr lang="en-US" b="1" dirty="0" smtClean="0"/>
              <a:t>   (Shane &amp; Venkataraman, 2000; Venkataraman, 1997). </a:t>
            </a:r>
            <a:endParaRPr lang="en-US" b="1" dirty="0"/>
          </a:p>
        </p:txBody>
      </p:sp>
      <p:sp>
        <p:nvSpPr>
          <p:cNvPr id="5" name="Slide Number Placeholder 4"/>
          <p:cNvSpPr>
            <a:spLocks noGrp="1"/>
          </p:cNvSpPr>
          <p:nvPr>
            <p:ph type="sldNum" sz="quarter" idx="12"/>
          </p:nvPr>
        </p:nvSpPr>
        <p:spPr/>
        <p:txBody>
          <a:bodyPr/>
          <a:lstStyle/>
          <a:p>
            <a:fld id="{5915F629-394D-4463-8107-B073AF5FDA84}" type="slidenum">
              <a:rPr lang="en-US" smtClean="0"/>
              <a:pPr/>
              <a:t>4</a:t>
            </a:fld>
            <a:endParaRPr lang="en-US"/>
          </a:p>
        </p:txBody>
      </p:sp>
      <p:sp>
        <p:nvSpPr>
          <p:cNvPr id="2" name="Title 1"/>
          <p:cNvSpPr>
            <a:spLocks noGrp="1"/>
          </p:cNvSpPr>
          <p:nvPr>
            <p:ph type="title"/>
          </p:nvPr>
        </p:nvSpPr>
        <p:spPr/>
        <p:txBody>
          <a:bodyPr>
            <a:normAutofit fontScale="90000"/>
          </a:bodyPr>
          <a:lstStyle/>
          <a:p>
            <a:r>
              <a:rPr lang="en-US" b="1" dirty="0" smtClean="0">
                <a:solidFill>
                  <a:srgbClr val="FF0000"/>
                </a:solidFill>
              </a:rPr>
              <a:t>Entrepreneurship (Shane’s Definition)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pPr algn="just"/>
            <a:r>
              <a:rPr lang="en-US" sz="2800" b="1" dirty="0">
                <a:latin typeface="Arial" pitchFamily="34" charset="0"/>
                <a:cs typeface="Arial" pitchFamily="34" charset="0"/>
              </a:rPr>
              <a:t>The Discovery View is most clearly expressed in works by Shane and </a:t>
            </a:r>
            <a:r>
              <a:rPr lang="en-US" sz="2800" b="1" dirty="0" smtClean="0">
                <a:latin typeface="Arial" pitchFamily="34" charset="0"/>
                <a:cs typeface="Arial" pitchFamily="34" charset="0"/>
              </a:rPr>
              <a:t>co-workers. </a:t>
            </a:r>
          </a:p>
          <a:p>
            <a:pPr algn="just"/>
            <a:r>
              <a:rPr lang="en-US" sz="2800" b="1" dirty="0" smtClean="0">
                <a:solidFill>
                  <a:srgbClr val="FF0000"/>
                </a:solidFill>
                <a:latin typeface="Arial" pitchFamily="34" charset="0"/>
                <a:cs typeface="Arial" pitchFamily="34" charset="0"/>
              </a:rPr>
              <a:t>It states that </a:t>
            </a:r>
          </a:p>
          <a:p>
            <a:pPr algn="just"/>
            <a:endParaRPr lang="en-US" sz="2800" b="1" dirty="0" smtClean="0">
              <a:latin typeface="Arial" pitchFamily="34" charset="0"/>
              <a:cs typeface="Arial" pitchFamily="34" charset="0"/>
            </a:endParaRPr>
          </a:p>
          <a:p>
            <a:pPr algn="just"/>
            <a:r>
              <a:rPr lang="en-US" sz="3200" b="1" i="1" dirty="0" smtClean="0">
                <a:solidFill>
                  <a:srgbClr val="FF0000"/>
                </a:solidFill>
                <a:latin typeface="Arial" pitchFamily="34" charset="0"/>
                <a:cs typeface="Arial" pitchFamily="34" charset="0"/>
              </a:rPr>
              <a:t>“Actors </a:t>
            </a:r>
            <a:r>
              <a:rPr lang="en-US" sz="3200" b="1" i="1" dirty="0">
                <a:solidFill>
                  <a:srgbClr val="FF0000"/>
                </a:solidFill>
                <a:latin typeface="Arial" pitchFamily="34" charset="0"/>
                <a:cs typeface="Arial" pitchFamily="34" charset="0"/>
              </a:rPr>
              <a:t>and “opportunities” are assumed to pre-date </a:t>
            </a:r>
            <a:r>
              <a:rPr lang="en-US" sz="3200" b="1" dirty="0">
                <a:latin typeface="Arial" pitchFamily="34" charset="0"/>
                <a:cs typeface="Arial" pitchFamily="34" charset="0"/>
              </a:rPr>
              <a:t>the entrepreneurial journey, have varying characteristics, </a:t>
            </a:r>
            <a:r>
              <a:rPr lang="en-US" sz="3200" b="1" dirty="0">
                <a:solidFill>
                  <a:srgbClr val="FF0000"/>
                </a:solidFill>
                <a:latin typeface="Arial" pitchFamily="34" charset="0"/>
                <a:cs typeface="Arial" pitchFamily="34" charset="0"/>
              </a:rPr>
              <a:t>and jointly shape the process and its </a:t>
            </a:r>
            <a:r>
              <a:rPr lang="en-US" sz="3200" b="1" dirty="0" smtClean="0">
                <a:solidFill>
                  <a:srgbClr val="FF0000"/>
                </a:solidFill>
                <a:latin typeface="Arial" pitchFamily="34" charset="0"/>
                <a:cs typeface="Arial" pitchFamily="34" charset="0"/>
              </a:rPr>
              <a:t>outcomes</a:t>
            </a:r>
            <a:r>
              <a:rPr lang="en-US" sz="2800" dirty="0" smtClean="0">
                <a:solidFill>
                  <a:srgbClr val="FF0000"/>
                </a:solidFill>
                <a:latin typeface="Arial" pitchFamily="34" charset="0"/>
                <a:cs typeface="Arial" pitchFamily="34" charset="0"/>
              </a:rPr>
              <a:t>”</a:t>
            </a:r>
            <a:endParaRPr lang="en-US" sz="2800" dirty="0">
              <a:solidFill>
                <a:srgbClr val="FF0000"/>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5</a:t>
            </a:fld>
            <a:endParaRPr lang="en-US"/>
          </a:p>
        </p:txBody>
      </p:sp>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FF0000"/>
                </a:solidFill>
                <a:latin typeface="Times New Roman" pitchFamily="18" charset="0"/>
                <a:cs typeface="Times New Roman" pitchFamily="18" charset="0"/>
              </a:rPr>
              <a:t>1.	The Discovery View</a:t>
            </a:r>
            <a:endParaRPr lang="en-US"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91600" cy="5638800"/>
          </a:xfrm>
        </p:spPr>
        <p:txBody>
          <a:bodyPr>
            <a:noAutofit/>
          </a:bodyPr>
          <a:lstStyle/>
          <a:p>
            <a:pPr algn="just"/>
            <a:r>
              <a:rPr lang="en-US" sz="2400" b="1" dirty="0">
                <a:latin typeface="Arial" pitchFamily="34" charset="0"/>
                <a:cs typeface="Arial" pitchFamily="34" charset="0"/>
              </a:rPr>
              <a:t>The Creation View is mainly associated with Alvarez and co-workers </a:t>
            </a:r>
            <a:r>
              <a:rPr lang="en-US" sz="2400" b="1" dirty="0">
                <a:solidFill>
                  <a:srgbClr val="FF0000"/>
                </a:solidFill>
                <a:latin typeface="Arial" pitchFamily="34" charset="0"/>
                <a:cs typeface="Arial" pitchFamily="34" charset="0"/>
              </a:rPr>
              <a:t>(e.g</a:t>
            </a:r>
            <a:r>
              <a:rPr lang="en-US" sz="2400" b="1" dirty="0" smtClean="0">
                <a:solidFill>
                  <a:srgbClr val="FF0000"/>
                </a:solidFill>
                <a:latin typeface="Arial" pitchFamily="34" charset="0"/>
                <a:cs typeface="Arial" pitchFamily="34" charset="0"/>
              </a:rPr>
              <a:t>., Alvarez &amp; Barney</a:t>
            </a:r>
            <a:r>
              <a:rPr lang="en-US" sz="2400" b="1" dirty="0">
                <a:solidFill>
                  <a:srgbClr val="FF0000"/>
                </a:solidFill>
                <a:latin typeface="Arial" pitchFamily="34" charset="0"/>
                <a:cs typeface="Arial" pitchFamily="34" charset="0"/>
              </a:rPr>
              <a:t>, 2007; Alvarez et al., 2013), </a:t>
            </a:r>
            <a:r>
              <a:rPr lang="en-US" sz="2400" b="1" dirty="0">
                <a:latin typeface="Arial" pitchFamily="34" charset="0"/>
                <a:cs typeface="Arial" pitchFamily="34" charset="0"/>
              </a:rPr>
              <a:t>although others have put forward related arguments more or less independently </a:t>
            </a:r>
            <a:r>
              <a:rPr lang="en-US" sz="2400" b="1" dirty="0">
                <a:solidFill>
                  <a:srgbClr val="FF0000"/>
                </a:solidFill>
                <a:latin typeface="Arial" pitchFamily="34" charset="0"/>
                <a:cs typeface="Arial" pitchFamily="34" charset="0"/>
              </a:rPr>
              <a:t>(e.g</a:t>
            </a:r>
            <a:r>
              <a:rPr lang="en-US" sz="2400" b="1" dirty="0" smtClean="0">
                <a:solidFill>
                  <a:srgbClr val="FF0000"/>
                </a:solidFill>
                <a:latin typeface="Arial" pitchFamily="34" charset="0"/>
                <a:cs typeface="Arial" pitchFamily="34" charset="0"/>
              </a:rPr>
              <a:t>., Ardichvili </a:t>
            </a:r>
            <a:r>
              <a:rPr lang="en-US" sz="2400" b="1" dirty="0">
                <a:solidFill>
                  <a:srgbClr val="FF0000"/>
                </a:solidFill>
                <a:latin typeface="Arial" pitchFamily="34" charset="0"/>
                <a:cs typeface="Arial" pitchFamily="34" charset="0"/>
              </a:rPr>
              <a:t>et al., 2003; Cornelissen </a:t>
            </a:r>
            <a:r>
              <a:rPr lang="en-US" sz="2400" b="1" dirty="0" smtClean="0">
                <a:solidFill>
                  <a:srgbClr val="FF0000"/>
                </a:solidFill>
                <a:latin typeface="Arial" pitchFamily="34" charset="0"/>
                <a:cs typeface="Arial" pitchFamily="34" charset="0"/>
              </a:rPr>
              <a:t>and </a:t>
            </a:r>
            <a:r>
              <a:rPr lang="en-US" sz="2400" b="1" dirty="0">
                <a:solidFill>
                  <a:srgbClr val="FF0000"/>
                </a:solidFill>
                <a:latin typeface="Arial" pitchFamily="34" charset="0"/>
                <a:cs typeface="Arial" pitchFamily="34" charset="0"/>
              </a:rPr>
              <a:t>Clarke, 2010; Wood and McKinley, 2010</a:t>
            </a:r>
            <a:r>
              <a:rPr lang="en-US" sz="2400" b="1" dirty="0" smtClean="0">
                <a:solidFill>
                  <a:srgbClr val="FF0000"/>
                </a:solidFill>
                <a:latin typeface="Arial" pitchFamily="34" charset="0"/>
                <a:cs typeface="Arial" pitchFamily="34" charset="0"/>
              </a:rPr>
              <a:t>).</a:t>
            </a:r>
          </a:p>
          <a:p>
            <a:pPr algn="just">
              <a:buNone/>
            </a:pPr>
            <a:endParaRPr lang="en-US" sz="2400" b="1" dirty="0" smtClean="0">
              <a:solidFill>
                <a:srgbClr val="FF0000"/>
              </a:solidFill>
              <a:latin typeface="Arial" pitchFamily="34" charset="0"/>
              <a:cs typeface="Arial" pitchFamily="34" charset="0"/>
            </a:endParaRPr>
          </a:p>
          <a:p>
            <a:pPr algn="just"/>
            <a:r>
              <a:rPr lang="en-US" sz="2400" b="1" dirty="0" smtClean="0">
                <a:latin typeface="Arial" pitchFamily="34" charset="0"/>
                <a:cs typeface="Arial" pitchFamily="34" charset="0"/>
              </a:rPr>
              <a:t>Like </a:t>
            </a:r>
            <a:r>
              <a:rPr lang="en-US" sz="2400" b="1" dirty="0">
                <a:latin typeface="Arial" pitchFamily="34" charset="0"/>
                <a:cs typeface="Arial" pitchFamily="34" charset="0"/>
              </a:rPr>
              <a:t>the Discovery View, the Creation view defines “opportunity” in a rather external-objectivistic manner as a </a:t>
            </a:r>
            <a:r>
              <a:rPr lang="en-US" sz="2400" b="1" dirty="0">
                <a:solidFill>
                  <a:srgbClr val="FF0000"/>
                </a:solidFill>
                <a:latin typeface="Arial" pitchFamily="34" charset="0"/>
                <a:cs typeface="Arial" pitchFamily="34" charset="0"/>
              </a:rPr>
              <a:t>market imperfection, </a:t>
            </a:r>
            <a:r>
              <a:rPr lang="en-US" sz="2400" b="1" dirty="0">
                <a:latin typeface="Arial" pitchFamily="34" charset="0"/>
                <a:cs typeface="Arial" pitchFamily="34" charset="0"/>
              </a:rPr>
              <a:t>although it is emphasized that “opportunities” can be socially constructed and emerge only thanks to Actor's actions</a:t>
            </a:r>
          </a:p>
          <a:p>
            <a:pPr algn="just"/>
            <a:endParaRPr lang="en-US" sz="2400" b="1"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6</a:t>
            </a:fld>
            <a:endParaRPr lang="en-US"/>
          </a:p>
        </p:txBody>
      </p:sp>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latin typeface="Times New Roman" pitchFamily="18" charset="0"/>
                <a:cs typeface="Times New Roman" pitchFamily="18" charset="0"/>
              </a:rPr>
              <a:t>2.	The</a:t>
            </a:r>
            <a:r>
              <a:rPr lang="en-US" b="1" dirty="0" smtClean="0">
                <a:solidFill>
                  <a:srgbClr val="FF0000"/>
                </a:solidFill>
                <a:latin typeface="Times New Roman" pitchFamily="18" charset="0"/>
                <a:cs typeface="Times New Roman" pitchFamily="18" charset="0"/>
              </a:rPr>
              <a:t> Creation View</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953000"/>
          </a:xfrm>
        </p:spPr>
        <p:txBody>
          <a:bodyPr>
            <a:noAutofit/>
          </a:bodyPr>
          <a:lstStyle/>
          <a:p>
            <a:pPr algn="just"/>
            <a:r>
              <a:rPr lang="en-US" sz="2000" b="1" dirty="0" smtClean="0">
                <a:latin typeface="Arial" pitchFamily="34" charset="0"/>
                <a:cs typeface="Arial" pitchFamily="34" charset="0"/>
              </a:rPr>
              <a:t>Pioneered by </a:t>
            </a:r>
            <a:r>
              <a:rPr lang="en-US" sz="2000" b="1" dirty="0" err="1" smtClean="0">
                <a:latin typeface="Arial" pitchFamily="34" charset="0"/>
                <a:cs typeface="Arial" pitchFamily="34" charset="0"/>
              </a:rPr>
              <a:t>Dimov</a:t>
            </a:r>
            <a:r>
              <a:rPr lang="en-US" sz="2000" b="1" dirty="0" smtClean="0">
                <a:latin typeface="Arial" pitchFamily="34" charset="0"/>
                <a:cs typeface="Arial" pitchFamily="34" charset="0"/>
              </a:rPr>
              <a:t> (2011) &amp; </a:t>
            </a:r>
            <a:r>
              <a:rPr lang="en-US" sz="2000" b="1" dirty="0" err="1">
                <a:latin typeface="Arial" pitchFamily="34" charset="0"/>
                <a:cs typeface="Arial" pitchFamily="34" charset="0"/>
              </a:rPr>
              <a:t>Sarason</a:t>
            </a:r>
            <a:r>
              <a:rPr lang="en-US" sz="2000" b="1" dirty="0">
                <a:latin typeface="Arial" pitchFamily="34" charset="0"/>
                <a:cs typeface="Arial" pitchFamily="34" charset="0"/>
              </a:rPr>
              <a:t> et al. (2006; 2010</a:t>
            </a:r>
            <a:r>
              <a:rPr lang="en-US" sz="2000" b="1" dirty="0" smtClean="0">
                <a:latin typeface="Arial" pitchFamily="34" charset="0"/>
                <a:cs typeface="Arial" pitchFamily="34" charset="0"/>
              </a:rPr>
              <a:t>) has </a:t>
            </a:r>
            <a:r>
              <a:rPr lang="en-US" sz="2000" b="1" dirty="0">
                <a:latin typeface="Arial" pitchFamily="34" charset="0"/>
                <a:cs typeface="Arial" pitchFamily="34" charset="0"/>
              </a:rPr>
              <a:t>a similar but slightly different take on the </a:t>
            </a:r>
            <a:r>
              <a:rPr lang="en-US" sz="2000" b="1" dirty="0" smtClean="0">
                <a:solidFill>
                  <a:srgbClr val="FF0000"/>
                </a:solidFill>
                <a:latin typeface="Arial" pitchFamily="34" charset="0"/>
                <a:cs typeface="Arial" pitchFamily="34" charset="0"/>
              </a:rPr>
              <a:t>Evolving,  ACTOR–CONTINGENT</a:t>
            </a:r>
            <a:r>
              <a:rPr lang="en-US" sz="2000" b="1" dirty="0" smtClean="0">
                <a:latin typeface="Arial" pitchFamily="34" charset="0"/>
                <a:cs typeface="Arial" pitchFamily="34" charset="0"/>
              </a:rPr>
              <a:t> nature </a:t>
            </a:r>
            <a:r>
              <a:rPr lang="en-US" sz="2000" b="1" dirty="0">
                <a:latin typeface="Arial" pitchFamily="34" charset="0"/>
                <a:cs typeface="Arial" pitchFamily="34" charset="0"/>
              </a:rPr>
              <a:t>of the entrepreneurial process</a:t>
            </a:r>
            <a:r>
              <a:rPr lang="en-US" sz="2000" b="1" dirty="0" smtClean="0">
                <a:latin typeface="Arial" pitchFamily="34" charset="0"/>
                <a:cs typeface="Arial" pitchFamily="34" charset="0"/>
              </a:rPr>
              <a:t>.</a:t>
            </a:r>
          </a:p>
          <a:p>
            <a:pPr algn="just"/>
            <a:endParaRPr lang="en-US" sz="2000" b="1" dirty="0" smtClean="0">
              <a:latin typeface="Arial" pitchFamily="34" charset="0"/>
              <a:cs typeface="Arial" pitchFamily="34" charset="0"/>
            </a:endParaRPr>
          </a:p>
          <a:p>
            <a:pPr algn="just"/>
            <a:r>
              <a:rPr lang="en-US" sz="2000" b="1" dirty="0">
                <a:latin typeface="Arial" pitchFamily="34" charset="0"/>
                <a:cs typeface="Arial" pitchFamily="34" charset="0"/>
              </a:rPr>
              <a:t>“</a:t>
            </a:r>
            <a:r>
              <a:rPr lang="en-US" sz="2400" b="1" dirty="0">
                <a:solidFill>
                  <a:srgbClr val="FF0000"/>
                </a:solidFill>
                <a:latin typeface="Arial" pitchFamily="34" charset="0"/>
                <a:cs typeface="Arial" pitchFamily="34" charset="0"/>
              </a:rPr>
              <a:t>Opportunity” </a:t>
            </a:r>
            <a:r>
              <a:rPr lang="en-US" sz="2000" b="1" dirty="0">
                <a:latin typeface="Arial" pitchFamily="34" charset="0"/>
                <a:cs typeface="Arial" pitchFamily="34" charset="0"/>
              </a:rPr>
              <a:t>is </a:t>
            </a:r>
            <a:r>
              <a:rPr lang="en-US" sz="2000" b="1" dirty="0" smtClean="0">
                <a:latin typeface="Arial" pitchFamily="34" charset="0"/>
                <a:cs typeface="Arial" pitchFamily="34" charset="0"/>
              </a:rPr>
              <a:t>predominantly </a:t>
            </a:r>
            <a:r>
              <a:rPr lang="en-US" sz="2000" b="1" dirty="0">
                <a:latin typeface="Arial" pitchFamily="34" charset="0"/>
                <a:cs typeface="Arial" pitchFamily="34" charset="0"/>
              </a:rPr>
              <a:t>used to denote a subjective and unproven idea. </a:t>
            </a:r>
            <a:endParaRPr lang="en-US" sz="2000" b="1" dirty="0" smtClean="0">
              <a:latin typeface="Arial" pitchFamily="34" charset="0"/>
              <a:cs typeface="Arial" pitchFamily="34" charset="0"/>
            </a:endParaRP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This </a:t>
            </a:r>
            <a:r>
              <a:rPr lang="en-US" sz="2000" b="1" dirty="0">
                <a:latin typeface="Arial" pitchFamily="34" charset="0"/>
                <a:cs typeface="Arial" pitchFamily="34" charset="0"/>
              </a:rPr>
              <a:t>idea exists early in the process, but can change considerably during its course, and take on increasing “objectification” over time (Wood and McKinley, 2010). </a:t>
            </a:r>
            <a:endParaRPr lang="en-US" sz="2000" b="1" dirty="0" smtClean="0">
              <a:latin typeface="Arial" pitchFamily="34" charset="0"/>
              <a:cs typeface="Arial" pitchFamily="34" charset="0"/>
            </a:endParaRPr>
          </a:p>
          <a:p>
            <a:pPr algn="just"/>
            <a:endParaRPr lang="en-US" sz="2000" b="1" dirty="0" smtClean="0">
              <a:latin typeface="Arial" pitchFamily="34" charset="0"/>
              <a:cs typeface="Arial" pitchFamily="34" charset="0"/>
            </a:endParaRPr>
          </a:p>
          <a:p>
            <a:pPr algn="just"/>
            <a:r>
              <a:rPr lang="en-US" sz="2000" b="1" dirty="0" smtClean="0">
                <a:latin typeface="Arial" pitchFamily="34" charset="0"/>
                <a:cs typeface="Arial" pitchFamily="34" charset="0"/>
              </a:rPr>
              <a:t>Under </a:t>
            </a:r>
            <a:r>
              <a:rPr lang="en-US" sz="2000" b="1" dirty="0">
                <a:latin typeface="Arial" pitchFamily="34" charset="0"/>
                <a:cs typeface="Arial" pitchFamily="34" charset="0"/>
              </a:rPr>
              <a:t>the Evolving Idiosyncrasy View the uniqueness of each “opportunity” is emphasized, and the argument insists on the </a:t>
            </a:r>
            <a:r>
              <a:rPr lang="en-US" sz="2000" b="1" dirty="0">
                <a:solidFill>
                  <a:srgbClr val="0070C0"/>
                </a:solidFill>
                <a:latin typeface="Arial" pitchFamily="34" charset="0"/>
                <a:cs typeface="Arial" pitchFamily="34" charset="0"/>
              </a:rPr>
              <a:t>inseparability of the “opportunity” from the entrepreneur.</a:t>
            </a:r>
            <a:endParaRPr lang="en-US" sz="2000" b="1" dirty="0" smtClean="0">
              <a:solidFill>
                <a:srgbClr val="0070C0"/>
              </a:solidFill>
              <a:latin typeface="Arial" pitchFamily="34" charset="0"/>
              <a:cs typeface="Arial" pitchFamily="34" charset="0"/>
            </a:endParaRPr>
          </a:p>
          <a:p>
            <a:pPr algn="just"/>
            <a:endParaRPr lang="en-US" sz="2000" b="1"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5915F629-394D-4463-8107-B073AF5FDA84}" type="slidenum">
              <a:rPr lang="en-US" smtClean="0"/>
              <a:pPr/>
              <a:t>7</a:t>
            </a:fld>
            <a:endParaRPr lang="en-US"/>
          </a:p>
        </p:txBody>
      </p:sp>
      <p:sp>
        <p:nvSpPr>
          <p:cNvPr id="2" name="Title 1"/>
          <p:cNvSpPr>
            <a:spLocks noGrp="1"/>
          </p:cNvSpPr>
          <p:nvPr>
            <p:ph type="title"/>
          </p:nvPr>
        </p:nvSpPr>
        <p:spPr/>
        <p:txBody>
          <a:bodyPr>
            <a:noAutofit/>
          </a:bodyPr>
          <a:lstStyle/>
          <a:p>
            <a:r>
              <a:rPr lang="en-US" sz="3600" b="1" dirty="0">
                <a:solidFill>
                  <a:srgbClr val="FF0000"/>
                </a:solidFill>
                <a:latin typeface="Times New Roman" pitchFamily="18" charset="0"/>
                <a:cs typeface="Times New Roman" pitchFamily="18" charset="0"/>
              </a:rPr>
              <a:t>Idiosyncrasy </a:t>
            </a:r>
            <a:r>
              <a:rPr lang="en-US" sz="3600" b="1" dirty="0" smtClean="0">
                <a:solidFill>
                  <a:srgbClr val="FF0000"/>
                </a:solidFill>
                <a:latin typeface="Times New Roman" pitchFamily="18" charset="0"/>
                <a:cs typeface="Times New Roman" pitchFamily="18" charset="0"/>
              </a:rPr>
              <a:t>View-</a:t>
            </a:r>
            <a:r>
              <a:rPr lang="en-US" sz="3600" b="1" dirty="0" err="1" smtClean="0">
                <a:solidFill>
                  <a:srgbClr val="FF0000"/>
                </a:solidFill>
                <a:latin typeface="Times New Roman" pitchFamily="18" charset="0"/>
                <a:cs typeface="Times New Roman" pitchFamily="18" charset="0"/>
              </a:rPr>
              <a:t>Sunnar</a:t>
            </a:r>
            <a:r>
              <a:rPr lang="en-US" sz="3600" b="1" dirty="0" smtClean="0">
                <a:solidFill>
                  <a:srgbClr val="FF0000"/>
                </a:solidFill>
                <a:latin typeface="Times New Roman" pitchFamily="18" charset="0"/>
                <a:cs typeface="Times New Roman" pitchFamily="18" charset="0"/>
              </a:rPr>
              <a:t> mentality and opportunities</a:t>
            </a:r>
            <a:br>
              <a:rPr lang="en-US" sz="3600" b="1" dirty="0" smtClean="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6934200" y="5943600"/>
            <a:ext cx="2209800" cy="91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991600" cy="5410200"/>
          </a:xfrm>
        </p:spPr>
        <p:txBody>
          <a:bodyPr>
            <a:normAutofit/>
          </a:bodyPr>
          <a:lstStyle/>
          <a:p>
            <a:pPr algn="just"/>
            <a:r>
              <a:rPr lang="en-US" b="1" dirty="0" smtClean="0"/>
              <a:t>Schumpeter saw the entrepreneurial opportunity anchored in the alpha individuals of society who are responsible through their superior capabilities of engendering innovative forms of entrepreneurship. </a:t>
            </a:r>
          </a:p>
          <a:p>
            <a:pPr algn="just"/>
            <a:r>
              <a:rPr lang="en-US" b="1" dirty="0" smtClean="0"/>
              <a:t>The Kirznerian entrepreneur is considered to be a discoverer of opportunities, which are found in the environment because they arise from market disequilibria. </a:t>
            </a:r>
            <a:r>
              <a:rPr lang="en-US" b="1" i="1" u="sng" dirty="0" smtClean="0">
                <a:solidFill>
                  <a:srgbClr val="0070C0"/>
                </a:solidFill>
              </a:rPr>
              <a:t>(weak vs. strong forms of entrepreneurship)</a:t>
            </a:r>
            <a:endParaRPr lang="en-US" b="1" i="1" u="sng" dirty="0">
              <a:solidFill>
                <a:srgbClr val="0070C0"/>
              </a:solidFill>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8</a:t>
            </a:fld>
            <a:endParaRPr lang="en-US"/>
          </a:p>
        </p:txBody>
      </p:sp>
      <p:sp>
        <p:nvSpPr>
          <p:cNvPr id="2" name="Title 1"/>
          <p:cNvSpPr>
            <a:spLocks noGrp="1"/>
          </p:cNvSpPr>
          <p:nvPr>
            <p:ph type="title"/>
          </p:nvPr>
        </p:nvSpPr>
        <p:spPr>
          <a:xfrm>
            <a:off x="0" y="0"/>
            <a:ext cx="9144000" cy="990600"/>
          </a:xfrm>
        </p:spPr>
        <p:txBody>
          <a:bodyPr>
            <a:normAutofit fontScale="90000"/>
          </a:bodyPr>
          <a:lstStyle/>
          <a:p>
            <a:r>
              <a:rPr lang="en-US" b="1" dirty="0" smtClean="0">
                <a:solidFill>
                  <a:srgbClr val="FF0000"/>
                </a:solidFill>
              </a:rPr>
              <a:t>Schumpeter versus Kirznerian entrepreneurship</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096000"/>
          </a:xfrm>
        </p:spPr>
        <p:txBody>
          <a:bodyPr>
            <a:noAutofit/>
          </a:bodyPr>
          <a:lstStyle/>
          <a:p>
            <a:pPr algn="just"/>
            <a:r>
              <a:rPr lang="en-US" sz="2400" b="1" dirty="0" smtClean="0"/>
              <a:t>The </a:t>
            </a:r>
            <a:r>
              <a:rPr lang="en-US" sz="2400" b="1" dirty="0" smtClean="0">
                <a:solidFill>
                  <a:srgbClr val="FF0000"/>
                </a:solidFill>
              </a:rPr>
              <a:t>innovative or novel </a:t>
            </a:r>
            <a:r>
              <a:rPr lang="en-US" sz="2400" b="1" dirty="0" smtClean="0"/>
              <a:t>entrepreneur was first classified by economist Joseph Schumpeter (Schumpeter, 1934). </a:t>
            </a:r>
          </a:p>
          <a:p>
            <a:pPr algn="just">
              <a:buNone/>
            </a:pPr>
            <a:endParaRPr lang="en-US" sz="2000" b="1" dirty="0" smtClean="0"/>
          </a:p>
          <a:p>
            <a:pPr algn="just"/>
            <a:r>
              <a:rPr lang="en-US" sz="2400" b="1" dirty="0" smtClean="0"/>
              <a:t>He believed that entrepreneurial activity is the source of innovation in an economy. Hence, the special role of the entrepreneur is to catalyze economic growth by destroying established, outmoded ways of business. </a:t>
            </a:r>
          </a:p>
          <a:p>
            <a:pPr algn="just"/>
            <a:endParaRPr lang="en-US" sz="2000" b="1" dirty="0" smtClean="0"/>
          </a:p>
          <a:p>
            <a:pPr algn="just"/>
            <a:r>
              <a:rPr lang="en-US" sz="2400" b="1" dirty="0" smtClean="0"/>
              <a:t>He coined the term, </a:t>
            </a:r>
            <a:r>
              <a:rPr lang="en-US" sz="2400" b="1" dirty="0" smtClean="0">
                <a:solidFill>
                  <a:srgbClr val="FF0000"/>
                </a:solidFill>
              </a:rPr>
              <a:t>“creative destruction” </a:t>
            </a:r>
            <a:r>
              <a:rPr lang="en-US" sz="2400" b="1" dirty="0" smtClean="0"/>
              <a:t>to describe this process. In Schumpeter’s view, the entrepreneur brings disequilibrium into a market, thereby opening up more entrepreneurial opportunities due to this shift. </a:t>
            </a:r>
          </a:p>
          <a:p>
            <a:pPr algn="just"/>
            <a:r>
              <a:rPr lang="en-US" sz="2400" b="1" dirty="0" smtClean="0"/>
              <a:t>Further, Schumpeter outlines that the sources of opportunities for this form of entrepreneurship are found in: </a:t>
            </a:r>
            <a:r>
              <a:rPr lang="en-US" sz="2400" b="1" dirty="0" smtClean="0">
                <a:solidFill>
                  <a:srgbClr val="0070C0"/>
                </a:solidFill>
              </a:rPr>
              <a:t>technological changes, political/regulatory changes (Schumpeter, 1947).</a:t>
            </a:r>
            <a:endParaRPr lang="en-US" sz="2400" b="1" dirty="0">
              <a:solidFill>
                <a:srgbClr val="0070C0"/>
              </a:solidFill>
            </a:endParaRPr>
          </a:p>
        </p:txBody>
      </p:sp>
      <p:sp>
        <p:nvSpPr>
          <p:cNvPr id="5" name="Slide Number Placeholder 4"/>
          <p:cNvSpPr>
            <a:spLocks noGrp="1"/>
          </p:cNvSpPr>
          <p:nvPr>
            <p:ph type="sldNum" sz="quarter" idx="12"/>
          </p:nvPr>
        </p:nvSpPr>
        <p:spPr/>
        <p:txBody>
          <a:bodyPr/>
          <a:lstStyle/>
          <a:p>
            <a:fld id="{5915F629-394D-4463-8107-B073AF5FDA84}" type="slidenum">
              <a:rPr lang="en-US" smtClean="0"/>
              <a:pPr/>
              <a:t>9</a:t>
            </a:fld>
            <a:endParaRPr lang="en-US"/>
          </a:p>
        </p:txBody>
      </p:sp>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FF0000"/>
                </a:solidFill>
              </a:rPr>
              <a:t>Schumpeterian Opportunities</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1189</TotalTime>
  <Words>1847</Words>
  <Application>Microsoft Office PowerPoint</Application>
  <PresentationFormat>On-screen Show (4:3)</PresentationFormat>
  <Paragraphs>234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Entrepreneurial Opportunities and Kevin Hindle MEP Model</vt:lpstr>
      <vt:lpstr>Lecture Objectives </vt:lpstr>
      <vt:lpstr>Three views of “Opportunities”and the entrepreneurial process </vt:lpstr>
      <vt:lpstr>Entrepreneurship (Shane’s Definition)</vt:lpstr>
      <vt:lpstr>1. The Discovery View</vt:lpstr>
      <vt:lpstr>2. The Creation View</vt:lpstr>
      <vt:lpstr>Idiosyncrasy View-Sunnar mentality and opportunities </vt:lpstr>
      <vt:lpstr>Schumpeter versus Kirznerian entrepreneurship</vt:lpstr>
      <vt:lpstr>Schumpeterian Opportunities </vt:lpstr>
      <vt:lpstr>Kirznerian Opportunities </vt:lpstr>
      <vt:lpstr>Schumpetarian vs. Kirznerian Opportunities </vt:lpstr>
      <vt:lpstr>Schumpetarian vs. Kirznerian Opportunities </vt:lpstr>
      <vt:lpstr>Individual Factors Affecting the Discovery Process</vt:lpstr>
      <vt:lpstr>Individual Factors Affecting the Exploitation Process</vt:lpstr>
      <vt:lpstr>Paper under Discussion</vt:lpstr>
      <vt:lpstr>Abstract</vt:lpstr>
      <vt:lpstr>Slide 17</vt:lpstr>
      <vt:lpstr>Slide 18</vt:lpstr>
      <vt:lpstr>Main Propositions</vt:lpstr>
      <vt:lpstr>The Harmonized Model of Entrepreneurial Process</vt:lpstr>
      <vt:lpstr>Causation; Effectuation; Bricolage</vt:lpstr>
      <vt:lpstr>Causation; Effectuation Cont’d..</vt:lpstr>
      <vt:lpstr>Slide 23</vt:lpstr>
      <vt:lpstr>BRICOLAGE:  (Proposed by Baker &amp; Nelson, 2005) </vt:lpstr>
      <vt:lpstr>Towards Comprehensive MEP </vt:lpstr>
      <vt:lpstr>Slide 26</vt:lpstr>
      <vt:lpstr>Continued…</vt:lpstr>
      <vt:lpstr>THE END</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ASIF KHAN</dc:creator>
  <cp:lastModifiedBy>Windows User</cp:lastModifiedBy>
  <cp:revision>187</cp:revision>
  <dcterms:created xsi:type="dcterms:W3CDTF">2016-03-07T07:02:26Z</dcterms:created>
  <dcterms:modified xsi:type="dcterms:W3CDTF">2019-03-26T06:50:56Z</dcterms:modified>
</cp:coreProperties>
</file>