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256" r:id="rId2"/>
    <p:sldId id="446" r:id="rId3"/>
    <p:sldId id="465" r:id="rId4"/>
    <p:sldId id="466" r:id="rId5"/>
    <p:sldId id="467" r:id="rId6"/>
    <p:sldId id="468" r:id="rId7"/>
    <p:sldId id="469" r:id="rId8"/>
    <p:sldId id="470" r:id="rId9"/>
    <p:sldId id="471" r:id="rId10"/>
    <p:sldId id="472" r:id="rId11"/>
    <p:sldId id="473" r:id="rId12"/>
    <p:sldId id="270" r:id="rId13"/>
    <p:sldId id="271" r:id="rId14"/>
    <p:sldId id="282" r:id="rId15"/>
    <p:sldId id="272" r:id="rId16"/>
    <p:sldId id="273" r:id="rId17"/>
    <p:sldId id="274" r:id="rId18"/>
    <p:sldId id="347" r:id="rId19"/>
    <p:sldId id="321" r:id="rId20"/>
    <p:sldId id="315" r:id="rId21"/>
    <p:sldId id="275" r:id="rId22"/>
    <p:sldId id="276" r:id="rId23"/>
    <p:sldId id="450" r:id="rId24"/>
    <p:sldId id="320" r:id="rId25"/>
    <p:sldId id="277" r:id="rId26"/>
    <p:sldId id="278" r:id="rId27"/>
    <p:sldId id="283" r:id="rId28"/>
    <p:sldId id="279" r:id="rId29"/>
    <p:sldId id="295" r:id="rId30"/>
    <p:sldId id="289" r:id="rId31"/>
    <p:sldId id="290" r:id="rId32"/>
    <p:sldId id="291" r:id="rId33"/>
    <p:sldId id="292" r:id="rId34"/>
    <p:sldId id="293" r:id="rId35"/>
    <p:sldId id="294" r:id="rId36"/>
    <p:sldId id="296" r:id="rId37"/>
    <p:sldId id="452" r:id="rId38"/>
    <p:sldId id="453" r:id="rId39"/>
    <p:sldId id="454" r:id="rId40"/>
    <p:sldId id="455" r:id="rId41"/>
    <p:sldId id="456" r:id="rId42"/>
    <p:sldId id="457" r:id="rId43"/>
    <p:sldId id="458" r:id="rId44"/>
    <p:sldId id="459" r:id="rId45"/>
    <p:sldId id="460" r:id="rId46"/>
    <p:sldId id="461" r:id="rId47"/>
    <p:sldId id="462" r:id="rId48"/>
    <p:sldId id="463" r:id="rId49"/>
    <p:sldId id="464" r:id="rId50"/>
    <p:sldId id="357" r:id="rId51"/>
    <p:sldId id="350" r:id="rId52"/>
    <p:sldId id="351" r:id="rId53"/>
    <p:sldId id="352" r:id="rId54"/>
    <p:sldId id="353" r:id="rId55"/>
    <p:sldId id="359" r:id="rId56"/>
    <p:sldId id="297" r:id="rId57"/>
    <p:sldId id="298" r:id="rId58"/>
    <p:sldId id="299" r:id="rId59"/>
    <p:sldId id="300" r:id="rId60"/>
    <p:sldId id="301" r:id="rId61"/>
    <p:sldId id="371" r:id="rId62"/>
    <p:sldId id="430" r:id="rId63"/>
    <p:sldId id="379" r:id="rId64"/>
    <p:sldId id="381" r:id="rId65"/>
    <p:sldId id="370" r:id="rId66"/>
    <p:sldId id="335" r:id="rId67"/>
    <p:sldId id="373" r:id="rId68"/>
    <p:sldId id="372" r:id="rId69"/>
    <p:sldId id="375" r:id="rId70"/>
    <p:sldId id="376" r:id="rId71"/>
    <p:sldId id="336" r:id="rId72"/>
    <p:sldId id="338" r:id="rId73"/>
    <p:sldId id="339" r:id="rId74"/>
    <p:sldId id="340" r:id="rId75"/>
    <p:sldId id="341" r:id="rId76"/>
    <p:sldId id="342"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6377" autoAdjust="0"/>
  </p:normalViewPr>
  <p:slideViewPr>
    <p:cSldViewPr>
      <p:cViewPr varScale="1">
        <p:scale>
          <a:sx n="59" d="100"/>
          <a:sy n="59" d="100"/>
        </p:scale>
        <p:origin x="-22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E08865-C4BE-4759-B322-36A8356EA787}" type="datetimeFigureOut">
              <a:rPr lang="en-US" smtClean="0"/>
              <a:pPr/>
              <a:t>5/6/2019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F3D995-3325-4028-8D89-154456EABFC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r>
              <a:rPr lang="en-US" smtClean="0">
                <a:latin typeface="Arial" charset="0"/>
              </a:rPr>
              <a:t>Jerry Yand and David Filo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37E14EF-2911-42F9-8EF3-99E56E03EE52}" type="slidenum">
              <a:rPr lang="en-AU" smtClean="0">
                <a:latin typeface="Arial" charset="0"/>
              </a:rPr>
              <a:pPr/>
              <a:t>24</a:t>
            </a:fld>
            <a:endParaRPr lang="en-AU" smtClean="0">
              <a:latin typeface="Arial" charset="0"/>
            </a:endParaRPr>
          </a:p>
        </p:txBody>
      </p:sp>
      <p:sp>
        <p:nvSpPr>
          <p:cNvPr id="55299" name="Rectangle 2"/>
          <p:cNvSpPr>
            <a:spLocks noGrp="1" noRot="1" noChangeAspect="1" noChangeArrowheads="1" noTextEdit="1"/>
          </p:cNvSpPr>
          <p:nvPr>
            <p:ph type="sldImg"/>
          </p:nvPr>
        </p:nvSpPr>
        <p:spPr>
          <a:xfrm>
            <a:off x="1146175" y="685800"/>
            <a:ext cx="4572000" cy="3429000"/>
          </a:xfrm>
          <a:ln/>
        </p:spPr>
      </p:sp>
      <p:sp>
        <p:nvSpPr>
          <p:cNvPr id="55300" name="Rectangle 3"/>
          <p:cNvSpPr>
            <a:spLocks noGrp="1" noChangeArrowheads="1"/>
          </p:cNvSpPr>
          <p:nvPr>
            <p:ph type="body" idx="1"/>
          </p:nvPr>
        </p:nvSpPr>
        <p:spPr>
          <a:xfrm>
            <a:off x="914400" y="4343400"/>
            <a:ext cx="5029200" cy="4114800"/>
          </a:xfrm>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ltLang="zh-CN" smtClean="0"/>
          </a:p>
          <a:p>
            <a:endParaRPr lang="en-US" altLang="zh-CN" smtClean="0"/>
          </a:p>
        </p:txBody>
      </p:sp>
      <p:sp>
        <p:nvSpPr>
          <p:cNvPr id="49156" name="Slide Number Placeholder 3"/>
          <p:cNvSpPr>
            <a:spLocks noGrp="1"/>
          </p:cNvSpPr>
          <p:nvPr>
            <p:ph type="sldNum" sz="quarter" idx="5"/>
          </p:nvPr>
        </p:nvSpPr>
        <p:spPr>
          <a:noFill/>
        </p:spPr>
        <p:txBody>
          <a:bodyPr/>
          <a:lstStyle/>
          <a:p>
            <a:fld id="{C4E6D1CF-3ED7-4C74-8D31-3919E3EC3830}" type="slidenum">
              <a:rPr lang="en-US" altLang="zh-CN" smtClean="0"/>
              <a:pPr/>
              <a:t>46</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0FA978A-0AB6-426F-954B-B02004887C5B}" type="datetimeFigureOut">
              <a:rPr lang="en-US" smtClean="0"/>
              <a:pPr/>
              <a:t>5/6/2019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C9AC1D2-8406-4B0E-A857-0E57B8F2753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FA978A-0AB6-426F-954B-B02004887C5B}" type="datetimeFigureOut">
              <a:rPr lang="en-US" smtClean="0"/>
              <a:pPr/>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AC1D2-8406-4B0E-A857-0E57B8F275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FA978A-0AB6-426F-954B-B02004887C5B}" type="datetimeFigureOut">
              <a:rPr lang="en-US" smtClean="0"/>
              <a:pPr/>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AC1D2-8406-4B0E-A857-0E57B8F275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FA978A-0AB6-426F-954B-B02004887C5B}" type="datetimeFigureOut">
              <a:rPr lang="en-US" smtClean="0"/>
              <a:pPr/>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AC1D2-8406-4B0E-A857-0E57B8F275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0FA978A-0AB6-426F-954B-B02004887C5B}" type="datetimeFigureOut">
              <a:rPr lang="en-US" smtClean="0"/>
              <a:pPr/>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AC1D2-8406-4B0E-A857-0E57B8F2753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FA978A-0AB6-426F-954B-B02004887C5B}" type="datetimeFigureOut">
              <a:rPr lang="en-US" smtClean="0"/>
              <a:pPr/>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AC1D2-8406-4B0E-A857-0E57B8F275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0FA978A-0AB6-426F-954B-B02004887C5B}" type="datetimeFigureOut">
              <a:rPr lang="en-US" smtClean="0"/>
              <a:pPr/>
              <a:t>5/6/2019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9AC1D2-8406-4B0E-A857-0E57B8F275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0FA978A-0AB6-426F-954B-B02004887C5B}" type="datetimeFigureOut">
              <a:rPr lang="en-US" smtClean="0"/>
              <a:pPr/>
              <a:t>5/6/2019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9AC1D2-8406-4B0E-A857-0E57B8F275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A978A-0AB6-426F-954B-B02004887C5B}" type="datetimeFigureOut">
              <a:rPr lang="en-US" smtClean="0"/>
              <a:pPr/>
              <a:t>5/6/2019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9AC1D2-8406-4B0E-A857-0E57B8F275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FA978A-0AB6-426F-954B-B02004887C5B}" type="datetimeFigureOut">
              <a:rPr lang="en-US" smtClean="0"/>
              <a:pPr/>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AC1D2-8406-4B0E-A857-0E57B8F275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0FA978A-0AB6-426F-954B-B02004887C5B}" type="datetimeFigureOut">
              <a:rPr lang="en-US" smtClean="0"/>
              <a:pPr/>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C9AC1D2-8406-4B0E-A857-0E57B8F2753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0FA978A-0AB6-426F-954B-B02004887C5B}" type="datetimeFigureOut">
              <a:rPr lang="en-US" smtClean="0"/>
              <a:pPr/>
              <a:t>5/6/2019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C9AC1D2-8406-4B0E-A857-0E57B8F2753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hyperlink" Target="http://www.businessmodelgeneration.com/" TargetMode="External"/><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wmf"/><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851648" cy="1828800"/>
          </a:xfrm>
        </p:spPr>
        <p:txBody>
          <a:bodyPr>
            <a:normAutofit/>
          </a:bodyPr>
          <a:lstStyle/>
          <a:p>
            <a:pPr algn="ctr"/>
            <a:r>
              <a:rPr lang="en-US" sz="5400" b="1" dirty="0" smtClean="0">
                <a:solidFill>
                  <a:srgbClr val="FFFF00"/>
                </a:solidFill>
              </a:rPr>
              <a:t>Business Plans</a:t>
            </a:r>
            <a:br>
              <a:rPr lang="en-US" sz="5400" b="1" dirty="0" smtClean="0">
                <a:solidFill>
                  <a:srgbClr val="FFFF00"/>
                </a:solidFill>
              </a:rPr>
            </a:br>
            <a:r>
              <a:rPr lang="en-US" sz="5400" dirty="0" smtClean="0">
                <a:solidFill>
                  <a:srgbClr val="FFFF00"/>
                </a:solidFill>
              </a:rPr>
              <a:t>COMPLETE SLIDES</a:t>
            </a:r>
            <a:endParaRPr lang="en-US" sz="5400" b="1" dirty="0">
              <a:solidFill>
                <a:srgbClr val="FFFF00"/>
              </a:solidFill>
            </a:endParaRPr>
          </a:p>
        </p:txBody>
      </p:sp>
      <p:sp>
        <p:nvSpPr>
          <p:cNvPr id="3" name="Subtitle 2"/>
          <p:cNvSpPr>
            <a:spLocks noGrp="1"/>
          </p:cNvSpPr>
          <p:nvPr>
            <p:ph type="subTitle" idx="1"/>
          </p:nvPr>
        </p:nvSpPr>
        <p:spPr>
          <a:xfrm>
            <a:off x="533400" y="2209800"/>
            <a:ext cx="7854696" cy="1752600"/>
          </a:xfrm>
        </p:spPr>
        <p:txBody>
          <a:bodyPr/>
          <a:lstStyle/>
          <a:p>
            <a:pPr algn="ctr"/>
            <a:r>
              <a:rPr lang="en-US" b="1" dirty="0" smtClean="0">
                <a:solidFill>
                  <a:srgbClr val="FFFF00"/>
                </a:solidFill>
              </a:rPr>
              <a:t>Presented By</a:t>
            </a:r>
          </a:p>
          <a:p>
            <a:pPr algn="ctr"/>
            <a:r>
              <a:rPr lang="en-US" b="1" dirty="0" smtClean="0">
                <a:solidFill>
                  <a:srgbClr val="FFFF00"/>
                </a:solidFill>
              </a:rPr>
              <a:t>Dr. M. Tariq Yousafzai</a:t>
            </a:r>
            <a:endParaRPr lang="en-US" b="1"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I. THE EXECUTIVE SUMMARY</a:t>
            </a:r>
            <a:endParaRPr lang="en-US" sz="3600" b="1" dirty="0"/>
          </a:p>
        </p:txBody>
      </p:sp>
      <p:sp>
        <p:nvSpPr>
          <p:cNvPr id="3" name="Content Placeholder 2"/>
          <p:cNvSpPr>
            <a:spLocks noGrp="1"/>
          </p:cNvSpPr>
          <p:nvPr>
            <p:ph idx="1"/>
          </p:nvPr>
        </p:nvSpPr>
        <p:spPr>
          <a:xfrm>
            <a:off x="0" y="1600200"/>
            <a:ext cx="9144000" cy="5257800"/>
          </a:xfrm>
        </p:spPr>
        <p:txBody>
          <a:bodyPr/>
          <a:lstStyle/>
          <a:p>
            <a:pPr algn="just">
              <a:buNone/>
            </a:pPr>
            <a:r>
              <a:rPr lang="en-US" b="1" dirty="0" smtClean="0">
                <a:solidFill>
                  <a:srgbClr val="0070C0"/>
                </a:solidFill>
              </a:rPr>
              <a:t>F. </a:t>
            </a:r>
            <a:r>
              <a:rPr lang="en-US" b="1" i="1" dirty="0" smtClean="0">
                <a:solidFill>
                  <a:srgbClr val="0070C0"/>
                </a:solidFill>
              </a:rPr>
              <a:t>The team</a:t>
            </a:r>
          </a:p>
          <a:p>
            <a:pPr algn="just"/>
            <a:r>
              <a:rPr lang="en-US" b="1" dirty="0" smtClean="0"/>
              <a:t>Summarize the relevant knowledge, experience, know how, and skills of lead entrepreneur and any team members, noting previous accomplishments, especially those involving profit and loss responsibility as well as general management and people management experience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I. THE EXECUTIVE SUMMARY</a:t>
            </a:r>
            <a:endParaRPr lang="en-US" sz="4000" b="1" dirty="0"/>
          </a:p>
        </p:txBody>
      </p:sp>
      <p:sp>
        <p:nvSpPr>
          <p:cNvPr id="3" name="Content Placeholder 2"/>
          <p:cNvSpPr>
            <a:spLocks noGrp="1"/>
          </p:cNvSpPr>
          <p:nvPr>
            <p:ph idx="1"/>
          </p:nvPr>
        </p:nvSpPr>
        <p:spPr>
          <a:xfrm>
            <a:off x="0" y="1600200"/>
            <a:ext cx="9144000" cy="5257800"/>
          </a:xfrm>
        </p:spPr>
        <p:txBody>
          <a:bodyPr>
            <a:normAutofit/>
          </a:bodyPr>
          <a:lstStyle/>
          <a:p>
            <a:pPr algn="just">
              <a:buNone/>
            </a:pPr>
            <a:r>
              <a:rPr lang="en-US" b="1" dirty="0" smtClean="0">
                <a:solidFill>
                  <a:srgbClr val="0070C0"/>
                </a:solidFill>
              </a:rPr>
              <a:t>G. </a:t>
            </a:r>
            <a:r>
              <a:rPr lang="en-US" b="1" i="1" dirty="0" smtClean="0">
                <a:solidFill>
                  <a:srgbClr val="0070C0"/>
                </a:solidFill>
              </a:rPr>
              <a:t>The offering</a:t>
            </a:r>
          </a:p>
          <a:p>
            <a:pPr algn="just"/>
            <a:r>
              <a:rPr lang="en-US" b="1" dirty="0" smtClean="0"/>
              <a:t>Briefly indicate the amount of equity and/or debt financing needed.</a:t>
            </a:r>
          </a:p>
          <a:p>
            <a:pPr algn="just"/>
            <a:r>
              <a:rPr lang="en-US" b="1" dirty="0" smtClean="0"/>
              <a:t>How much of the company you are prepared to offer for that financing, </a:t>
            </a:r>
          </a:p>
          <a:p>
            <a:pPr algn="just"/>
            <a:r>
              <a:rPr lang="en-US" b="1" dirty="0" smtClean="0"/>
              <a:t>what principal use will be made of the capital, </a:t>
            </a:r>
          </a:p>
          <a:p>
            <a:pPr algn="just"/>
            <a:r>
              <a:rPr lang="en-US" b="1" dirty="0" smtClean="0"/>
              <a:t>and how the targeted investor, lender or strategic partner will achieve its desired returns</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pPr algn="l"/>
            <a:r>
              <a:rPr lang="en-US" sz="3200" b="1" dirty="0" smtClean="0">
                <a:solidFill>
                  <a:srgbClr val="FF0000"/>
                </a:solidFill>
              </a:rPr>
              <a:t>II. THE INDUSTRY AND THE COMPANY AND ITS PRODUCT(S) OR SERVICE(S)</a:t>
            </a:r>
            <a:endParaRPr lang="en-US" sz="3200" b="1" dirty="0">
              <a:solidFill>
                <a:srgbClr val="FF0000"/>
              </a:solidFill>
            </a:endParaRPr>
          </a:p>
        </p:txBody>
      </p:sp>
      <p:sp>
        <p:nvSpPr>
          <p:cNvPr id="3" name="Content Placeholder 2"/>
          <p:cNvSpPr>
            <a:spLocks noGrp="1"/>
          </p:cNvSpPr>
          <p:nvPr>
            <p:ph idx="1"/>
          </p:nvPr>
        </p:nvSpPr>
        <p:spPr>
          <a:xfrm>
            <a:off x="0" y="1600200"/>
            <a:ext cx="9144000" cy="5257800"/>
          </a:xfrm>
        </p:spPr>
        <p:txBody>
          <a:bodyPr>
            <a:normAutofit/>
          </a:bodyPr>
          <a:lstStyle/>
          <a:p>
            <a:pPr algn="just"/>
            <a:r>
              <a:rPr lang="en-US" b="1" dirty="0" smtClean="0"/>
              <a:t>A major area of consideration is the company, its concept for product(s) and service(s), and its interface with the industry in which it will be competing. </a:t>
            </a:r>
          </a:p>
          <a:p>
            <a:pPr algn="just"/>
            <a:r>
              <a:rPr lang="en-US" b="1" i="1" u="sng" dirty="0" smtClean="0"/>
              <a:t>This is the context into which the marketing information, for example, fits in. </a:t>
            </a:r>
          </a:p>
          <a:p>
            <a:pPr algn="just"/>
            <a:r>
              <a:rPr lang="en-US" b="1" dirty="0" smtClean="0"/>
              <a:t>Information needs to include a </a:t>
            </a:r>
            <a:r>
              <a:rPr lang="en-US" b="1" dirty="0" smtClean="0">
                <a:solidFill>
                  <a:srgbClr val="FF0000"/>
                </a:solidFill>
              </a:rPr>
              <a:t>description of the industry, </a:t>
            </a:r>
            <a:r>
              <a:rPr lang="en-US" b="1" dirty="0" smtClean="0"/>
              <a:t>a description of the concept, </a:t>
            </a:r>
            <a:r>
              <a:rPr lang="en-US" b="1" dirty="0" smtClean="0">
                <a:solidFill>
                  <a:srgbClr val="7030A0"/>
                </a:solidFill>
              </a:rPr>
              <a:t>a description of the company and a description of the product(s) or service(s) you will offer,</a:t>
            </a:r>
            <a:r>
              <a:rPr lang="en-US" b="1" dirty="0" smtClean="0"/>
              <a:t> </a:t>
            </a:r>
            <a:r>
              <a:rPr lang="en-US" b="1" dirty="0" smtClean="0">
                <a:solidFill>
                  <a:srgbClr val="FF0000"/>
                </a:solidFill>
              </a:rPr>
              <a:t>the proprietary position of these products(s) or service(s), their potential advantages,</a:t>
            </a:r>
            <a:r>
              <a:rPr lang="en-US" b="1" dirty="0" smtClean="0"/>
              <a:t> and entry growth strategy for the product(s) or service(s).</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pPr algn="l"/>
            <a:r>
              <a:rPr lang="en-US" sz="3200" b="1" dirty="0" smtClean="0">
                <a:solidFill>
                  <a:srgbClr val="FF0000"/>
                </a:solidFill>
              </a:rPr>
              <a:t>II. THE INDUSTRY AND THE COMPANY AND ITS PRODUCT(S) OR SERVICE(S) Continued…</a:t>
            </a:r>
            <a:endParaRPr lang="en-US" sz="3200" dirty="0">
              <a:solidFill>
                <a:srgbClr val="FF0000"/>
              </a:solidFill>
            </a:endParaRPr>
          </a:p>
        </p:txBody>
      </p:sp>
      <p:sp>
        <p:nvSpPr>
          <p:cNvPr id="3" name="Content Placeholder 2"/>
          <p:cNvSpPr>
            <a:spLocks noGrp="1"/>
          </p:cNvSpPr>
          <p:nvPr>
            <p:ph idx="1"/>
          </p:nvPr>
        </p:nvSpPr>
        <p:spPr>
          <a:xfrm>
            <a:off x="0" y="1600200"/>
            <a:ext cx="9144000" cy="5257800"/>
          </a:xfrm>
        </p:spPr>
        <p:txBody>
          <a:bodyPr>
            <a:normAutofit/>
          </a:bodyPr>
          <a:lstStyle/>
          <a:p>
            <a:pPr marL="514350" indent="-514350" algn="just">
              <a:buAutoNum type="alphaUcPeriod"/>
            </a:pPr>
            <a:r>
              <a:rPr lang="en-US" b="1" i="1" dirty="0" smtClean="0">
                <a:solidFill>
                  <a:srgbClr val="0070C0"/>
                </a:solidFill>
              </a:rPr>
              <a:t>The industry:</a:t>
            </a:r>
            <a:endParaRPr lang="en-US" b="1" i="1" dirty="0" smtClean="0"/>
          </a:p>
          <a:p>
            <a:pPr marL="514350" indent="-514350" algn="just"/>
            <a:r>
              <a:rPr lang="en-US" b="1" dirty="0" smtClean="0"/>
              <a:t>Present the current status and prospects for the industry in which the proposed business will operate.</a:t>
            </a:r>
          </a:p>
          <a:p>
            <a:pPr marL="514350" indent="-514350" algn="just"/>
            <a:r>
              <a:rPr lang="en-US" b="1" dirty="0" smtClean="0"/>
              <a:t>Discuss briefly Market size, Growth Trends, and competitors</a:t>
            </a:r>
          </a:p>
          <a:p>
            <a:pPr marL="514350" indent="-514350" algn="just"/>
            <a:r>
              <a:rPr lang="en-US" b="1" dirty="0" smtClean="0"/>
              <a:t>Discuss any new products or developments, new products and customers, new requirements, new entrants and exits, and any other national or economic trends and factors that could affect the venture’s business positively or negatively.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Offshore location attractiveness index </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0" y="1219200"/>
            <a:ext cx="8763000" cy="5638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linds(horizont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pPr algn="l"/>
            <a:r>
              <a:rPr lang="en-US" sz="3200" b="1" dirty="0" smtClean="0"/>
              <a:t>II. THE INDUSTRY AND THE COMPANY AND ITS PRODUCT(S) OR SERVICE(S)</a:t>
            </a:r>
            <a:endParaRPr lang="en-US" sz="3200" dirty="0"/>
          </a:p>
        </p:txBody>
      </p:sp>
      <p:sp>
        <p:nvSpPr>
          <p:cNvPr id="3" name="Content Placeholder 2"/>
          <p:cNvSpPr>
            <a:spLocks noGrp="1"/>
          </p:cNvSpPr>
          <p:nvPr>
            <p:ph idx="1"/>
          </p:nvPr>
        </p:nvSpPr>
        <p:spPr>
          <a:xfrm>
            <a:off x="0" y="1219200"/>
            <a:ext cx="9144000" cy="5638800"/>
          </a:xfrm>
        </p:spPr>
        <p:txBody>
          <a:bodyPr>
            <a:normAutofit/>
          </a:bodyPr>
          <a:lstStyle/>
          <a:p>
            <a:pPr algn="just">
              <a:buNone/>
            </a:pPr>
            <a:r>
              <a:rPr lang="en-US" b="1" dirty="0" smtClean="0">
                <a:solidFill>
                  <a:srgbClr val="0070C0"/>
                </a:solidFill>
              </a:rPr>
              <a:t>B. </a:t>
            </a:r>
            <a:r>
              <a:rPr lang="en-US" b="1" i="1" dirty="0" smtClean="0">
                <a:solidFill>
                  <a:srgbClr val="0070C0"/>
                </a:solidFill>
              </a:rPr>
              <a:t>The Company and the concept</a:t>
            </a:r>
          </a:p>
          <a:p>
            <a:pPr algn="just"/>
            <a:r>
              <a:rPr lang="en-US" b="1" dirty="0" smtClean="0"/>
              <a:t>Describe what business your company is in or intends to enter, what products/service will it offer, and who will be its principal customers.</a:t>
            </a:r>
          </a:p>
          <a:p>
            <a:pPr algn="just"/>
            <a:r>
              <a:rPr lang="en-US" b="1" dirty="0" smtClean="0"/>
              <a:t>If your company has been in business for several years and is seeking expansion financing, </a:t>
            </a:r>
            <a:r>
              <a:rPr lang="en-US" b="1" dirty="0" smtClean="0">
                <a:solidFill>
                  <a:srgbClr val="FF0000"/>
                </a:solidFill>
              </a:rPr>
              <a:t>review its history and cite its prior sales and profit performance, and if your company had setbacks or losses in prior years, </a:t>
            </a:r>
            <a:r>
              <a:rPr lang="en-US" b="1" dirty="0" smtClean="0"/>
              <a:t>discuss these and emphasize current and future efforts to prevent a recurrence of these difficulties and to improve your company’s performance.</a:t>
            </a:r>
          </a:p>
          <a:p>
            <a:pPr algn="just">
              <a:buNone/>
            </a:pPr>
            <a:endParaRPr lang="en-US" b="1" dirty="0">
              <a:solidFill>
                <a:srgbClr val="0070C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pPr algn="l"/>
            <a:r>
              <a:rPr lang="en-US" sz="3200" b="1" dirty="0" smtClean="0">
                <a:solidFill>
                  <a:srgbClr val="FF0000"/>
                </a:solidFill>
              </a:rPr>
              <a:t>II. THE INDUSTRY AND THE COMPANY AND ITS PRODUCT(S) OR SERVICE(S)</a:t>
            </a:r>
            <a:endParaRPr lang="en-US" sz="3200" dirty="0">
              <a:solidFill>
                <a:srgbClr val="FF0000"/>
              </a:solidFill>
            </a:endParaRPr>
          </a:p>
        </p:txBody>
      </p:sp>
      <p:sp>
        <p:nvSpPr>
          <p:cNvPr id="3" name="Content Placeholder 2"/>
          <p:cNvSpPr>
            <a:spLocks noGrp="1"/>
          </p:cNvSpPr>
          <p:nvPr>
            <p:ph idx="1"/>
          </p:nvPr>
        </p:nvSpPr>
        <p:spPr>
          <a:xfrm>
            <a:off x="0" y="1143000"/>
            <a:ext cx="9144000" cy="5715000"/>
          </a:xfrm>
        </p:spPr>
        <p:txBody>
          <a:bodyPr>
            <a:normAutofit/>
          </a:bodyPr>
          <a:lstStyle/>
          <a:p>
            <a:pPr algn="just">
              <a:buNone/>
            </a:pPr>
            <a:r>
              <a:rPr lang="en-US" b="1" dirty="0" smtClean="0">
                <a:solidFill>
                  <a:srgbClr val="0070C0"/>
                </a:solidFill>
              </a:rPr>
              <a:t>C. </a:t>
            </a:r>
            <a:r>
              <a:rPr lang="en-US" b="1" i="1" dirty="0" smtClean="0">
                <a:solidFill>
                  <a:srgbClr val="0070C0"/>
                </a:solidFill>
              </a:rPr>
              <a:t>The Product(s) or service(s)</a:t>
            </a:r>
            <a:endParaRPr lang="en-US" b="1" i="1" dirty="0" smtClean="0"/>
          </a:p>
          <a:p>
            <a:pPr algn="just"/>
            <a:r>
              <a:rPr lang="en-US" b="1" dirty="0" smtClean="0"/>
              <a:t>Describe in some detail each product or service to be sold</a:t>
            </a:r>
          </a:p>
          <a:p>
            <a:pPr algn="just"/>
            <a:r>
              <a:rPr lang="en-US" b="1" dirty="0" smtClean="0"/>
              <a:t>Discuss the application of product or service and describe the primary end use as well as any significant secondary applications (</a:t>
            </a:r>
            <a:r>
              <a:rPr lang="en-US" b="1" dirty="0" err="1" smtClean="0"/>
              <a:t>Haier</a:t>
            </a:r>
            <a:r>
              <a:rPr lang="en-US" b="1" dirty="0" smtClean="0"/>
              <a:t>)</a:t>
            </a:r>
          </a:p>
          <a:p>
            <a:pPr algn="just"/>
            <a:r>
              <a:rPr lang="en-US" b="1" dirty="0" smtClean="0">
                <a:solidFill>
                  <a:srgbClr val="FF0000"/>
                </a:solidFill>
              </a:rPr>
              <a:t>Describe your USP</a:t>
            </a:r>
            <a:r>
              <a:rPr lang="en-US" b="1" dirty="0" smtClean="0"/>
              <a:t>; also describe what is currently on the market and what will you offer that will </a:t>
            </a:r>
            <a:r>
              <a:rPr lang="en-US" b="1" dirty="0" smtClean="0">
                <a:solidFill>
                  <a:srgbClr val="FF0000"/>
                </a:solidFill>
              </a:rPr>
              <a:t>account for your market penetration</a:t>
            </a:r>
          </a:p>
          <a:p>
            <a:pPr algn="just"/>
            <a:r>
              <a:rPr lang="en-US" b="1" dirty="0" smtClean="0"/>
              <a:t>Include a description of any possible drawbacks (including problems with obsolescence) of product or service</a:t>
            </a:r>
          </a:p>
          <a:p>
            <a:pPr algn="just"/>
            <a:endParaRPr lang="en-US" b="1" dirty="0" smtClean="0"/>
          </a:p>
          <a:p>
            <a:pPr>
              <a:buNone/>
            </a:pPr>
            <a:endParaRPr lang="en-US"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Autofit/>
          </a:bodyPr>
          <a:lstStyle/>
          <a:p>
            <a:pPr algn="l"/>
            <a:r>
              <a:rPr lang="en-US" sz="3200" b="1" dirty="0" smtClean="0">
                <a:solidFill>
                  <a:srgbClr val="FF0000"/>
                </a:solidFill>
              </a:rPr>
              <a:t>II. THE INDUSTRY AND THE COMPANY AND ITS PRODUCT(S) OR SERVICE(S) cont’d</a:t>
            </a:r>
            <a:endParaRPr lang="en-US" sz="3200" dirty="0">
              <a:solidFill>
                <a:srgbClr val="FF0000"/>
              </a:solidFill>
            </a:endParaRPr>
          </a:p>
        </p:txBody>
      </p:sp>
      <p:sp>
        <p:nvSpPr>
          <p:cNvPr id="3" name="Content Placeholder 2"/>
          <p:cNvSpPr>
            <a:spLocks noGrp="1"/>
          </p:cNvSpPr>
          <p:nvPr>
            <p:ph idx="1"/>
          </p:nvPr>
        </p:nvSpPr>
        <p:spPr>
          <a:xfrm>
            <a:off x="0" y="1143000"/>
            <a:ext cx="9144000" cy="5715000"/>
          </a:xfrm>
        </p:spPr>
        <p:txBody>
          <a:bodyPr>
            <a:normAutofit/>
          </a:bodyPr>
          <a:lstStyle/>
          <a:p>
            <a:pPr algn="just">
              <a:buNone/>
            </a:pPr>
            <a:r>
              <a:rPr lang="en-US" b="1" dirty="0" smtClean="0">
                <a:solidFill>
                  <a:srgbClr val="0070C0"/>
                </a:solidFill>
              </a:rPr>
              <a:t>D. </a:t>
            </a:r>
            <a:r>
              <a:rPr lang="en-US" b="1" i="1" dirty="0" smtClean="0">
                <a:solidFill>
                  <a:srgbClr val="0070C0"/>
                </a:solidFill>
              </a:rPr>
              <a:t>Entry and growth strategy:</a:t>
            </a:r>
            <a:endParaRPr lang="en-US" b="1" i="1" dirty="0" smtClean="0"/>
          </a:p>
          <a:p>
            <a:pPr algn="just"/>
            <a:r>
              <a:rPr lang="en-US" b="1" dirty="0" smtClean="0"/>
              <a:t>Indicate key success variable in your marketing plan </a:t>
            </a:r>
            <a:r>
              <a:rPr lang="en-US" b="1" dirty="0" smtClean="0">
                <a:solidFill>
                  <a:srgbClr val="FF0000"/>
                </a:solidFill>
              </a:rPr>
              <a:t>(e.g., an innovative product, timing advantage, or marketing approach)</a:t>
            </a:r>
            <a:r>
              <a:rPr lang="en-US" b="1" dirty="0" smtClean="0"/>
              <a:t> and your pricing, distribution, advertising and promotional plans.</a:t>
            </a:r>
          </a:p>
          <a:p>
            <a:pPr algn="just"/>
            <a:r>
              <a:rPr lang="en-US" b="1" dirty="0" smtClean="0"/>
              <a:t>Summarize how fast you intend to grow and to what size during the first five years and your plans for growth beyond your initial product or service</a:t>
            </a:r>
            <a:endParaRPr lang="en-US" b="1" dirty="0" smtClean="0">
              <a:solidFill>
                <a:srgbClr val="FF0000"/>
              </a:solidFill>
            </a:endParaRPr>
          </a:p>
          <a:p>
            <a:pPr algn="just"/>
            <a:r>
              <a:rPr lang="en-US" b="1" dirty="0" smtClean="0">
                <a:solidFill>
                  <a:srgbClr val="FF0000"/>
                </a:solidFill>
              </a:rPr>
              <a:t>AVOID THE SHINY OBJECT SYNDROME</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1524001"/>
            <a:ext cx="4953000" cy="5333999"/>
          </a:xfrm>
          <a:prstGeom prst="rect">
            <a:avLst/>
          </a:prstGeom>
          <a:noFill/>
          <a:ln w="9525">
            <a:noFill/>
            <a:miter lim="800000"/>
            <a:headEnd/>
            <a:tailEnd/>
          </a:ln>
          <a:effectLst/>
        </p:spPr>
      </p:pic>
      <p:sp>
        <p:nvSpPr>
          <p:cNvPr id="4" name="Title 3"/>
          <p:cNvSpPr>
            <a:spLocks noGrp="1"/>
          </p:cNvSpPr>
          <p:nvPr>
            <p:ph type="title"/>
          </p:nvPr>
        </p:nvSpPr>
        <p:spPr>
          <a:xfrm>
            <a:off x="457200" y="76200"/>
            <a:ext cx="8229600" cy="1143000"/>
          </a:xfrm>
        </p:spPr>
        <p:txBody>
          <a:bodyPr>
            <a:normAutofit fontScale="90000"/>
          </a:bodyPr>
          <a:lstStyle/>
          <a:p>
            <a:r>
              <a:rPr lang="en-US" dirty="0" smtClean="0">
                <a:solidFill>
                  <a:srgbClr val="FF0000"/>
                </a:solidFill>
              </a:rPr>
              <a:t>III. Market </a:t>
            </a:r>
            <a:r>
              <a:rPr lang="en-US" dirty="0" smtClean="0">
                <a:solidFill>
                  <a:srgbClr val="FF0000"/>
                </a:solidFill>
              </a:rPr>
              <a:t>Research and Analysis</a:t>
            </a:r>
            <a:endParaRPr lang="en-US" dirty="0">
              <a:solidFill>
                <a:srgbClr val="FF0000"/>
              </a:solidFill>
            </a:endParaRPr>
          </a:p>
        </p:txBody>
      </p:sp>
      <p:pic>
        <p:nvPicPr>
          <p:cNvPr id="2" name="Picture 3"/>
          <p:cNvPicPr>
            <a:picLocks noChangeAspect="1" noChangeArrowheads="1"/>
          </p:cNvPicPr>
          <p:nvPr/>
        </p:nvPicPr>
        <p:blipFill>
          <a:blip r:embed="rId3" cstate="print"/>
          <a:srcRect/>
          <a:stretch>
            <a:fillRect/>
          </a:stretch>
        </p:blipFill>
        <p:spPr bwMode="auto">
          <a:xfrm>
            <a:off x="4495800" y="1524000"/>
            <a:ext cx="46482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cstate="print"/>
          <a:srcRect/>
          <a:stretch>
            <a:fillRect/>
          </a:stretch>
        </p:blipFill>
        <p:spPr>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3"/>
          <p:cNvPicPr>
            <a:picLocks noChangeAspect="1"/>
          </p:cNvPicPr>
          <p:nvPr/>
        </p:nvPicPr>
        <p:blipFill>
          <a:blip r:embed="rId2" cstate="print"/>
          <a:srcRect/>
          <a:stretch>
            <a:fillRect/>
          </a:stretch>
        </p:blipFill>
        <p:spPr bwMode="auto">
          <a:xfrm>
            <a:off x="7191375" y="469900"/>
            <a:ext cx="561975" cy="673100"/>
          </a:xfrm>
          <a:prstGeom prst="rect">
            <a:avLst/>
          </a:prstGeom>
          <a:noFill/>
          <a:ln w="9525">
            <a:noFill/>
            <a:miter lim="800000"/>
            <a:headEnd/>
            <a:tailEnd/>
          </a:ln>
        </p:spPr>
      </p:pic>
      <p:pic>
        <p:nvPicPr>
          <p:cNvPr id="16" name="Picture 14"/>
          <p:cNvPicPr>
            <a:picLocks noChangeAspect="1"/>
          </p:cNvPicPr>
          <p:nvPr/>
        </p:nvPicPr>
        <p:blipFill>
          <a:blip r:embed="rId3" cstate="print"/>
          <a:srcRect/>
          <a:stretch>
            <a:fillRect/>
          </a:stretch>
        </p:blipFill>
        <p:spPr bwMode="auto">
          <a:xfrm>
            <a:off x="3702050" y="412750"/>
            <a:ext cx="508000" cy="530225"/>
          </a:xfrm>
          <a:prstGeom prst="rect">
            <a:avLst/>
          </a:prstGeom>
          <a:noFill/>
          <a:ln w="9525">
            <a:noFill/>
            <a:miter lim="800000"/>
            <a:headEnd/>
            <a:tailEnd/>
          </a:ln>
        </p:spPr>
      </p:pic>
      <p:pic>
        <p:nvPicPr>
          <p:cNvPr id="17" name="Picture 15"/>
          <p:cNvPicPr>
            <a:picLocks noChangeAspect="1"/>
          </p:cNvPicPr>
          <p:nvPr/>
        </p:nvPicPr>
        <p:blipFill>
          <a:blip r:embed="rId4" cstate="print"/>
          <a:srcRect/>
          <a:stretch>
            <a:fillRect/>
          </a:stretch>
        </p:blipFill>
        <p:spPr bwMode="auto">
          <a:xfrm>
            <a:off x="5500688" y="2390775"/>
            <a:ext cx="498475" cy="514350"/>
          </a:xfrm>
          <a:prstGeom prst="rect">
            <a:avLst/>
          </a:prstGeom>
          <a:noFill/>
          <a:ln w="9525">
            <a:noFill/>
            <a:miter lim="800000"/>
            <a:headEnd/>
            <a:tailEnd/>
          </a:ln>
        </p:spPr>
      </p:pic>
      <p:pic>
        <p:nvPicPr>
          <p:cNvPr id="18" name="Picture 16"/>
          <p:cNvPicPr>
            <a:picLocks noChangeAspect="1"/>
          </p:cNvPicPr>
          <p:nvPr/>
        </p:nvPicPr>
        <p:blipFill>
          <a:blip r:embed="rId5" cstate="print"/>
          <a:srcRect/>
          <a:stretch>
            <a:fillRect/>
          </a:stretch>
        </p:blipFill>
        <p:spPr bwMode="auto">
          <a:xfrm>
            <a:off x="5381625" y="349250"/>
            <a:ext cx="558800" cy="573087"/>
          </a:xfrm>
          <a:prstGeom prst="rect">
            <a:avLst/>
          </a:prstGeom>
          <a:noFill/>
          <a:ln w="9525">
            <a:noFill/>
            <a:miter lim="800000"/>
            <a:headEnd/>
            <a:tailEnd/>
          </a:ln>
        </p:spPr>
      </p:pic>
      <p:pic>
        <p:nvPicPr>
          <p:cNvPr id="19" name="Picture 17"/>
          <p:cNvPicPr>
            <a:picLocks noChangeAspect="1"/>
          </p:cNvPicPr>
          <p:nvPr/>
        </p:nvPicPr>
        <p:blipFill>
          <a:blip r:embed="rId6" cstate="print"/>
          <a:srcRect l="11171"/>
          <a:stretch>
            <a:fillRect/>
          </a:stretch>
        </p:blipFill>
        <p:spPr bwMode="auto">
          <a:xfrm>
            <a:off x="4633912" y="4514850"/>
            <a:ext cx="452438" cy="573087"/>
          </a:xfrm>
          <a:prstGeom prst="rect">
            <a:avLst/>
          </a:prstGeom>
          <a:noFill/>
          <a:ln w="9525">
            <a:noFill/>
            <a:miter lim="800000"/>
            <a:headEnd/>
            <a:tailEnd/>
          </a:ln>
        </p:spPr>
      </p:pic>
      <p:pic>
        <p:nvPicPr>
          <p:cNvPr id="20" name="Picture 18"/>
          <p:cNvPicPr>
            <a:picLocks noChangeAspect="1"/>
          </p:cNvPicPr>
          <p:nvPr/>
        </p:nvPicPr>
        <p:blipFill>
          <a:blip r:embed="rId7" cstate="print"/>
          <a:srcRect b="6728"/>
          <a:stretch>
            <a:fillRect/>
          </a:stretch>
        </p:blipFill>
        <p:spPr bwMode="auto">
          <a:xfrm>
            <a:off x="1918995" y="2486025"/>
            <a:ext cx="671805" cy="593725"/>
          </a:xfrm>
          <a:prstGeom prst="rect">
            <a:avLst/>
          </a:prstGeom>
          <a:noFill/>
          <a:ln w="9525">
            <a:noFill/>
            <a:miter lim="800000"/>
            <a:headEnd/>
            <a:tailEnd/>
          </a:ln>
        </p:spPr>
      </p:pic>
      <p:pic>
        <p:nvPicPr>
          <p:cNvPr id="21" name="Picture 19"/>
          <p:cNvPicPr>
            <a:picLocks noChangeAspect="1"/>
          </p:cNvPicPr>
          <p:nvPr/>
        </p:nvPicPr>
        <p:blipFill>
          <a:blip r:embed="rId8" cstate="print"/>
          <a:srcRect/>
          <a:stretch>
            <a:fillRect/>
          </a:stretch>
        </p:blipFill>
        <p:spPr bwMode="auto">
          <a:xfrm>
            <a:off x="1778812" y="361950"/>
            <a:ext cx="766652" cy="719910"/>
          </a:xfrm>
          <a:prstGeom prst="rect">
            <a:avLst/>
          </a:prstGeom>
          <a:noFill/>
          <a:ln w="9525">
            <a:noFill/>
            <a:miter lim="800000"/>
            <a:headEnd/>
            <a:tailEnd/>
          </a:ln>
        </p:spPr>
      </p:pic>
      <p:pic>
        <p:nvPicPr>
          <p:cNvPr id="22" name="Picture 20"/>
          <p:cNvPicPr>
            <a:picLocks noChangeAspect="1"/>
          </p:cNvPicPr>
          <p:nvPr/>
        </p:nvPicPr>
        <p:blipFill>
          <a:blip r:embed="rId9" cstate="print"/>
          <a:srcRect/>
          <a:stretch>
            <a:fillRect/>
          </a:stretch>
        </p:blipFill>
        <p:spPr bwMode="auto">
          <a:xfrm>
            <a:off x="120650" y="384175"/>
            <a:ext cx="479425" cy="493712"/>
          </a:xfrm>
          <a:prstGeom prst="rect">
            <a:avLst/>
          </a:prstGeom>
          <a:noFill/>
          <a:ln w="9525">
            <a:noFill/>
            <a:miter lim="800000"/>
            <a:headEnd/>
            <a:tailEnd/>
          </a:ln>
        </p:spPr>
      </p:pic>
      <p:pic>
        <p:nvPicPr>
          <p:cNvPr id="23" name="Picture 21"/>
          <p:cNvPicPr>
            <a:picLocks noChangeAspect="1"/>
          </p:cNvPicPr>
          <p:nvPr/>
        </p:nvPicPr>
        <p:blipFill>
          <a:blip r:embed="rId10" cstate="print"/>
          <a:srcRect t="8025" r="6839"/>
          <a:stretch>
            <a:fillRect/>
          </a:stretch>
        </p:blipFill>
        <p:spPr bwMode="auto">
          <a:xfrm>
            <a:off x="138112" y="4522788"/>
            <a:ext cx="534988" cy="515937"/>
          </a:xfrm>
          <a:prstGeom prst="rect">
            <a:avLst/>
          </a:prstGeom>
          <a:noFill/>
          <a:ln w="9525">
            <a:noFill/>
            <a:miter lim="800000"/>
            <a:headEnd/>
            <a:tailEnd/>
          </a:ln>
        </p:spPr>
      </p:pic>
      <p:pic>
        <p:nvPicPr>
          <p:cNvPr id="21724" name="Picture 220" descr="C:\Documents and Settings\coxj\Local Settings\Temporary Internet Files\Content.IE5\K8D8XAL1\MC900014715[1].wmf"/>
          <p:cNvPicPr>
            <a:picLocks noChangeAspect="1" noChangeArrowheads="1"/>
          </p:cNvPicPr>
          <p:nvPr/>
        </p:nvPicPr>
        <p:blipFill>
          <a:blip r:embed="rId11" cstate="print"/>
          <a:srcRect/>
          <a:stretch>
            <a:fillRect/>
          </a:stretch>
        </p:blipFill>
        <p:spPr bwMode="auto">
          <a:xfrm>
            <a:off x="161925" y="5743575"/>
            <a:ext cx="410731" cy="451713"/>
          </a:xfrm>
          <a:prstGeom prst="rect">
            <a:avLst/>
          </a:prstGeom>
          <a:noFill/>
        </p:spPr>
      </p:pic>
      <p:pic>
        <p:nvPicPr>
          <p:cNvPr id="21727" name="Picture 223" descr="C:\Documents and Settings\coxj\Local Settings\Temporary Internet Files\Content.IE5\K8D8XAL1\MC900437338[1].jpg"/>
          <p:cNvPicPr>
            <a:picLocks noChangeAspect="1" noChangeArrowheads="1"/>
          </p:cNvPicPr>
          <p:nvPr/>
        </p:nvPicPr>
        <p:blipFill>
          <a:blip r:embed="rId12" cstate="print">
            <a:clrChange>
              <a:clrFrom>
                <a:srgbClr val="FFFFFF"/>
              </a:clrFrom>
              <a:clrTo>
                <a:srgbClr val="FFFFFF">
                  <a:alpha val="0"/>
                </a:srgbClr>
              </a:clrTo>
            </a:clrChange>
            <a:duotone>
              <a:prstClr val="black"/>
              <a:schemeClr val="tx2">
                <a:tint val="45000"/>
                <a:satMod val="400000"/>
              </a:schemeClr>
            </a:duotone>
          </a:blip>
          <a:srcRect/>
          <a:stretch>
            <a:fillRect/>
          </a:stretch>
        </p:blipFill>
        <p:spPr bwMode="auto">
          <a:xfrm>
            <a:off x="4600575" y="5734417"/>
            <a:ext cx="457200" cy="513983"/>
          </a:xfrm>
          <a:prstGeom prst="rect">
            <a:avLst/>
          </a:prstGeom>
          <a:noFill/>
        </p:spPr>
      </p:pic>
      <p:sp>
        <p:nvSpPr>
          <p:cNvPr id="25" name="Title 24"/>
          <p:cNvSpPr>
            <a:spLocks noGrp="1"/>
          </p:cNvSpPr>
          <p:nvPr>
            <p:ph type="title"/>
          </p:nvPr>
        </p:nvSpPr>
        <p:spPr>
          <a:xfrm>
            <a:off x="152400" y="122238"/>
            <a:ext cx="8839200" cy="258762"/>
          </a:xfrm>
        </p:spPr>
        <p:txBody>
          <a:bodyPr>
            <a:normAutofit fontScale="90000"/>
          </a:bodyPr>
          <a:lstStyle/>
          <a:p>
            <a:pPr algn="l"/>
            <a:r>
              <a:rPr lang="en-US" sz="2000" b="1" dirty="0" smtClean="0">
                <a:solidFill>
                  <a:srgbClr val="FF0000"/>
                </a:solidFill>
              </a:rPr>
              <a:t>Business Model Canvas - Template – Assignment No 2 (related to your business Plan </a:t>
            </a:r>
            <a:endParaRPr lang="en-AU" sz="2000" b="1" dirty="0">
              <a:solidFill>
                <a:srgbClr val="FF0000"/>
              </a:solidFill>
            </a:endParaRPr>
          </a:p>
        </p:txBody>
      </p:sp>
      <p:graphicFrame>
        <p:nvGraphicFramePr>
          <p:cNvPr id="4" name="Content Placeholder 3"/>
          <p:cNvGraphicFramePr>
            <a:graphicFrameLocks noGrp="1"/>
          </p:cNvGraphicFramePr>
          <p:nvPr>
            <p:ph idx="1"/>
          </p:nvPr>
        </p:nvGraphicFramePr>
        <p:xfrm>
          <a:off x="152400" y="457200"/>
          <a:ext cx="8839200" cy="6400799"/>
        </p:xfrm>
        <a:graphic>
          <a:graphicData uri="http://schemas.openxmlformats.org/drawingml/2006/table">
            <a:tbl>
              <a:tblPr>
                <a:tableStyleId>{616DA210-FB5B-4158-B5E0-FEB733F419BA}</a:tableStyleId>
              </a:tblPr>
              <a:tblGrid>
                <a:gridCol w="1767840"/>
                <a:gridCol w="1767840"/>
                <a:gridCol w="883920"/>
                <a:gridCol w="883920"/>
                <a:gridCol w="1767840"/>
                <a:gridCol w="1767840"/>
              </a:tblGrid>
              <a:tr h="2020819">
                <a:tc rowSpan="2">
                  <a:txBody>
                    <a:bodyPr/>
                    <a:lstStyle/>
                    <a:p>
                      <a:r>
                        <a:rPr lang="en-AU" sz="1200" b="1" dirty="0" smtClean="0"/>
                        <a:t>           Key</a:t>
                      </a:r>
                      <a:r>
                        <a:rPr lang="en-AU" sz="1200" b="1" baseline="0" dirty="0" smtClean="0"/>
                        <a:t> Partners</a:t>
                      </a:r>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AU" sz="1200" b="1" dirty="0" smtClean="0"/>
                        <a:t>        Key Activities</a:t>
                      </a:r>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baseline="0" dirty="0" smtClean="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dirty="0" smtClean="0"/>
                        <a:t>          Value Propositions</a:t>
                      </a:r>
                      <a:endParaRPr kumimoji="0" lang="en-AU" sz="1100" b="0" i="0" u="none" strike="noStrike" kern="1200" cap="none" spc="0" normalizeH="0" baseline="0" noProof="0" dirty="0" smtClean="0">
                        <a:ln>
                          <a:noFill/>
                        </a:ln>
                        <a:solidFill>
                          <a:prstClr val="black"/>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smtClean="0">
                        <a:ln>
                          <a:noFill/>
                        </a:ln>
                        <a:solidFill>
                          <a:prstClr val="black"/>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smtClean="0">
                        <a:ln>
                          <a:noFill/>
                        </a:ln>
                        <a:solidFill>
                          <a:prstClr val="black"/>
                        </a:solidFill>
                        <a:effectLst/>
                        <a:uLnTx/>
                        <a:uFillTx/>
                        <a:latin typeface="Comic Sans MS" pitchFamily="66"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smtClean="0">
                        <a:ln>
                          <a:noFill/>
                        </a:ln>
                        <a:solidFill>
                          <a:prstClr val="black"/>
                        </a:solidFill>
                        <a:effectLst/>
                        <a:uLnTx/>
                        <a:uFillTx/>
                        <a:latin typeface="Comic Sans MS" pitchFamily="66" charset="0"/>
                        <a:ea typeface="+mn-ea"/>
                        <a:cs typeface="+mn-cs"/>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hMerge="1">
                  <a:txBody>
                    <a:bodyPr/>
                    <a:lstStyle/>
                    <a:p>
                      <a:endParaRPr lang="en-AU" dirty="0"/>
                    </a:p>
                  </a:txBody>
                  <a:tcPr/>
                </a:tc>
                <a:tc>
                  <a:txBody>
                    <a:bodyPr/>
                    <a:lstStyle/>
                    <a:p>
                      <a:r>
                        <a:rPr lang="en-AU" sz="1200" b="1" dirty="0" smtClean="0"/>
                        <a:t>         Customer </a:t>
                      </a:r>
                    </a:p>
                    <a:p>
                      <a:r>
                        <a:rPr lang="en-AU" sz="1200" b="1" dirty="0" smtClean="0"/>
                        <a:t>         Relationships</a:t>
                      </a:r>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r>
                        <a:rPr lang="en-AU" sz="1200" b="1" dirty="0" smtClean="0"/>
                        <a:t>      Customer Segments</a:t>
                      </a:r>
                      <a:endParaRPr lang="en-AU" sz="1200" b="0" baseline="0" dirty="0" smtClean="0">
                        <a:latin typeface="Comic Sans MS" pitchFamily="66" charset="0"/>
                      </a:endParaRPr>
                    </a:p>
                    <a:p>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2020819">
                <a:tc vMerge="1">
                  <a:txBody>
                    <a:bodyPr/>
                    <a:lstStyle/>
                    <a:p>
                      <a:endParaRPr lang="en-AU"/>
                    </a:p>
                  </a:txBody>
                  <a:tcPr/>
                </a:tc>
                <a:tc>
                  <a:txBody>
                    <a:bodyPr/>
                    <a:lstStyle/>
                    <a:p>
                      <a:r>
                        <a:rPr lang="en-AU" sz="1200" b="1" dirty="0" smtClean="0"/>
                        <a:t>             Key Resources</a:t>
                      </a:r>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vMerge="1">
                  <a:txBody>
                    <a:bodyPr/>
                    <a:lstStyle/>
                    <a:p>
                      <a:endParaRPr lang="en-AU"/>
                    </a:p>
                  </a:txBody>
                  <a:tcPr/>
                </a:tc>
                <a:tc hMerge="1" vMerge="1">
                  <a:txBody>
                    <a:bodyPr/>
                    <a:lstStyle/>
                    <a:p>
                      <a:endParaRPr lang="en-AU" dirty="0"/>
                    </a:p>
                  </a:txBody>
                  <a:tcPr/>
                </a:tc>
                <a:tc>
                  <a:txBody>
                    <a:bodyPr/>
                    <a:lstStyle/>
                    <a:p>
                      <a:r>
                        <a:rPr lang="en-AU" sz="1200" b="1" dirty="0" smtClean="0"/>
                        <a:t>             Channels</a:t>
                      </a:r>
                      <a:endParaRPr lang="en-AU" sz="1200" b="0" baseline="0" dirty="0" smtClean="0">
                        <a:latin typeface="Comic Sans MS" pitchFamily="66" charset="0"/>
                      </a:endParaRPr>
                    </a:p>
                    <a:p>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endParaRPr lang="en-AU"/>
                    </a:p>
                  </a:txBody>
                  <a:tcPr/>
                </a:tc>
              </a:tr>
              <a:tr h="991345">
                <a:tc gridSpan="3">
                  <a:txBody>
                    <a:bodyPr/>
                    <a:lstStyle/>
                    <a:p>
                      <a:r>
                        <a:rPr lang="en-AU" sz="1200" b="1" dirty="0" smtClean="0"/>
                        <a:t>              Cost Structure</a:t>
                      </a:r>
                      <a:endParaRPr lang="en-AU" sz="1200" b="0" baseline="0" dirty="0" smtClean="0">
                        <a:latin typeface="Comic Sans MS" pitchFamily="66" charset="0"/>
                      </a:endParaRPr>
                    </a:p>
                    <a:p>
                      <a:endParaRPr lang="en-AU" sz="1200" b="0" baseline="0" dirty="0" smtClean="0">
                        <a:latin typeface="Comic Sans MS" pitchFamily="66" charset="0"/>
                      </a:endParaRPr>
                    </a:p>
                    <a:p>
                      <a:endParaRPr lang="en-AU" sz="1200" b="0" baseline="0" dirty="0" smtClean="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tc gridSpan="3">
                  <a:txBody>
                    <a:bodyPr/>
                    <a:lstStyle/>
                    <a:p>
                      <a:r>
                        <a:rPr lang="en-AU" sz="1200" b="1" dirty="0" smtClean="0"/>
                        <a:t>           Revenue Streams</a:t>
                      </a:r>
                      <a:endParaRPr lang="en-AU" sz="1200" b="0" baseline="0" dirty="0" smtClean="0">
                        <a:latin typeface="Comic Sans MS" pitchFamily="66" charset="0"/>
                      </a:endParaRPr>
                    </a:p>
                    <a:p>
                      <a:endParaRPr lang="en-AU" sz="1200" b="0" baseline="0" dirty="0" smtClean="0">
                        <a:latin typeface="Comic Sans MS" pitchFamily="66" charset="0"/>
                      </a:endParaRPr>
                    </a:p>
                    <a:p>
                      <a:endParaRPr lang="en-AU" sz="1200" b="0" baseline="0" dirty="0" smtClean="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tr>
              <a:tr h="240813">
                <a:tc gridSpan="6">
                  <a:txBody>
                    <a:bodyPr/>
                    <a:lstStyle/>
                    <a:p>
                      <a:endParaRPr lang="en-AU" sz="100" b="1" dirty="0"/>
                    </a:p>
                  </a:txBody>
                  <a:tcPr marL="82296" marR="82296">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AU" sz="100" dirty="0"/>
                    </a:p>
                  </a:txBody>
                  <a:tcPr/>
                </a:tc>
                <a:tc hMerge="1">
                  <a:txBody>
                    <a:bodyPr/>
                    <a:lstStyle/>
                    <a:p>
                      <a:endParaRPr lang="en-AU" sz="100" dirty="0"/>
                    </a:p>
                  </a:txBody>
                  <a:tcPr/>
                </a:tc>
                <a:tc hMerge="1">
                  <a:txBody>
                    <a:bodyPr/>
                    <a:lstStyle/>
                    <a:p>
                      <a:endParaRPr lang="en-AU" sz="100" dirty="0"/>
                    </a:p>
                  </a:txBody>
                  <a:tcPr/>
                </a:tc>
                <a:tc hMerge="1">
                  <a:txBody>
                    <a:bodyPr/>
                    <a:lstStyle/>
                    <a:p>
                      <a:endParaRPr lang="en-AU" sz="100" dirty="0"/>
                    </a:p>
                  </a:txBody>
                  <a:tcPr/>
                </a:tc>
                <a:tc hMerge="1">
                  <a:txBody>
                    <a:bodyPr/>
                    <a:lstStyle/>
                    <a:p>
                      <a:endParaRPr lang="en-AU" sz="100" dirty="0"/>
                    </a:p>
                  </a:txBody>
                  <a:tcPr/>
                </a:tc>
              </a:tr>
              <a:tr h="882980">
                <a:tc gridSpan="3">
                  <a:txBody>
                    <a:bodyPr/>
                    <a:lstStyle/>
                    <a:p>
                      <a:r>
                        <a:rPr lang="en-AU" sz="1200" b="1" dirty="0" smtClean="0"/>
                        <a:t>       Social &amp; Environmental</a:t>
                      </a:r>
                      <a:r>
                        <a:rPr lang="en-AU" sz="1200" b="1" baseline="0" dirty="0" smtClean="0"/>
                        <a:t> Cost</a:t>
                      </a:r>
                      <a:endParaRPr lang="en-AU" sz="1200" b="0" baseline="0" dirty="0" smtClean="0">
                        <a:latin typeface="Comic Sans MS" pitchFamily="66" charset="0"/>
                      </a:endParaRPr>
                    </a:p>
                    <a:p>
                      <a:r>
                        <a:rPr lang="en-AU" sz="1100" b="0" baseline="0" dirty="0" smtClean="0">
                          <a:latin typeface="Comic Sans MS" pitchFamily="66" charset="0"/>
                        </a:rPr>
                        <a:t>          </a:t>
                      </a: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alpha val="40000"/>
                      </a:schemeClr>
                    </a:solidFill>
                  </a:tcPr>
                </a:tc>
                <a:tc hMerge="1">
                  <a:txBody>
                    <a:bodyPr/>
                    <a:lstStyle/>
                    <a:p>
                      <a:endParaRPr lang="en-AU" dirty="0"/>
                    </a:p>
                  </a:txBody>
                  <a:tcPr/>
                </a:tc>
                <a:tc hMerge="1">
                  <a:txBody>
                    <a:bodyPr/>
                    <a:lstStyle/>
                    <a:p>
                      <a:endParaRPr lang="en-AU" dirty="0"/>
                    </a:p>
                  </a:txBody>
                  <a:tcPr/>
                </a:tc>
                <a:tc gridSpan="3">
                  <a:txBody>
                    <a:bodyPr/>
                    <a:lstStyle/>
                    <a:p>
                      <a:r>
                        <a:rPr lang="en-AU" sz="1200" b="1" dirty="0" smtClean="0"/>
                        <a:t>            Social &amp; Environmental</a:t>
                      </a:r>
                      <a:r>
                        <a:rPr lang="en-AU" sz="1200" b="1" baseline="0" dirty="0" smtClean="0"/>
                        <a:t> Benefit</a:t>
                      </a:r>
                      <a:endParaRPr lang="en-AU" sz="1200" b="0" baseline="0" dirty="0" smtClean="0">
                        <a:latin typeface="Comic Sans MS" pitchFamily="66" charset="0"/>
                      </a:endParaRPr>
                    </a:p>
                    <a:p>
                      <a:r>
                        <a:rPr lang="en-AU" sz="1100" b="0" baseline="0" dirty="0" smtClean="0">
                          <a:latin typeface="Comic Sans MS" pitchFamily="66" charset="0"/>
                        </a:rPr>
                        <a:t>          </a:t>
                      </a: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alpha val="40000"/>
                      </a:srgbClr>
                    </a:solidFill>
                  </a:tcPr>
                </a:tc>
                <a:tc hMerge="1">
                  <a:txBody>
                    <a:bodyPr/>
                    <a:lstStyle/>
                    <a:p>
                      <a:endParaRPr lang="en-AU" dirty="0"/>
                    </a:p>
                  </a:txBody>
                  <a:tcPr/>
                </a:tc>
                <a:tc hMerge="1">
                  <a:txBody>
                    <a:bodyPr/>
                    <a:lstStyle/>
                    <a:p>
                      <a:endParaRPr lang="en-AU" dirty="0"/>
                    </a:p>
                  </a:txBody>
                  <a:tcPr/>
                </a:tc>
              </a:tr>
              <a:tr h="244023">
                <a:tc gridSpan="6">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AU" sz="1000" dirty="0" smtClean="0">
                          <a:hlinkClick r:id="rId13"/>
                        </a:rPr>
                        <a:t>http://www.businessmodelgeneration.com</a:t>
                      </a:r>
                      <a:endParaRPr lang="en-AU" sz="700" dirty="0" smtClean="0"/>
                    </a:p>
                  </a:txBody>
                  <a:tcPr marL="82296" marR="82296">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619125" y="42863"/>
            <a:ext cx="8524875" cy="1143000"/>
          </a:xfrm>
        </p:spPr>
        <p:txBody>
          <a:bodyPr/>
          <a:lstStyle/>
          <a:p>
            <a:r>
              <a:rPr lang="en-US" sz="3500" b="1" dirty="0" smtClean="0">
                <a:solidFill>
                  <a:srgbClr val="FF0000"/>
                </a:solidFill>
              </a:rPr>
              <a:t>HUMBLE BEGINNINGS</a:t>
            </a:r>
          </a:p>
        </p:txBody>
      </p:sp>
      <p:grpSp>
        <p:nvGrpSpPr>
          <p:cNvPr id="2" name="Group 13"/>
          <p:cNvGrpSpPr>
            <a:grpSpLocks/>
          </p:cNvGrpSpPr>
          <p:nvPr/>
        </p:nvGrpSpPr>
        <p:grpSpPr bwMode="auto">
          <a:xfrm>
            <a:off x="2960688" y="1219200"/>
            <a:ext cx="2803525" cy="5714651"/>
            <a:chOff x="1997" y="1175"/>
            <a:chExt cx="1766" cy="2521"/>
          </a:xfrm>
        </p:grpSpPr>
        <p:pic>
          <p:nvPicPr>
            <p:cNvPr id="3084" name="Picture 2" descr="google_1998"/>
            <p:cNvPicPr>
              <a:picLocks noChangeAspect="1" noChangeArrowheads="1"/>
            </p:cNvPicPr>
            <p:nvPr/>
          </p:nvPicPr>
          <p:blipFill>
            <a:blip r:embed="rId3" cstate="print"/>
            <a:srcRect/>
            <a:stretch>
              <a:fillRect/>
            </a:stretch>
          </p:blipFill>
          <p:spPr bwMode="auto">
            <a:xfrm>
              <a:off x="1997" y="2833"/>
              <a:ext cx="1766" cy="863"/>
            </a:xfrm>
            <a:prstGeom prst="rect">
              <a:avLst/>
            </a:prstGeom>
            <a:noFill/>
            <a:ln w="9525">
              <a:noFill/>
              <a:miter lim="800000"/>
              <a:headEnd/>
              <a:tailEnd/>
            </a:ln>
          </p:spPr>
        </p:pic>
        <p:pic>
          <p:nvPicPr>
            <p:cNvPr id="3085" name="Picture 3" descr="larry_sergey_2"/>
            <p:cNvPicPr>
              <a:picLocks noChangeAspect="1" noChangeArrowheads="1"/>
            </p:cNvPicPr>
            <p:nvPr/>
          </p:nvPicPr>
          <p:blipFill>
            <a:blip r:embed="rId4" cstate="print"/>
            <a:srcRect/>
            <a:stretch>
              <a:fillRect/>
            </a:stretch>
          </p:blipFill>
          <p:spPr bwMode="auto">
            <a:xfrm>
              <a:off x="2151" y="1377"/>
              <a:ext cx="1457" cy="1153"/>
            </a:xfrm>
            <a:prstGeom prst="rect">
              <a:avLst/>
            </a:prstGeom>
            <a:noFill/>
            <a:ln w="9525">
              <a:noFill/>
              <a:miter lim="800000"/>
              <a:headEnd/>
              <a:tailEnd/>
            </a:ln>
          </p:spPr>
        </p:pic>
        <p:sp>
          <p:nvSpPr>
            <p:cNvPr id="3086" name="Text Box 4"/>
            <p:cNvSpPr txBox="1">
              <a:spLocks noChangeArrowheads="1"/>
            </p:cNvSpPr>
            <p:nvPr/>
          </p:nvSpPr>
          <p:spPr bwMode="auto">
            <a:xfrm>
              <a:off x="2235" y="1175"/>
              <a:ext cx="1186" cy="339"/>
            </a:xfrm>
            <a:prstGeom prst="rect">
              <a:avLst/>
            </a:prstGeom>
            <a:noFill/>
            <a:ln w="9525">
              <a:noFill/>
              <a:miter lim="800000"/>
              <a:headEnd/>
              <a:tailEnd/>
            </a:ln>
          </p:spPr>
          <p:txBody>
            <a:bodyPr wrap="square">
              <a:spAutoFit/>
            </a:bodyPr>
            <a:lstStyle/>
            <a:p>
              <a:r>
                <a:rPr lang="en-US" sz="2200" dirty="0">
                  <a:solidFill>
                    <a:srgbClr val="FF0000"/>
                  </a:solidFill>
                </a:rPr>
                <a:t>Larry &amp; Sergey</a:t>
              </a:r>
            </a:p>
          </p:txBody>
        </p:sp>
      </p:grpSp>
      <p:grpSp>
        <p:nvGrpSpPr>
          <p:cNvPr id="3" name="Group 12"/>
          <p:cNvGrpSpPr>
            <a:grpSpLocks/>
          </p:cNvGrpSpPr>
          <p:nvPr/>
        </p:nvGrpSpPr>
        <p:grpSpPr bwMode="auto">
          <a:xfrm>
            <a:off x="5410200" y="914400"/>
            <a:ext cx="3455989" cy="5714999"/>
            <a:chOff x="3698" y="1074"/>
            <a:chExt cx="1832" cy="2572"/>
          </a:xfrm>
        </p:grpSpPr>
        <p:pic>
          <p:nvPicPr>
            <p:cNvPr id="3081" name="Picture 5" descr="Eyes_Flat"/>
            <p:cNvPicPr>
              <a:picLocks noChangeAspect="1" noChangeArrowheads="1"/>
            </p:cNvPicPr>
            <p:nvPr/>
          </p:nvPicPr>
          <p:blipFill>
            <a:blip r:embed="rId5" cstate="print"/>
            <a:srcRect/>
            <a:stretch>
              <a:fillRect/>
            </a:stretch>
          </p:blipFill>
          <p:spPr bwMode="auto">
            <a:xfrm>
              <a:off x="3751" y="1378"/>
              <a:ext cx="1779" cy="1151"/>
            </a:xfrm>
            <a:prstGeom prst="rect">
              <a:avLst/>
            </a:prstGeom>
            <a:noFill/>
            <a:ln w="9525">
              <a:noFill/>
              <a:miter lim="800000"/>
              <a:headEnd/>
              <a:tailEnd/>
            </a:ln>
          </p:spPr>
        </p:pic>
        <p:sp>
          <p:nvSpPr>
            <p:cNvPr id="3082" name="Text Box 6"/>
            <p:cNvSpPr txBox="1">
              <a:spLocks noChangeArrowheads="1"/>
            </p:cNvSpPr>
            <p:nvPr/>
          </p:nvSpPr>
          <p:spPr bwMode="auto">
            <a:xfrm>
              <a:off x="3698" y="1074"/>
              <a:ext cx="1647" cy="271"/>
            </a:xfrm>
            <a:prstGeom prst="rect">
              <a:avLst/>
            </a:prstGeom>
            <a:noFill/>
            <a:ln w="9525">
              <a:noFill/>
              <a:miter lim="800000"/>
              <a:headEnd/>
              <a:tailEnd/>
            </a:ln>
          </p:spPr>
          <p:txBody>
            <a:bodyPr wrap="none">
              <a:spAutoFit/>
            </a:bodyPr>
            <a:lstStyle/>
            <a:p>
              <a:r>
                <a:rPr lang="en-US" sz="2200" dirty="0">
                  <a:solidFill>
                    <a:srgbClr val="FF0000"/>
                  </a:solidFill>
                </a:rPr>
                <a:t>Steve    Chad    Jawed</a:t>
              </a:r>
            </a:p>
          </p:txBody>
        </p:sp>
        <p:pic>
          <p:nvPicPr>
            <p:cNvPr id="3083" name="Picture 7" descr="youtube_july_2005"/>
            <p:cNvPicPr>
              <a:picLocks noChangeAspect="1" noChangeArrowheads="1"/>
            </p:cNvPicPr>
            <p:nvPr/>
          </p:nvPicPr>
          <p:blipFill>
            <a:blip r:embed="rId6" cstate="print"/>
            <a:srcRect/>
            <a:stretch>
              <a:fillRect/>
            </a:stretch>
          </p:blipFill>
          <p:spPr bwMode="auto">
            <a:xfrm>
              <a:off x="3914" y="2885"/>
              <a:ext cx="1455" cy="761"/>
            </a:xfrm>
            <a:prstGeom prst="rect">
              <a:avLst/>
            </a:prstGeom>
            <a:noFill/>
            <a:ln w="9525">
              <a:noFill/>
              <a:miter lim="800000"/>
              <a:headEnd/>
              <a:tailEnd/>
            </a:ln>
          </p:spPr>
        </p:pic>
      </p:grpSp>
      <p:grpSp>
        <p:nvGrpSpPr>
          <p:cNvPr id="4" name="Group 14"/>
          <p:cNvGrpSpPr>
            <a:grpSpLocks/>
          </p:cNvGrpSpPr>
          <p:nvPr/>
        </p:nvGrpSpPr>
        <p:grpSpPr bwMode="auto">
          <a:xfrm>
            <a:off x="190500" y="1142999"/>
            <a:ext cx="3009900" cy="5410201"/>
            <a:chOff x="327" y="1074"/>
            <a:chExt cx="1624" cy="2766"/>
          </a:xfrm>
        </p:grpSpPr>
        <p:pic>
          <p:nvPicPr>
            <p:cNvPr id="3078" name="Picture 8" descr="jerry_david_1"/>
            <p:cNvPicPr>
              <a:picLocks noChangeAspect="1" noChangeArrowheads="1"/>
            </p:cNvPicPr>
            <p:nvPr/>
          </p:nvPicPr>
          <p:blipFill>
            <a:blip r:embed="rId7" cstate="print"/>
            <a:srcRect/>
            <a:stretch>
              <a:fillRect/>
            </a:stretch>
          </p:blipFill>
          <p:spPr bwMode="auto">
            <a:xfrm>
              <a:off x="327" y="1377"/>
              <a:ext cx="1624" cy="1153"/>
            </a:xfrm>
            <a:prstGeom prst="rect">
              <a:avLst/>
            </a:prstGeom>
            <a:noFill/>
            <a:ln w="9525">
              <a:noFill/>
              <a:miter lim="800000"/>
              <a:headEnd/>
              <a:tailEnd/>
            </a:ln>
          </p:spPr>
        </p:pic>
        <p:sp>
          <p:nvSpPr>
            <p:cNvPr id="3079" name="Text Box 9"/>
            <p:cNvSpPr txBox="1">
              <a:spLocks noChangeArrowheads="1"/>
            </p:cNvSpPr>
            <p:nvPr/>
          </p:nvSpPr>
          <p:spPr bwMode="auto">
            <a:xfrm>
              <a:off x="553" y="1074"/>
              <a:ext cx="1072" cy="271"/>
            </a:xfrm>
            <a:prstGeom prst="rect">
              <a:avLst/>
            </a:prstGeom>
            <a:noFill/>
            <a:ln w="9525">
              <a:noFill/>
              <a:miter lim="800000"/>
              <a:headEnd/>
              <a:tailEnd/>
            </a:ln>
          </p:spPr>
          <p:txBody>
            <a:bodyPr wrap="none">
              <a:spAutoFit/>
            </a:bodyPr>
            <a:lstStyle/>
            <a:p>
              <a:r>
                <a:rPr lang="en-US" sz="2200" dirty="0">
                  <a:solidFill>
                    <a:srgbClr val="FF0000"/>
                  </a:solidFill>
                </a:rPr>
                <a:t>Jerry &amp; David</a:t>
              </a:r>
            </a:p>
          </p:txBody>
        </p:sp>
        <p:pic>
          <p:nvPicPr>
            <p:cNvPr id="3080" name="Picture 10"/>
            <p:cNvPicPr>
              <a:picLocks noChangeAspect="1" noChangeArrowheads="1"/>
            </p:cNvPicPr>
            <p:nvPr/>
          </p:nvPicPr>
          <p:blipFill>
            <a:blip r:embed="rId8" cstate="print"/>
            <a:srcRect l="572" t="15997" r="64008" b="28232"/>
            <a:stretch>
              <a:fillRect/>
            </a:stretch>
          </p:blipFill>
          <p:spPr bwMode="auto">
            <a:xfrm>
              <a:off x="537" y="2690"/>
              <a:ext cx="1203" cy="1150"/>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Autofit/>
          </a:bodyPr>
          <a:lstStyle/>
          <a:p>
            <a:pPr algn="l"/>
            <a:r>
              <a:rPr lang="en-US" sz="3200" b="1" dirty="0" smtClean="0">
                <a:solidFill>
                  <a:srgbClr val="FF0000"/>
                </a:solidFill>
              </a:rPr>
              <a:t>III. MARKET RESEARCH AND ANALYSIS</a:t>
            </a:r>
            <a:endParaRPr lang="en-US" sz="3200" dirty="0">
              <a:solidFill>
                <a:srgbClr val="FF0000"/>
              </a:solidFill>
            </a:endParaRPr>
          </a:p>
        </p:txBody>
      </p:sp>
      <p:sp>
        <p:nvSpPr>
          <p:cNvPr id="3" name="Content Placeholder 2"/>
          <p:cNvSpPr>
            <a:spLocks noGrp="1"/>
          </p:cNvSpPr>
          <p:nvPr>
            <p:ph idx="1"/>
          </p:nvPr>
        </p:nvSpPr>
        <p:spPr>
          <a:xfrm>
            <a:off x="0" y="1371600"/>
            <a:ext cx="9144000" cy="5486400"/>
          </a:xfrm>
        </p:spPr>
        <p:txBody>
          <a:bodyPr>
            <a:normAutofit/>
          </a:bodyPr>
          <a:lstStyle/>
          <a:p>
            <a:pPr algn="just"/>
            <a:r>
              <a:rPr lang="en-US" b="1" dirty="0" smtClean="0"/>
              <a:t>Due to </a:t>
            </a:r>
            <a:r>
              <a:rPr lang="en-US" b="1" dirty="0" smtClean="0">
                <a:solidFill>
                  <a:srgbClr val="FF0000"/>
                </a:solidFill>
              </a:rPr>
              <a:t>critical dependence </a:t>
            </a:r>
            <a:r>
              <a:rPr lang="en-US" b="1" dirty="0" smtClean="0"/>
              <a:t>of other parts of the plan on this section, you are advised to prepare this section before any other.</a:t>
            </a:r>
          </a:p>
          <a:p>
            <a:pPr algn="just"/>
            <a:r>
              <a:rPr lang="en-US" b="1" dirty="0" smtClean="0"/>
              <a:t>Check the market </a:t>
            </a:r>
            <a:r>
              <a:rPr lang="en-US" b="1" dirty="0" smtClean="0">
                <a:solidFill>
                  <a:srgbClr val="FF0000"/>
                </a:solidFill>
              </a:rPr>
              <a:t>(Present or future)</a:t>
            </a:r>
          </a:p>
          <a:p>
            <a:pPr algn="just"/>
            <a:r>
              <a:rPr lang="en-US" b="1" dirty="0" smtClean="0"/>
              <a:t>Check alternative sources of market data and take time on this part </a:t>
            </a:r>
            <a:r>
              <a:rPr lang="en-US" b="1" dirty="0" smtClean="0">
                <a:solidFill>
                  <a:srgbClr val="FF0000"/>
                </a:solidFill>
              </a:rPr>
              <a:t>(Prefeasibility studies available at SMEDA website)</a:t>
            </a:r>
          </a:p>
          <a:p>
            <a:pPr algn="just"/>
            <a:r>
              <a:rPr lang="en-US" b="1" dirty="0" smtClean="0">
                <a:solidFill>
                  <a:srgbClr val="FF0000"/>
                </a:solidFill>
              </a:rPr>
              <a:t>Important</a:t>
            </a:r>
            <a:r>
              <a:rPr lang="en-US" b="1" dirty="0" smtClean="0"/>
              <a:t> because predicted sales levels directly influence such factors as the size of manufacturing operation, the </a:t>
            </a:r>
            <a:r>
              <a:rPr lang="en-US" b="1" dirty="0" smtClean="0">
                <a:solidFill>
                  <a:srgbClr val="FF0000"/>
                </a:solidFill>
              </a:rPr>
              <a:t>marketing plan </a:t>
            </a:r>
            <a:r>
              <a:rPr lang="en-US" b="1" dirty="0" smtClean="0"/>
              <a:t>and the amount of </a:t>
            </a:r>
            <a:r>
              <a:rPr lang="en-US" b="1" dirty="0" smtClean="0">
                <a:solidFill>
                  <a:srgbClr val="FF0000"/>
                </a:solidFill>
              </a:rPr>
              <a:t>debt and equity capital </a:t>
            </a:r>
            <a:r>
              <a:rPr lang="en-US" b="1" dirty="0" smtClean="0"/>
              <a:t>you will require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dirty="0" smtClean="0">
                <a:solidFill>
                  <a:srgbClr val="FF0000"/>
                </a:solidFill>
              </a:rPr>
              <a:t>III. MARKET RESEARCH AND ANALYSIS</a:t>
            </a:r>
            <a:endParaRPr lang="en-US" dirty="0">
              <a:solidFill>
                <a:srgbClr val="FF0000"/>
              </a:solidFill>
            </a:endParaRPr>
          </a:p>
        </p:txBody>
      </p:sp>
      <p:sp>
        <p:nvSpPr>
          <p:cNvPr id="3" name="Content Placeholder 2"/>
          <p:cNvSpPr>
            <a:spLocks noGrp="1"/>
          </p:cNvSpPr>
          <p:nvPr>
            <p:ph idx="1"/>
          </p:nvPr>
        </p:nvSpPr>
        <p:spPr>
          <a:xfrm>
            <a:off x="0" y="914400"/>
            <a:ext cx="9144000" cy="5943600"/>
          </a:xfrm>
        </p:spPr>
        <p:txBody>
          <a:bodyPr>
            <a:normAutofit lnSpcReduction="10000"/>
          </a:bodyPr>
          <a:lstStyle/>
          <a:p>
            <a:pPr marL="514350" indent="-514350" algn="just">
              <a:buAutoNum type="alphaUcPeriod"/>
            </a:pPr>
            <a:r>
              <a:rPr lang="en-US" b="1" i="1" dirty="0" smtClean="0">
                <a:solidFill>
                  <a:srgbClr val="0070C0"/>
                </a:solidFill>
              </a:rPr>
              <a:t>Customers</a:t>
            </a:r>
            <a:endParaRPr lang="en-US" b="1" dirty="0" smtClean="0">
              <a:solidFill>
                <a:srgbClr val="0070C0"/>
              </a:solidFill>
            </a:endParaRPr>
          </a:p>
          <a:p>
            <a:pPr marL="514350" indent="-514350" algn="just"/>
            <a:r>
              <a:rPr lang="en-US" b="1" dirty="0" smtClean="0"/>
              <a:t>Discuss who the customers for the product(s) or service(s) are or will be.</a:t>
            </a:r>
          </a:p>
          <a:p>
            <a:pPr marL="514350" indent="-514350" algn="just"/>
            <a:r>
              <a:rPr lang="en-US" b="1" dirty="0" smtClean="0"/>
              <a:t>Note that potential customers need to be classified by relatively homogenous groups having common, identifiable characteristics (e.g., by market characteristics)</a:t>
            </a:r>
          </a:p>
          <a:p>
            <a:pPr marL="514350" indent="-514350" algn="just"/>
            <a:r>
              <a:rPr lang="en-US" b="1" dirty="0" smtClean="0">
                <a:solidFill>
                  <a:srgbClr val="FF0000"/>
                </a:solidFill>
              </a:rPr>
              <a:t>For example, </a:t>
            </a:r>
            <a:r>
              <a:rPr lang="en-US" b="1" dirty="0" smtClean="0"/>
              <a:t>automotive part might be sold to manufacturers and to parts distributors supplying the replacement market, so the discussion needs to </a:t>
            </a:r>
            <a:r>
              <a:rPr lang="en-US" b="1" dirty="0" smtClean="0">
                <a:solidFill>
                  <a:srgbClr val="FF0000"/>
                </a:solidFill>
              </a:rPr>
              <a:t>reflect two market segments.</a:t>
            </a:r>
          </a:p>
          <a:p>
            <a:pPr marL="514350" indent="-514350" algn="just"/>
            <a:r>
              <a:rPr lang="en-US" b="1" dirty="0" smtClean="0"/>
              <a:t>If you have </a:t>
            </a:r>
            <a:r>
              <a:rPr lang="en-US" b="1" dirty="0" smtClean="0">
                <a:solidFill>
                  <a:srgbClr val="FF0000"/>
                </a:solidFill>
              </a:rPr>
              <a:t>existing business, list your principal current </a:t>
            </a:r>
            <a:r>
              <a:rPr lang="en-US" b="1" dirty="0" smtClean="0"/>
              <a:t>customers and discuss the trends in your sales to them.</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US" b="1" dirty="0" smtClean="0">
                <a:solidFill>
                  <a:srgbClr val="FF0000"/>
                </a:solidFill>
              </a:rPr>
              <a:t>Segmentation Bases</a:t>
            </a:r>
            <a:endParaRPr lang="en-US" b="1" dirty="0">
              <a:solidFill>
                <a:srgbClr val="FF0000"/>
              </a:solidFill>
            </a:endParaRPr>
          </a:p>
        </p:txBody>
      </p:sp>
      <p:graphicFrame>
        <p:nvGraphicFramePr>
          <p:cNvPr id="4" name="Table 3"/>
          <p:cNvGraphicFramePr>
            <a:graphicFrameLocks noGrp="1"/>
          </p:cNvGraphicFramePr>
          <p:nvPr/>
        </p:nvGraphicFramePr>
        <p:xfrm>
          <a:off x="0" y="1397000"/>
          <a:ext cx="9144000" cy="5461000"/>
        </p:xfrm>
        <a:graphic>
          <a:graphicData uri="http://schemas.openxmlformats.org/drawingml/2006/table">
            <a:tbl>
              <a:tblPr firstRow="1" bandRow="1">
                <a:tableStyleId>{5C22544A-7EE6-4342-B048-85BDC9FD1C3A}</a:tableStyleId>
              </a:tblPr>
              <a:tblGrid>
                <a:gridCol w="2286000"/>
                <a:gridCol w="2286000"/>
                <a:gridCol w="2286000"/>
                <a:gridCol w="2286000"/>
              </a:tblGrid>
              <a:tr h="706429">
                <a:tc>
                  <a:txBody>
                    <a:bodyPr/>
                    <a:lstStyle/>
                    <a:p>
                      <a:r>
                        <a:rPr lang="en-US" dirty="0" smtClean="0"/>
                        <a:t>By Behavior</a:t>
                      </a:r>
                      <a:endParaRPr lang="en-US" dirty="0"/>
                    </a:p>
                  </a:txBody>
                  <a:tcPr/>
                </a:tc>
                <a:tc>
                  <a:txBody>
                    <a:bodyPr/>
                    <a:lstStyle/>
                    <a:p>
                      <a:r>
                        <a:rPr lang="en-US" dirty="0" smtClean="0"/>
                        <a:t>By Demography</a:t>
                      </a:r>
                      <a:endParaRPr lang="en-US" dirty="0"/>
                    </a:p>
                  </a:txBody>
                  <a:tcPr/>
                </a:tc>
                <a:tc>
                  <a:txBody>
                    <a:bodyPr/>
                    <a:lstStyle/>
                    <a:p>
                      <a:r>
                        <a:rPr lang="en-US" dirty="0" smtClean="0"/>
                        <a:t>By Geography</a:t>
                      </a:r>
                      <a:endParaRPr lang="en-US" dirty="0"/>
                    </a:p>
                  </a:txBody>
                  <a:tcPr/>
                </a:tc>
                <a:tc>
                  <a:txBody>
                    <a:bodyPr/>
                    <a:lstStyle/>
                    <a:p>
                      <a:r>
                        <a:rPr lang="en-US" dirty="0" smtClean="0"/>
                        <a:t>By Psychographics</a:t>
                      </a:r>
                      <a:endParaRPr lang="en-US" dirty="0"/>
                    </a:p>
                  </a:txBody>
                  <a:tcPr/>
                </a:tc>
              </a:tr>
              <a:tr h="4754571">
                <a:tc>
                  <a:txBody>
                    <a:bodyPr/>
                    <a:lstStyle/>
                    <a:p>
                      <a:r>
                        <a:rPr lang="en-US" dirty="0" smtClean="0"/>
                        <a:t>-Benefit</a:t>
                      </a:r>
                      <a:r>
                        <a:rPr lang="en-US" baseline="0" dirty="0" smtClean="0"/>
                        <a:t> sought from the product</a:t>
                      </a:r>
                    </a:p>
                    <a:p>
                      <a:r>
                        <a:rPr lang="en-US" baseline="0" dirty="0" smtClean="0"/>
                        <a:t>-How often the product is used (usage rate)</a:t>
                      </a:r>
                    </a:p>
                    <a:p>
                      <a:r>
                        <a:rPr lang="en-US" baseline="0" dirty="0" smtClean="0"/>
                        <a:t>-Usage situation (daily or holiday use)</a:t>
                      </a:r>
                    </a:p>
                    <a:p>
                      <a:r>
                        <a:rPr lang="en-US" baseline="0" dirty="0" smtClean="0"/>
                        <a:t>-Buyers status and loyalty to the product (non-user, first time user, regular)</a:t>
                      </a:r>
                    </a:p>
                    <a:p>
                      <a:endParaRPr lang="en-US" baseline="0" dirty="0" smtClean="0"/>
                    </a:p>
                    <a:p>
                      <a:endParaRPr lang="en-US" dirty="0"/>
                    </a:p>
                  </a:txBody>
                  <a:tcPr/>
                </a:tc>
                <a:tc>
                  <a:txBody>
                    <a:bodyPr/>
                    <a:lstStyle/>
                    <a:p>
                      <a:r>
                        <a:rPr lang="en-US" dirty="0" smtClean="0"/>
                        <a:t>-Age/</a:t>
                      </a:r>
                      <a:r>
                        <a:rPr lang="en-US" baseline="0" dirty="0" smtClean="0"/>
                        <a:t> Generation</a:t>
                      </a:r>
                    </a:p>
                    <a:p>
                      <a:r>
                        <a:rPr lang="en-US" baseline="0" dirty="0" smtClean="0"/>
                        <a:t>-Income </a:t>
                      </a:r>
                    </a:p>
                    <a:p>
                      <a:r>
                        <a:rPr lang="en-US" baseline="0" dirty="0" smtClean="0"/>
                        <a:t>-Gender</a:t>
                      </a:r>
                    </a:p>
                    <a:p>
                      <a:r>
                        <a:rPr lang="en-US" baseline="0" dirty="0" smtClean="0"/>
                        <a:t>-Family lifecycle</a:t>
                      </a:r>
                    </a:p>
                    <a:p>
                      <a:r>
                        <a:rPr lang="en-US" baseline="0" dirty="0" smtClean="0"/>
                        <a:t>-Family size</a:t>
                      </a:r>
                    </a:p>
                    <a:p>
                      <a:r>
                        <a:rPr lang="en-US" baseline="0" dirty="0" smtClean="0"/>
                        <a:t>-Occupation</a:t>
                      </a:r>
                    </a:p>
                    <a:p>
                      <a:r>
                        <a:rPr lang="en-US" baseline="0" dirty="0" smtClean="0"/>
                        <a:t>-Nationality</a:t>
                      </a:r>
                    </a:p>
                    <a:p>
                      <a:endParaRPr lang="en-US" baseline="0" dirty="0" smtClean="0"/>
                    </a:p>
                    <a:p>
                      <a:endParaRPr lang="en-US" baseline="0" dirty="0" smtClean="0"/>
                    </a:p>
                    <a:p>
                      <a:endParaRPr lang="en-US" dirty="0" smtClean="0"/>
                    </a:p>
                  </a:txBody>
                  <a:tcPr/>
                </a:tc>
                <a:tc>
                  <a:txBody>
                    <a:bodyPr/>
                    <a:lstStyle/>
                    <a:p>
                      <a:r>
                        <a:rPr lang="en-US" dirty="0" smtClean="0"/>
                        <a:t>-Region (Region Continent,</a:t>
                      </a:r>
                      <a:r>
                        <a:rPr lang="en-US" baseline="0" dirty="0" smtClean="0"/>
                        <a:t> Country, State)</a:t>
                      </a:r>
                    </a:p>
                    <a:p>
                      <a:r>
                        <a:rPr lang="en-US" baseline="0" dirty="0" smtClean="0"/>
                        <a:t>-Size of city or town</a:t>
                      </a:r>
                    </a:p>
                    <a:p>
                      <a:pPr>
                        <a:buFontTx/>
                        <a:buChar char="-"/>
                      </a:pPr>
                      <a:r>
                        <a:rPr lang="en-US" baseline="0" dirty="0" smtClean="0"/>
                        <a:t>Population density</a:t>
                      </a:r>
                    </a:p>
                    <a:p>
                      <a:pPr>
                        <a:buFontTx/>
                        <a:buChar char="-"/>
                      </a:pPr>
                      <a:r>
                        <a:rPr lang="en-US" baseline="0" dirty="0" smtClean="0"/>
                        <a:t> Climate</a:t>
                      </a:r>
                    </a:p>
                    <a:p>
                      <a:pPr>
                        <a:buFontTx/>
                        <a:buChar char="-"/>
                      </a:pPr>
                      <a:endParaRPr lang="en-US" baseline="0" dirty="0" smtClean="0"/>
                    </a:p>
                    <a:p>
                      <a:endParaRPr lang="en-US" baseline="0" dirty="0" smtClean="0"/>
                    </a:p>
                    <a:p>
                      <a:endParaRPr lang="en-US" baseline="0" dirty="0" smtClean="0"/>
                    </a:p>
                    <a:p>
                      <a:endParaRPr lang="en-US" dirty="0"/>
                    </a:p>
                  </a:txBody>
                  <a:tcPr/>
                </a:tc>
                <a:tc>
                  <a:txBody>
                    <a:bodyPr/>
                    <a:lstStyle/>
                    <a:p>
                      <a:pPr>
                        <a:buFontTx/>
                        <a:buChar char="-"/>
                      </a:pPr>
                      <a:r>
                        <a:rPr lang="en-US" dirty="0" smtClean="0"/>
                        <a:t>Activities </a:t>
                      </a:r>
                    </a:p>
                    <a:p>
                      <a:pPr>
                        <a:buFontTx/>
                        <a:buChar char="-"/>
                      </a:pPr>
                      <a:r>
                        <a:rPr lang="en-US" dirty="0" smtClean="0"/>
                        <a:t> Interests</a:t>
                      </a:r>
                    </a:p>
                    <a:p>
                      <a:pPr>
                        <a:buFontTx/>
                        <a:buChar char="-"/>
                      </a:pPr>
                      <a:r>
                        <a:rPr lang="en-US" baseline="0" dirty="0" smtClean="0"/>
                        <a:t> Opinions</a:t>
                      </a:r>
                      <a:endParaRPr lang="en-US" dirty="0" smtClean="0"/>
                    </a:p>
                    <a:p>
                      <a:pPr>
                        <a:buFontTx/>
                        <a:buChar char="-"/>
                      </a:pPr>
                      <a:endParaRPr lang="en-US"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Autofit/>
          </a:bodyPr>
          <a:lstStyle/>
          <a:p>
            <a:pPr eaLnBrk="1" hangingPunct="1"/>
            <a:r>
              <a:rPr lang="en-AU" sz="3600" b="1" dirty="0" smtClean="0">
                <a:solidFill>
                  <a:srgbClr val="FF0000"/>
                </a:solidFill>
              </a:rPr>
              <a:t>IMPORTANT BEFORE YOU PROCEED ANY FURTHER</a:t>
            </a:r>
            <a:br>
              <a:rPr lang="en-AU" sz="3600" b="1" dirty="0" smtClean="0">
                <a:solidFill>
                  <a:srgbClr val="FF0000"/>
                </a:solidFill>
              </a:rPr>
            </a:br>
            <a:r>
              <a:rPr lang="en-AU" sz="3600" b="1" dirty="0" smtClean="0">
                <a:solidFill>
                  <a:srgbClr val="FF0000"/>
                </a:solidFill>
              </a:rPr>
              <a:t>Entrepreneurial plans</a:t>
            </a:r>
          </a:p>
        </p:txBody>
      </p:sp>
      <p:sp>
        <p:nvSpPr>
          <p:cNvPr id="7172" name="Rectangle 3"/>
          <p:cNvSpPr>
            <a:spLocks noGrp="1" noChangeArrowheads="1"/>
          </p:cNvSpPr>
          <p:nvPr>
            <p:ph sz="half" idx="1"/>
          </p:nvPr>
        </p:nvSpPr>
        <p:spPr/>
        <p:txBody>
          <a:bodyPr>
            <a:normAutofit lnSpcReduction="10000"/>
          </a:bodyPr>
          <a:lstStyle/>
          <a:p>
            <a:pPr eaLnBrk="1" hangingPunct="1">
              <a:buFont typeface="ZapfDingbats BT" pitchFamily="18" charset="2"/>
              <a:buNone/>
            </a:pPr>
            <a:r>
              <a:rPr lang="en-AU" b="1" dirty="0" smtClean="0">
                <a:solidFill>
                  <a:srgbClr val="FF0000"/>
                </a:solidFill>
              </a:rPr>
              <a:t>ORDINARY PLAN</a:t>
            </a:r>
          </a:p>
          <a:p>
            <a:pPr eaLnBrk="1" hangingPunct="1"/>
            <a:r>
              <a:rPr lang="en-AU" sz="3200" b="1" dirty="0" smtClean="0"/>
              <a:t>Is for existing organisation</a:t>
            </a:r>
          </a:p>
          <a:p>
            <a:pPr eaLnBrk="1" hangingPunct="1"/>
            <a:r>
              <a:rPr lang="en-AU" sz="3200" b="1" dirty="0" smtClean="0"/>
              <a:t>Proposes incremental changes</a:t>
            </a:r>
          </a:p>
          <a:p>
            <a:pPr eaLnBrk="1" hangingPunct="1"/>
            <a:r>
              <a:rPr lang="en-AU" sz="3200" b="1" dirty="0" smtClean="0"/>
              <a:t>Projections based on past achievements</a:t>
            </a:r>
          </a:p>
        </p:txBody>
      </p:sp>
      <p:sp>
        <p:nvSpPr>
          <p:cNvPr id="7173" name="Rectangle 4"/>
          <p:cNvSpPr>
            <a:spLocks noGrp="1" noChangeArrowheads="1"/>
          </p:cNvSpPr>
          <p:nvPr>
            <p:ph sz="half" idx="2"/>
          </p:nvPr>
        </p:nvSpPr>
        <p:spPr/>
        <p:txBody>
          <a:bodyPr>
            <a:normAutofit lnSpcReduction="10000"/>
          </a:bodyPr>
          <a:lstStyle/>
          <a:p>
            <a:pPr eaLnBrk="1" hangingPunct="1">
              <a:buFont typeface="ZapfDingbats BT" pitchFamily="18" charset="2"/>
              <a:buNone/>
            </a:pPr>
            <a:r>
              <a:rPr lang="en-AU" b="1" dirty="0" smtClean="0">
                <a:solidFill>
                  <a:srgbClr val="FF0000"/>
                </a:solidFill>
              </a:rPr>
              <a:t>ENTREPRENEURIAL PLAN</a:t>
            </a:r>
          </a:p>
          <a:p>
            <a:pPr eaLnBrk="1" hangingPunct="1"/>
            <a:r>
              <a:rPr lang="en-AU" sz="3200" b="1" dirty="0" smtClean="0"/>
              <a:t>Is for new organisation</a:t>
            </a:r>
          </a:p>
          <a:p>
            <a:pPr eaLnBrk="1" hangingPunct="1"/>
            <a:r>
              <a:rPr lang="en-AU" sz="3200" b="1" dirty="0" smtClean="0"/>
              <a:t>Proposes a radical change (an innovation)</a:t>
            </a:r>
          </a:p>
          <a:p>
            <a:pPr eaLnBrk="1" hangingPunct="1"/>
            <a:r>
              <a:rPr lang="en-AU" sz="3200" b="1" dirty="0" smtClean="0"/>
              <a:t>No historic basis for projections</a:t>
            </a:r>
          </a:p>
        </p:txBody>
      </p:sp>
      <p:sp>
        <p:nvSpPr>
          <p:cNvPr id="7170" name="Slide Number Placeholder 6"/>
          <p:cNvSpPr>
            <a:spLocks noGrp="1"/>
          </p:cNvSpPr>
          <p:nvPr>
            <p:ph type="sldNum" sz="quarter" idx="12"/>
          </p:nvPr>
        </p:nvSpPr>
        <p:spPr>
          <a:noFill/>
        </p:spPr>
        <p:txBody>
          <a:bodyPr/>
          <a:lstStyle/>
          <a:p>
            <a:r>
              <a:rPr lang="en-AU" smtClean="0">
                <a:latin typeface="Arial"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2">
                                            <p:txEl>
                                              <p:pRg st="0" end="0"/>
                                            </p:txEl>
                                          </p:spTgt>
                                        </p:tgtEl>
                                        <p:attrNameLst>
                                          <p:attrName>style.visibility</p:attrName>
                                        </p:attrNameLst>
                                      </p:cBhvr>
                                      <p:to>
                                        <p:strVal val="visible"/>
                                      </p:to>
                                    </p:set>
                                    <p:animEffect transition="in" filter="blinds(horizontal)">
                                      <p:cBhvr>
                                        <p:cTn id="12" dur="500"/>
                                        <p:tgtEl>
                                          <p:spTgt spid="71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72">
                                            <p:txEl>
                                              <p:pRg st="1" end="1"/>
                                            </p:txEl>
                                          </p:spTgt>
                                        </p:tgtEl>
                                        <p:attrNameLst>
                                          <p:attrName>style.visibility</p:attrName>
                                        </p:attrNameLst>
                                      </p:cBhvr>
                                      <p:to>
                                        <p:strVal val="visible"/>
                                      </p:to>
                                    </p:set>
                                    <p:animEffect transition="in" filter="blinds(horizontal)">
                                      <p:cBhvr>
                                        <p:cTn id="17" dur="500"/>
                                        <p:tgtEl>
                                          <p:spTgt spid="7172">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172">
                                            <p:txEl>
                                              <p:pRg st="2" end="2"/>
                                            </p:txEl>
                                          </p:spTgt>
                                        </p:tgtEl>
                                        <p:attrNameLst>
                                          <p:attrName>style.visibility</p:attrName>
                                        </p:attrNameLst>
                                      </p:cBhvr>
                                      <p:to>
                                        <p:strVal val="visible"/>
                                      </p:to>
                                    </p:set>
                                    <p:animEffect transition="in" filter="blinds(horizontal)">
                                      <p:cBhvr>
                                        <p:cTn id="20" dur="500"/>
                                        <p:tgtEl>
                                          <p:spTgt spid="7172">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172">
                                            <p:txEl>
                                              <p:pRg st="3" end="3"/>
                                            </p:txEl>
                                          </p:spTgt>
                                        </p:tgtEl>
                                        <p:attrNameLst>
                                          <p:attrName>style.visibility</p:attrName>
                                        </p:attrNameLst>
                                      </p:cBhvr>
                                      <p:to>
                                        <p:strVal val="visible"/>
                                      </p:to>
                                    </p:set>
                                    <p:animEffect transition="in" filter="blinds(horizontal)">
                                      <p:cBhvr>
                                        <p:cTn id="23" dur="500"/>
                                        <p:tgtEl>
                                          <p:spTgt spid="717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173">
                                            <p:txEl>
                                              <p:pRg st="0" end="0"/>
                                            </p:txEl>
                                          </p:spTgt>
                                        </p:tgtEl>
                                        <p:attrNameLst>
                                          <p:attrName>style.visibility</p:attrName>
                                        </p:attrNameLst>
                                      </p:cBhvr>
                                      <p:to>
                                        <p:strVal val="visible"/>
                                      </p:to>
                                    </p:set>
                                    <p:animEffect transition="in" filter="blinds(horizontal)">
                                      <p:cBhvr>
                                        <p:cTn id="28" dur="500"/>
                                        <p:tgtEl>
                                          <p:spTgt spid="7173">
                                            <p:txEl>
                                              <p:pRg st="0" end="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173">
                                            <p:txEl>
                                              <p:pRg st="1" end="1"/>
                                            </p:txEl>
                                          </p:spTgt>
                                        </p:tgtEl>
                                        <p:attrNameLst>
                                          <p:attrName>style.visibility</p:attrName>
                                        </p:attrNameLst>
                                      </p:cBhvr>
                                      <p:to>
                                        <p:strVal val="visible"/>
                                      </p:to>
                                    </p:set>
                                    <p:animEffect transition="in" filter="blinds(horizontal)">
                                      <p:cBhvr>
                                        <p:cTn id="31" dur="500"/>
                                        <p:tgtEl>
                                          <p:spTgt spid="7173">
                                            <p:txEl>
                                              <p:pRg st="1" end="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173">
                                            <p:txEl>
                                              <p:pRg st="2" end="2"/>
                                            </p:txEl>
                                          </p:spTgt>
                                        </p:tgtEl>
                                        <p:attrNameLst>
                                          <p:attrName>style.visibility</p:attrName>
                                        </p:attrNameLst>
                                      </p:cBhvr>
                                      <p:to>
                                        <p:strVal val="visible"/>
                                      </p:to>
                                    </p:set>
                                    <p:animEffect transition="in" filter="blinds(horizontal)">
                                      <p:cBhvr>
                                        <p:cTn id="34" dur="500"/>
                                        <p:tgtEl>
                                          <p:spTgt spid="7173">
                                            <p:txEl>
                                              <p:pRg st="2" end="2"/>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173">
                                            <p:txEl>
                                              <p:pRg st="3" end="3"/>
                                            </p:txEl>
                                          </p:spTgt>
                                        </p:tgtEl>
                                        <p:attrNameLst>
                                          <p:attrName>style.visibility</p:attrName>
                                        </p:attrNameLst>
                                      </p:cBhvr>
                                      <p:to>
                                        <p:strVal val="visible"/>
                                      </p:to>
                                    </p:set>
                                    <p:animEffect transition="in" filter="blinds(horizontal)">
                                      <p:cBhvr>
                                        <p:cTn id="37" dur="500"/>
                                        <p:tgtEl>
                                          <p:spTgt spid="71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III. MARKET RESEARCH AND ANALYSIS</a:t>
            </a:r>
            <a:endParaRPr lang="en-US" dirty="0">
              <a:solidFill>
                <a:srgbClr val="FF0000"/>
              </a:solidFill>
            </a:endParaRPr>
          </a:p>
        </p:txBody>
      </p:sp>
      <p:sp>
        <p:nvSpPr>
          <p:cNvPr id="3" name="Content Placeholder 2"/>
          <p:cNvSpPr>
            <a:spLocks noGrp="1"/>
          </p:cNvSpPr>
          <p:nvPr>
            <p:ph idx="1"/>
          </p:nvPr>
        </p:nvSpPr>
        <p:spPr>
          <a:xfrm>
            <a:off x="0" y="1600200"/>
            <a:ext cx="9144000" cy="5257800"/>
          </a:xfrm>
        </p:spPr>
        <p:txBody>
          <a:bodyPr>
            <a:normAutofit/>
          </a:bodyPr>
          <a:lstStyle/>
          <a:p>
            <a:pPr algn="just">
              <a:buNone/>
            </a:pPr>
            <a:r>
              <a:rPr lang="en-US" sz="3600" b="1" i="1" dirty="0" smtClean="0">
                <a:solidFill>
                  <a:srgbClr val="0070C0"/>
                </a:solidFill>
              </a:rPr>
              <a:t>B. Market Size and Trends</a:t>
            </a:r>
            <a:endParaRPr lang="en-US" sz="3600" b="1" dirty="0" smtClean="0"/>
          </a:p>
          <a:p>
            <a:pPr algn="just"/>
            <a:r>
              <a:rPr lang="en-US" sz="3600" b="1" dirty="0" smtClean="0"/>
              <a:t>Show for five years the size of total current market and the share you will have, by segment and/or by region and/or country, for product or service you will offer, in units, dollars and potential profitability.</a:t>
            </a:r>
          </a:p>
          <a:p>
            <a:pPr algn="just"/>
            <a:endParaRPr lang="en-US" sz="3600" b="1" dirty="0" smtClean="0"/>
          </a:p>
          <a:p>
            <a:pPr algn="just"/>
            <a:endParaRPr lang="en-US" sz="36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III. MARKET RESEARCH AND ANALYSIS</a:t>
            </a:r>
            <a:endParaRPr lang="en-US" dirty="0">
              <a:solidFill>
                <a:srgbClr val="FF0000"/>
              </a:solidFill>
            </a:endParaRPr>
          </a:p>
        </p:txBody>
      </p:sp>
      <p:sp>
        <p:nvSpPr>
          <p:cNvPr id="3" name="Content Placeholder 2"/>
          <p:cNvSpPr>
            <a:spLocks noGrp="1"/>
          </p:cNvSpPr>
          <p:nvPr>
            <p:ph idx="1"/>
          </p:nvPr>
        </p:nvSpPr>
        <p:spPr>
          <a:xfrm>
            <a:off x="0" y="1600200"/>
            <a:ext cx="9144000" cy="4525963"/>
          </a:xfrm>
        </p:spPr>
        <p:txBody>
          <a:bodyPr>
            <a:normAutofit/>
          </a:bodyPr>
          <a:lstStyle/>
          <a:p>
            <a:pPr algn="just">
              <a:buNone/>
            </a:pPr>
            <a:r>
              <a:rPr lang="en-US" b="1" dirty="0" smtClean="0">
                <a:solidFill>
                  <a:srgbClr val="0070C0"/>
                </a:solidFill>
              </a:rPr>
              <a:t>C. </a:t>
            </a:r>
            <a:r>
              <a:rPr lang="en-US" b="1" i="1" dirty="0" smtClean="0">
                <a:solidFill>
                  <a:srgbClr val="0070C0"/>
                </a:solidFill>
              </a:rPr>
              <a:t>Competition and competitive advantage</a:t>
            </a:r>
          </a:p>
          <a:p>
            <a:pPr algn="just"/>
            <a:r>
              <a:rPr lang="en-US" b="1" dirty="0" smtClean="0"/>
              <a:t>Make a realistic assessment of the strengths and weaknesses of competitors. </a:t>
            </a:r>
          </a:p>
          <a:p>
            <a:pPr algn="just"/>
            <a:r>
              <a:rPr lang="en-US" b="1" dirty="0" smtClean="0"/>
              <a:t>Assess the substitutes and/or alternative products and services and list the companies that supply them, both domestic and foreign, as appropriate.</a:t>
            </a:r>
          </a:p>
          <a:p>
            <a:pPr algn="just"/>
            <a:r>
              <a:rPr lang="en-US" b="1" dirty="0" smtClean="0"/>
              <a:t>Compare competing and substitute products or services on the basis of market share, quality, price, performance, delivery, timing, service, warranties, and other pertinent features.</a:t>
            </a:r>
          </a:p>
          <a:p>
            <a:pPr algn="just"/>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III. MARKET RESEARCH AND ANALYSIS</a:t>
            </a:r>
            <a:endParaRPr lang="en-US" dirty="0">
              <a:solidFill>
                <a:srgbClr val="FF0000"/>
              </a:solidFill>
            </a:endParaRPr>
          </a:p>
        </p:txBody>
      </p:sp>
      <p:sp>
        <p:nvSpPr>
          <p:cNvPr id="3" name="Content Placeholder 2"/>
          <p:cNvSpPr>
            <a:spLocks noGrp="1"/>
          </p:cNvSpPr>
          <p:nvPr>
            <p:ph idx="1"/>
          </p:nvPr>
        </p:nvSpPr>
        <p:spPr>
          <a:xfrm>
            <a:off x="0" y="1600200"/>
            <a:ext cx="9144000" cy="5257800"/>
          </a:xfrm>
        </p:spPr>
        <p:txBody>
          <a:bodyPr>
            <a:normAutofit/>
          </a:bodyPr>
          <a:lstStyle/>
          <a:p>
            <a:pPr algn="just">
              <a:buNone/>
            </a:pPr>
            <a:r>
              <a:rPr lang="en-US" b="1" i="1" dirty="0" smtClean="0">
                <a:solidFill>
                  <a:srgbClr val="0070C0"/>
                </a:solidFill>
              </a:rPr>
              <a:t>C. Competition and Competitive Edges</a:t>
            </a:r>
            <a:endParaRPr lang="en-US" b="1" i="1" dirty="0" smtClean="0"/>
          </a:p>
          <a:p>
            <a:pPr algn="just"/>
            <a:r>
              <a:rPr lang="en-US" b="1" dirty="0" smtClean="0"/>
              <a:t>Make a realistic assessment of competitors strengths and weaknesses</a:t>
            </a:r>
          </a:p>
          <a:p>
            <a:pPr algn="just"/>
            <a:r>
              <a:rPr lang="en-US" b="1" dirty="0" smtClean="0"/>
              <a:t>Compare competing and substitute products or services (local &amp; Foreign)</a:t>
            </a:r>
          </a:p>
          <a:p>
            <a:pPr algn="just"/>
            <a:r>
              <a:rPr lang="en-US" b="1" dirty="0" smtClean="0"/>
              <a:t>Draw a perceptual map to determine the relative competitive position of competitors</a:t>
            </a:r>
          </a:p>
          <a:p>
            <a:pPr algn="just"/>
            <a:r>
              <a:rPr lang="en-US" b="1" dirty="0" smtClean="0"/>
              <a:t>Discuss the advantages gained through patents if any?</a:t>
            </a:r>
          </a:p>
          <a:p>
            <a:pPr algn="just">
              <a:buNone/>
            </a:pPr>
            <a:endParaRPr lang="en-US"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III. MARKET RESEARCH AND ANALYSIS</a:t>
            </a:r>
            <a:endParaRPr lang="en-US" dirty="0">
              <a:solidFill>
                <a:srgbClr val="FF0000"/>
              </a:solidFill>
            </a:endParaRPr>
          </a:p>
        </p:txBody>
      </p:sp>
      <p:sp>
        <p:nvSpPr>
          <p:cNvPr id="4" name="Content Placeholder 3"/>
          <p:cNvSpPr>
            <a:spLocks noGrp="1"/>
          </p:cNvSpPr>
          <p:nvPr>
            <p:ph idx="1"/>
          </p:nvPr>
        </p:nvSpPr>
        <p:spPr>
          <a:xfrm>
            <a:off x="0" y="1600200"/>
            <a:ext cx="8686800" cy="4525963"/>
          </a:xfrm>
        </p:spPr>
        <p:txBody>
          <a:bodyPr/>
          <a:lstStyle/>
          <a:p>
            <a:pPr algn="just">
              <a:buNone/>
            </a:pPr>
            <a:r>
              <a:rPr lang="en-US" b="1" dirty="0" smtClean="0">
                <a:solidFill>
                  <a:srgbClr val="0070C0"/>
                </a:solidFill>
              </a:rPr>
              <a:t>D. </a:t>
            </a:r>
            <a:r>
              <a:rPr lang="en-US" b="1" i="1" dirty="0" smtClean="0">
                <a:solidFill>
                  <a:srgbClr val="0070C0"/>
                </a:solidFill>
              </a:rPr>
              <a:t>Ongoing market evaluation:</a:t>
            </a:r>
          </a:p>
          <a:p>
            <a:pPr algn="just"/>
            <a:r>
              <a:rPr lang="en-US" b="1" dirty="0" smtClean="0"/>
              <a:t>Explain how you will continue to evaluate your target markets so as to assess customer needs and service to guide product improvements, new product programs, plans for expansion of your production facility, and guide product or service pricing</a:t>
            </a:r>
          </a:p>
          <a:p>
            <a:pPr algn="just"/>
            <a:r>
              <a:rPr lang="en-US" b="1" dirty="0" smtClean="0"/>
              <a:t>Recursive process</a:t>
            </a:r>
            <a:endParaRPr lang="en-US"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86400" y="5181600"/>
            <a:ext cx="3657600" cy="1676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linds(horizontal)">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IV. Marketing Plan</a:t>
            </a:r>
            <a:endParaRPr lang="en-US" b="1" dirty="0">
              <a:solidFill>
                <a:srgbClr val="FF0000"/>
              </a:solidFill>
            </a:endParaRPr>
          </a:p>
        </p:txBody>
      </p:sp>
      <p:sp>
        <p:nvSpPr>
          <p:cNvPr id="3" name="Content Placeholder 2"/>
          <p:cNvSpPr>
            <a:spLocks noGrp="1"/>
          </p:cNvSpPr>
          <p:nvPr>
            <p:ph idx="1"/>
          </p:nvPr>
        </p:nvSpPr>
        <p:spPr/>
        <p:txBody>
          <a:bodyPr>
            <a:normAutofit/>
          </a:bodyPr>
          <a:lstStyle/>
          <a:p>
            <a:pPr algn="just"/>
            <a:r>
              <a:rPr lang="en-US" b="1" dirty="0" smtClean="0"/>
              <a:t>The marketing plan describes how sales projections will be achieved. Includes a discussion of your sales and service policies; pricing, distribution, promotion and advertising strategies; and sales projections.</a:t>
            </a:r>
          </a:p>
          <a:p>
            <a:pPr algn="just">
              <a:buNone/>
            </a:pPr>
            <a:endParaRPr lang="en-US" b="1" dirty="0" smtClean="0"/>
          </a:p>
          <a:p>
            <a:pPr algn="just"/>
            <a:r>
              <a:rPr lang="en-US" b="1" dirty="0" smtClean="0"/>
              <a:t>The marketing plan needs to describe </a:t>
            </a:r>
            <a:r>
              <a:rPr lang="en-US" b="1" i="1" dirty="0" smtClean="0">
                <a:solidFill>
                  <a:srgbClr val="FF0000"/>
                </a:solidFill>
              </a:rPr>
              <a:t>what</a:t>
            </a:r>
            <a:r>
              <a:rPr lang="en-US" b="1" i="1" dirty="0" smtClean="0"/>
              <a:t> </a:t>
            </a:r>
            <a:r>
              <a:rPr lang="en-US" b="1" dirty="0" smtClean="0"/>
              <a:t>is to be done, </a:t>
            </a:r>
            <a:r>
              <a:rPr lang="en-US" b="1" i="1" dirty="0" smtClean="0">
                <a:solidFill>
                  <a:srgbClr val="FF0000"/>
                </a:solidFill>
              </a:rPr>
              <a:t>how</a:t>
            </a:r>
            <a:r>
              <a:rPr lang="en-US" b="1" dirty="0" smtClean="0"/>
              <a:t> it will be done, </a:t>
            </a:r>
            <a:r>
              <a:rPr lang="en-US" b="1" i="1" dirty="0" smtClean="0">
                <a:solidFill>
                  <a:srgbClr val="FF0000"/>
                </a:solidFill>
              </a:rPr>
              <a:t>when</a:t>
            </a:r>
            <a:r>
              <a:rPr lang="en-US" b="1" i="1" dirty="0" smtClean="0"/>
              <a:t> it be done, </a:t>
            </a:r>
            <a:r>
              <a:rPr lang="en-US" b="1" dirty="0" smtClean="0"/>
              <a:t>and </a:t>
            </a:r>
            <a:r>
              <a:rPr lang="en-US" b="1" i="1" dirty="0" smtClean="0">
                <a:solidFill>
                  <a:srgbClr val="FF0000"/>
                </a:solidFill>
              </a:rPr>
              <a:t>who</a:t>
            </a:r>
            <a:r>
              <a:rPr lang="en-US" b="1" i="1" dirty="0" smtClean="0"/>
              <a:t> </a:t>
            </a:r>
            <a:r>
              <a:rPr lang="en-US" b="1" dirty="0" smtClean="0"/>
              <a:t>will do it.</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pPr algn="l"/>
            <a:r>
              <a:rPr lang="en-US" sz="3600" b="1" dirty="0" smtClean="0">
                <a:solidFill>
                  <a:srgbClr val="FF0000"/>
                </a:solidFill>
              </a:rPr>
              <a:t>I. THE EXECUTIVE SUMMARY</a:t>
            </a:r>
            <a:endParaRPr lang="en-US" sz="3600" b="1" dirty="0">
              <a:solidFill>
                <a:srgbClr val="FF0000"/>
              </a:solidFill>
            </a:endParaRPr>
          </a:p>
        </p:txBody>
      </p:sp>
      <p:sp>
        <p:nvSpPr>
          <p:cNvPr id="3" name="Content Placeholder 2"/>
          <p:cNvSpPr>
            <a:spLocks noGrp="1"/>
          </p:cNvSpPr>
          <p:nvPr>
            <p:ph idx="1"/>
          </p:nvPr>
        </p:nvSpPr>
        <p:spPr>
          <a:xfrm>
            <a:off x="0" y="1143000"/>
            <a:ext cx="9144000" cy="5715000"/>
          </a:xfrm>
        </p:spPr>
        <p:txBody>
          <a:bodyPr>
            <a:normAutofit/>
          </a:bodyPr>
          <a:lstStyle/>
          <a:p>
            <a:pPr algn="just"/>
            <a:r>
              <a:rPr lang="en-US" b="1" dirty="0" smtClean="0"/>
              <a:t>The summary is usually short and concise (1/2 pages)</a:t>
            </a:r>
          </a:p>
          <a:p>
            <a:pPr algn="just"/>
            <a:r>
              <a:rPr lang="en-US" b="1" dirty="0" smtClean="0"/>
              <a:t>The summary articulates what the opportunity conditions are and why they exist</a:t>
            </a:r>
          </a:p>
          <a:p>
            <a:pPr algn="just"/>
            <a:r>
              <a:rPr lang="en-US" b="1" dirty="0" smtClean="0"/>
              <a:t>Who will execute the opportunity and why the are capable of doing so</a:t>
            </a:r>
          </a:p>
          <a:p>
            <a:pPr algn="just"/>
            <a:r>
              <a:rPr lang="en-US" b="1" dirty="0" smtClean="0"/>
              <a:t>How the firm will gain entry and market penetration and so on</a:t>
            </a:r>
          </a:p>
          <a:p>
            <a:pPr algn="just"/>
            <a:r>
              <a:rPr lang="en-US" b="1" dirty="0" smtClean="0"/>
              <a:t>The summary is usually prepared after other sections of the business plan are completed</a:t>
            </a:r>
          </a:p>
          <a:p>
            <a:pPr algn="just"/>
            <a:r>
              <a:rPr lang="en-US" b="1" dirty="0" smtClean="0"/>
              <a:t>Unless the summary is appealing and compelling, it may be the only section read, and you may never get the chance to make a presentation or discuss your business in person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b="1" dirty="0" smtClean="0">
                <a:solidFill>
                  <a:srgbClr val="FF0000"/>
                </a:solidFill>
              </a:rPr>
              <a:t>IV. Marketing Plan</a:t>
            </a:r>
            <a:endParaRPr lang="en-US" dirty="0"/>
          </a:p>
        </p:txBody>
      </p:sp>
      <p:sp>
        <p:nvSpPr>
          <p:cNvPr id="3" name="Content Placeholder 2"/>
          <p:cNvSpPr>
            <a:spLocks noGrp="1"/>
          </p:cNvSpPr>
          <p:nvPr>
            <p:ph idx="1"/>
          </p:nvPr>
        </p:nvSpPr>
        <p:spPr>
          <a:xfrm>
            <a:off x="0" y="1143000"/>
            <a:ext cx="9144000" cy="5715000"/>
          </a:xfrm>
        </p:spPr>
        <p:txBody>
          <a:bodyPr>
            <a:normAutofit/>
          </a:bodyPr>
          <a:lstStyle/>
          <a:p>
            <a:pPr marL="514350" indent="-514350" algn="just">
              <a:buAutoNum type="alphaUcPeriod"/>
            </a:pPr>
            <a:r>
              <a:rPr lang="en-US" b="1" i="1" dirty="0" smtClean="0">
                <a:solidFill>
                  <a:srgbClr val="0070C0"/>
                </a:solidFill>
              </a:rPr>
              <a:t>Overall marketing strategy</a:t>
            </a:r>
          </a:p>
          <a:p>
            <a:pPr marL="514350" indent="-514350" algn="just"/>
            <a:r>
              <a:rPr lang="en-US" b="1" dirty="0" smtClean="0"/>
              <a:t>Indicate whether the product(s) or service(s) will initially be introduced internationally, nationally or regionally; explain why; and if appropriate.</a:t>
            </a:r>
          </a:p>
          <a:p>
            <a:pPr marL="514350" indent="-514350" algn="just"/>
            <a:r>
              <a:rPr lang="en-US" b="1" dirty="0" smtClean="0"/>
              <a:t>indicate any plans for extending sales at a later date.</a:t>
            </a:r>
          </a:p>
          <a:p>
            <a:pPr marL="514350" indent="-514350" algn="just">
              <a:buNone/>
            </a:pPr>
            <a:endParaRPr lang="en-US" b="1" dirty="0" smtClean="0"/>
          </a:p>
          <a:p>
            <a:pPr marL="514350" indent="-514350" algn="just"/>
            <a:r>
              <a:rPr lang="en-US" b="1" dirty="0" smtClean="0"/>
              <a:t>Discuss any seasonal trends that underlie the cash conversion cycle in the industry and what can be done to promote sales out of season. </a:t>
            </a:r>
          </a:p>
          <a:p>
            <a:pPr marL="514350" indent="-514350" algn="just"/>
            <a:r>
              <a:rPr lang="en-US" b="1" dirty="0" smtClean="0"/>
              <a:t>Describe any plans to obtain government contracts as a means of supporting product development costs and overhead</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b="1" dirty="0" smtClean="0">
                <a:solidFill>
                  <a:srgbClr val="FF0000"/>
                </a:solidFill>
              </a:rPr>
              <a:t>IV. Marketing Plan</a:t>
            </a:r>
            <a:endParaRPr lang="en-US" dirty="0"/>
          </a:p>
        </p:txBody>
      </p:sp>
      <p:sp>
        <p:nvSpPr>
          <p:cNvPr id="3" name="Content Placeholder 2"/>
          <p:cNvSpPr>
            <a:spLocks noGrp="1"/>
          </p:cNvSpPr>
          <p:nvPr>
            <p:ph idx="1"/>
          </p:nvPr>
        </p:nvSpPr>
        <p:spPr>
          <a:xfrm>
            <a:off x="0" y="1143000"/>
            <a:ext cx="9144000" cy="5715000"/>
          </a:xfrm>
        </p:spPr>
        <p:txBody>
          <a:bodyPr>
            <a:normAutofit/>
          </a:bodyPr>
          <a:lstStyle/>
          <a:p>
            <a:pPr algn="just">
              <a:buNone/>
            </a:pPr>
            <a:r>
              <a:rPr lang="en-US" b="1" i="1" dirty="0" smtClean="0">
                <a:solidFill>
                  <a:srgbClr val="0070C0"/>
                </a:solidFill>
              </a:rPr>
              <a:t>B . Pricing</a:t>
            </a:r>
          </a:p>
          <a:p>
            <a:pPr algn="just"/>
            <a:r>
              <a:rPr lang="en-US" b="1" dirty="0" smtClean="0"/>
              <a:t>First compare your pricing policy with your major competitors</a:t>
            </a:r>
            <a:endParaRPr lang="en-US" b="1" dirty="0" smtClean="0">
              <a:solidFill>
                <a:srgbClr val="FF0000"/>
              </a:solidFill>
            </a:endParaRPr>
          </a:p>
          <a:p>
            <a:pPr algn="just">
              <a:buNone/>
            </a:pPr>
            <a:endParaRPr lang="en-US" b="1" dirty="0" smtClean="0">
              <a:solidFill>
                <a:srgbClr val="FF0000"/>
              </a:solidFill>
            </a:endParaRPr>
          </a:p>
          <a:p>
            <a:pPr algn="just"/>
            <a:r>
              <a:rPr lang="en-US" b="1" dirty="0" smtClean="0"/>
              <a:t>Discuss the gross profit margins between manufacturing and ultimate sales costs.</a:t>
            </a:r>
          </a:p>
          <a:p>
            <a:pPr algn="just"/>
            <a:endParaRPr lang="en-US" b="1" dirty="0" smtClean="0"/>
          </a:p>
          <a:p>
            <a:pPr algn="just"/>
            <a:r>
              <a:rPr lang="en-US" b="1" dirty="0" smtClean="0"/>
              <a:t>Indicate whether this margin is large enough to allow for warranties, training, service, price competition, and so forth- </a:t>
            </a:r>
            <a:r>
              <a:rPr lang="en-US" b="1" dirty="0" smtClean="0">
                <a:solidFill>
                  <a:srgbClr val="0070C0"/>
                </a:solidFill>
              </a:rPr>
              <a:t>still allow a profit</a:t>
            </a:r>
            <a:endParaRPr lang="en-US"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b="1" dirty="0" smtClean="0">
                <a:solidFill>
                  <a:srgbClr val="FF0000"/>
                </a:solidFill>
              </a:rPr>
              <a:t>IV. Marketing Plan</a:t>
            </a:r>
            <a:endParaRPr lang="en-US" dirty="0"/>
          </a:p>
        </p:txBody>
      </p:sp>
      <p:sp>
        <p:nvSpPr>
          <p:cNvPr id="3" name="Content Placeholder 2"/>
          <p:cNvSpPr>
            <a:spLocks noGrp="1"/>
          </p:cNvSpPr>
          <p:nvPr>
            <p:ph idx="1"/>
          </p:nvPr>
        </p:nvSpPr>
        <p:spPr>
          <a:xfrm>
            <a:off x="0" y="762000"/>
            <a:ext cx="9144000" cy="6096000"/>
          </a:xfrm>
        </p:spPr>
        <p:txBody>
          <a:bodyPr>
            <a:noAutofit/>
          </a:bodyPr>
          <a:lstStyle/>
          <a:p>
            <a:pPr algn="just">
              <a:buNone/>
            </a:pPr>
            <a:r>
              <a:rPr lang="en-US" sz="2800" b="1" i="1" dirty="0" smtClean="0">
                <a:solidFill>
                  <a:srgbClr val="0070C0"/>
                </a:solidFill>
              </a:rPr>
              <a:t>B . Pricing</a:t>
            </a:r>
          </a:p>
          <a:p>
            <a:pPr algn="just"/>
            <a:r>
              <a:rPr lang="en-US" sz="2400" b="1" dirty="0" smtClean="0"/>
              <a:t>Explain how the price you set will enable you </a:t>
            </a:r>
          </a:p>
          <a:p>
            <a:pPr marL="514350" indent="-514350" algn="just">
              <a:buAutoNum type="arabicParenBoth"/>
            </a:pPr>
            <a:r>
              <a:rPr lang="en-US" sz="2400" b="1" dirty="0" smtClean="0"/>
              <a:t>To get the product or service accepted</a:t>
            </a:r>
          </a:p>
          <a:p>
            <a:pPr marL="514350" indent="-514350" algn="just">
              <a:buAutoNum type="arabicParenBoth"/>
            </a:pPr>
            <a:r>
              <a:rPr lang="en-US" sz="2400" b="1" dirty="0" smtClean="0"/>
              <a:t>To maintain and increase market share in the face of competition</a:t>
            </a:r>
          </a:p>
          <a:p>
            <a:pPr marL="514350" indent="-514350" algn="just">
              <a:buAutoNum type="arabicParenBoth"/>
            </a:pPr>
            <a:r>
              <a:rPr lang="en-US" sz="2400" b="1" dirty="0" smtClean="0"/>
              <a:t>To produce profits</a:t>
            </a:r>
          </a:p>
          <a:p>
            <a:pPr marL="514350" indent="-514350" algn="just"/>
            <a:r>
              <a:rPr lang="en-US" sz="2800" b="1" dirty="0" smtClean="0"/>
              <a:t>If your product is to be priced lower than competitors, explain how you will do this and maintain profitability e.g.</a:t>
            </a:r>
          </a:p>
          <a:p>
            <a:pPr marL="514350" indent="-514350" algn="just"/>
            <a:r>
              <a:rPr lang="en-US" sz="2800" b="1" dirty="0" smtClean="0">
                <a:solidFill>
                  <a:srgbClr val="FF0000"/>
                </a:solidFill>
              </a:rPr>
              <a:t>(through greater value added via effectiveness in manufacturing and distribution, lower labor costs, lower material costs, lower overhead or other component of the cost).</a:t>
            </a:r>
          </a:p>
          <a:p>
            <a:pPr marL="514350" indent="-514350" algn="just"/>
            <a:r>
              <a:rPr lang="en-US" sz="2400" b="1" dirty="0" smtClean="0"/>
              <a:t>Describe any discount allowance for prompt payment or volume purchases.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linds(horizontal)">
                                      <p:cBhvr>
                                        <p:cTn id="34" dur="500"/>
                                        <p:tgtEl>
                                          <p:spTgt spid="3">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b="1" dirty="0" smtClean="0">
                <a:solidFill>
                  <a:srgbClr val="FF0000"/>
                </a:solidFill>
              </a:rPr>
              <a:t>IV. Marketing Plan</a:t>
            </a:r>
            <a:endParaRPr lang="en-US" dirty="0"/>
          </a:p>
        </p:txBody>
      </p:sp>
      <p:sp>
        <p:nvSpPr>
          <p:cNvPr id="3" name="Content Placeholder 2"/>
          <p:cNvSpPr>
            <a:spLocks noGrp="1"/>
          </p:cNvSpPr>
          <p:nvPr>
            <p:ph idx="1"/>
          </p:nvPr>
        </p:nvSpPr>
        <p:spPr>
          <a:xfrm>
            <a:off x="0" y="838200"/>
            <a:ext cx="9144000" cy="6019800"/>
          </a:xfrm>
        </p:spPr>
        <p:txBody>
          <a:bodyPr>
            <a:normAutofit lnSpcReduction="10000"/>
          </a:bodyPr>
          <a:lstStyle/>
          <a:p>
            <a:pPr algn="just">
              <a:buNone/>
            </a:pPr>
            <a:r>
              <a:rPr lang="en-US" b="1" i="1" dirty="0" smtClean="0">
                <a:solidFill>
                  <a:srgbClr val="FF0000"/>
                </a:solidFill>
              </a:rPr>
              <a:t>C. Sales tactics</a:t>
            </a:r>
            <a:endParaRPr lang="en-US" sz="2800" b="1" dirty="0" smtClean="0">
              <a:solidFill>
                <a:srgbClr val="FF0000"/>
              </a:solidFill>
            </a:endParaRPr>
          </a:p>
          <a:p>
            <a:pPr algn="just"/>
            <a:r>
              <a:rPr lang="en-US" sz="2800" b="1" dirty="0" smtClean="0"/>
              <a:t>Describe the methods e.g.., your own s/force, sales representatives, direct mail or distributors</a:t>
            </a:r>
          </a:p>
          <a:p>
            <a:pPr algn="just"/>
            <a:endParaRPr lang="en-US" sz="2800" b="1" dirty="0" smtClean="0"/>
          </a:p>
          <a:p>
            <a:pPr algn="just"/>
            <a:r>
              <a:rPr lang="en-US" sz="2800" b="1" dirty="0" smtClean="0"/>
              <a:t>Include initial plans and longer range plans for a sales force. Include a discussion of any special requirement (e.g.,)</a:t>
            </a:r>
            <a:r>
              <a:rPr lang="en-US" sz="2800" b="1" dirty="0" smtClean="0">
                <a:solidFill>
                  <a:srgbClr val="FF0000"/>
                </a:solidFill>
              </a:rPr>
              <a:t> refrigeration</a:t>
            </a:r>
          </a:p>
          <a:p>
            <a:pPr algn="just"/>
            <a:endParaRPr lang="en-US" sz="2800" b="1" dirty="0" smtClean="0">
              <a:solidFill>
                <a:srgbClr val="FF0000"/>
              </a:solidFill>
            </a:endParaRPr>
          </a:p>
          <a:p>
            <a:pPr algn="just"/>
            <a:r>
              <a:rPr lang="en-US" sz="2800" b="1" dirty="0" smtClean="0"/>
              <a:t>Describe how distributors or sales representatives, if they are used will be selected, when they will start to represent you, the areas they will cover and head count of representatives and expected sales to be made each month.</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IV. Marketing Plan</a:t>
            </a:r>
            <a:endParaRPr lang="en-US" dirty="0"/>
          </a:p>
        </p:txBody>
      </p:sp>
      <p:sp>
        <p:nvSpPr>
          <p:cNvPr id="3" name="Content Placeholder 2"/>
          <p:cNvSpPr>
            <a:spLocks noGrp="1"/>
          </p:cNvSpPr>
          <p:nvPr>
            <p:ph idx="1"/>
          </p:nvPr>
        </p:nvSpPr>
        <p:spPr>
          <a:xfrm>
            <a:off x="0" y="1600200"/>
            <a:ext cx="9144000" cy="5257800"/>
          </a:xfrm>
        </p:spPr>
        <p:txBody>
          <a:bodyPr>
            <a:normAutofit/>
          </a:bodyPr>
          <a:lstStyle/>
          <a:p>
            <a:pPr marL="514350" indent="-514350" algn="just">
              <a:buAutoNum type="alphaUcPeriod" startAt="4"/>
            </a:pPr>
            <a:r>
              <a:rPr lang="en-US" b="1" i="1" dirty="0" smtClean="0">
                <a:solidFill>
                  <a:srgbClr val="FF0000"/>
                </a:solidFill>
              </a:rPr>
              <a:t>Service and Warranty Policy</a:t>
            </a:r>
          </a:p>
          <a:p>
            <a:pPr marL="514350" indent="-514350" algn="just">
              <a:buNone/>
            </a:pPr>
            <a:endParaRPr lang="en-US" b="1" i="1" dirty="0" smtClean="0">
              <a:solidFill>
                <a:srgbClr val="0070C0"/>
              </a:solidFill>
            </a:endParaRPr>
          </a:p>
          <a:p>
            <a:pPr algn="just"/>
            <a:r>
              <a:rPr lang="en-US" b="1" dirty="0" smtClean="0"/>
              <a:t>If your company will offer a product that will require service, warranties, or training, indicate the importance of these to the customers’ purchasing decision and discuss your method of handling service problems. </a:t>
            </a:r>
          </a:p>
          <a:p>
            <a:pPr algn="just"/>
            <a:endParaRPr lang="en-US" b="1" dirty="0" smtClean="0"/>
          </a:p>
          <a:p>
            <a:pPr algn="just"/>
            <a:r>
              <a:rPr lang="en-US" b="1" dirty="0" smtClean="0"/>
              <a:t>Indicate who will handle the after sales services and show whether service calls will be a profitable or breakeven operation.</a:t>
            </a:r>
          </a:p>
          <a:p>
            <a:pPr algn="just"/>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lgn="l"/>
            <a:r>
              <a:rPr lang="en-US" b="1" dirty="0" smtClean="0">
                <a:solidFill>
                  <a:srgbClr val="FF0000"/>
                </a:solidFill>
              </a:rPr>
              <a:t>IV. Marketing Plan</a:t>
            </a:r>
            <a:endParaRPr lang="en-US" dirty="0"/>
          </a:p>
        </p:txBody>
      </p:sp>
      <p:sp>
        <p:nvSpPr>
          <p:cNvPr id="3" name="Content Placeholder 2"/>
          <p:cNvSpPr>
            <a:spLocks noGrp="1"/>
          </p:cNvSpPr>
          <p:nvPr>
            <p:ph idx="1"/>
          </p:nvPr>
        </p:nvSpPr>
        <p:spPr>
          <a:xfrm>
            <a:off x="0" y="990600"/>
            <a:ext cx="9144000" cy="5638800"/>
          </a:xfrm>
        </p:spPr>
        <p:txBody>
          <a:bodyPr>
            <a:normAutofit fontScale="92500" lnSpcReduction="10000"/>
          </a:bodyPr>
          <a:lstStyle/>
          <a:p>
            <a:pPr algn="just">
              <a:buNone/>
            </a:pPr>
            <a:r>
              <a:rPr lang="en-US" b="1" dirty="0" smtClean="0">
                <a:solidFill>
                  <a:srgbClr val="FF0000"/>
                </a:solidFill>
              </a:rPr>
              <a:t>E. </a:t>
            </a:r>
            <a:r>
              <a:rPr lang="en-US" b="1" i="1" dirty="0" smtClean="0">
                <a:solidFill>
                  <a:srgbClr val="FF0000"/>
                </a:solidFill>
              </a:rPr>
              <a:t>Advertising and promotion</a:t>
            </a:r>
          </a:p>
          <a:p>
            <a:pPr algn="just"/>
            <a:r>
              <a:rPr lang="en-US" b="1" dirty="0" smtClean="0"/>
              <a:t>Describe the approaches the company will use to bring its product or service to the attention of prospective purchasers.</a:t>
            </a:r>
          </a:p>
          <a:p>
            <a:pPr algn="just"/>
            <a:endParaRPr lang="en-US" b="1" dirty="0" smtClean="0"/>
          </a:p>
          <a:p>
            <a:pPr algn="just"/>
            <a:r>
              <a:rPr lang="en-US" b="1" dirty="0" smtClean="0"/>
              <a:t>For manufacturers of industrial products, indicate the plans for trade show participation, trade magazine advertisements, direct mailings, the preparation of product sheets and promotional literature, and the use of advertising agencies.</a:t>
            </a:r>
          </a:p>
          <a:p>
            <a:pPr algn="just"/>
            <a:endParaRPr lang="en-US" b="1" dirty="0" smtClean="0"/>
          </a:p>
          <a:p>
            <a:pPr algn="just"/>
            <a:r>
              <a:rPr lang="en-US" b="1" dirty="0" smtClean="0"/>
              <a:t>For consumer products indicate what kind of advertising campaign is contemplated to introduce the product and what kind of sales aids will be provided to dealers, what trade shows and so forth are required</a:t>
            </a:r>
            <a:endParaRPr lang="en-US"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b="1" dirty="0" smtClean="0">
                <a:solidFill>
                  <a:srgbClr val="FF0000"/>
                </a:solidFill>
              </a:rPr>
              <a:t>IV. Marketing Plan</a:t>
            </a:r>
            <a:endParaRPr lang="en-US" dirty="0"/>
          </a:p>
        </p:txBody>
      </p:sp>
      <p:sp>
        <p:nvSpPr>
          <p:cNvPr id="3" name="Content Placeholder 2"/>
          <p:cNvSpPr>
            <a:spLocks noGrp="1"/>
          </p:cNvSpPr>
          <p:nvPr>
            <p:ph idx="1"/>
          </p:nvPr>
        </p:nvSpPr>
        <p:spPr>
          <a:xfrm>
            <a:off x="0" y="990600"/>
            <a:ext cx="9144000" cy="5867400"/>
          </a:xfrm>
        </p:spPr>
        <p:txBody>
          <a:bodyPr>
            <a:normAutofit/>
          </a:bodyPr>
          <a:lstStyle/>
          <a:p>
            <a:pPr algn="just">
              <a:buNone/>
            </a:pPr>
            <a:r>
              <a:rPr lang="en-US" b="1" dirty="0" smtClean="0">
                <a:solidFill>
                  <a:srgbClr val="FF0000"/>
                </a:solidFill>
              </a:rPr>
              <a:t>F. </a:t>
            </a:r>
            <a:r>
              <a:rPr lang="en-US" b="1" i="1" dirty="0" smtClean="0">
                <a:solidFill>
                  <a:srgbClr val="FF0000"/>
                </a:solidFill>
              </a:rPr>
              <a:t>Distribution</a:t>
            </a:r>
            <a:endParaRPr lang="en-US" b="1" dirty="0" smtClean="0">
              <a:solidFill>
                <a:srgbClr val="FF0000"/>
              </a:solidFill>
            </a:endParaRPr>
          </a:p>
          <a:p>
            <a:pPr algn="just"/>
            <a:r>
              <a:rPr lang="en-US" b="1" dirty="0" smtClean="0"/>
              <a:t>Describe the methods and channels of distribution you will </a:t>
            </a:r>
            <a:r>
              <a:rPr lang="en-US" b="1" dirty="0" err="1" smtClean="0"/>
              <a:t>emplo</a:t>
            </a:r>
            <a:endParaRPr lang="en-US" b="1" dirty="0" smtClean="0"/>
          </a:p>
          <a:p>
            <a:pPr algn="just"/>
            <a:endParaRPr lang="en-US" b="1" dirty="0" smtClean="0"/>
          </a:p>
          <a:p>
            <a:pPr algn="just"/>
            <a:r>
              <a:rPr lang="en-US" b="1" dirty="0" smtClean="0"/>
              <a:t>Indicate how sensitive shipping cost is as a percent of the selling price</a:t>
            </a:r>
          </a:p>
          <a:p>
            <a:pPr algn="just">
              <a:buNone/>
            </a:pPr>
            <a:endParaRPr lang="en-US" b="1" dirty="0" smtClean="0"/>
          </a:p>
          <a:p>
            <a:pPr algn="just"/>
            <a:r>
              <a:rPr lang="en-US" b="1" dirty="0" smtClean="0"/>
              <a:t>If international sales are involved, note how these sales will be handled, including distribution, shipping, insurance, credit and collections</a:t>
            </a:r>
            <a:endParaRPr lang="en-US"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endParaRPr lang="en-US" b="1" dirty="0"/>
          </a:p>
        </p:txBody>
      </p:sp>
      <p:pic>
        <p:nvPicPr>
          <p:cNvPr id="205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dirty="0" smtClean="0">
                <a:solidFill>
                  <a:srgbClr val="FF0000"/>
                </a:solidFill>
              </a:rPr>
              <a:t>V</a:t>
            </a:r>
            <a:r>
              <a:rPr lang="en-US" sz="3600" b="1" dirty="0" smtClean="0">
                <a:solidFill>
                  <a:srgbClr val="FF0000"/>
                </a:solidFill>
              </a:rPr>
              <a:t>. Manufacturing and Operations Plans</a:t>
            </a:r>
            <a:endParaRPr lang="en-US" sz="3600" b="1" dirty="0">
              <a:solidFill>
                <a:srgbClr val="FF0000"/>
              </a:solidFill>
            </a:endParaRPr>
          </a:p>
        </p:txBody>
      </p:sp>
      <p:sp>
        <p:nvSpPr>
          <p:cNvPr id="3" name="Content Placeholder 2"/>
          <p:cNvSpPr>
            <a:spLocks noGrp="1"/>
          </p:cNvSpPr>
          <p:nvPr>
            <p:ph idx="1"/>
          </p:nvPr>
        </p:nvSpPr>
        <p:spPr>
          <a:xfrm>
            <a:off x="0" y="1295400"/>
            <a:ext cx="9144000" cy="5562600"/>
          </a:xfrm>
        </p:spPr>
        <p:txBody>
          <a:bodyPr>
            <a:normAutofit/>
          </a:bodyPr>
          <a:lstStyle/>
          <a:p>
            <a:pPr algn="just"/>
            <a:r>
              <a:rPr lang="en-US" b="1" dirty="0" smtClean="0"/>
              <a:t>Needs to include such factors as </a:t>
            </a:r>
            <a:r>
              <a:rPr lang="en-US" b="1" dirty="0" smtClean="0">
                <a:solidFill>
                  <a:srgbClr val="0070C0"/>
                </a:solidFill>
              </a:rPr>
              <a:t>plant location</a:t>
            </a:r>
            <a:r>
              <a:rPr lang="en-US" b="1" dirty="0" smtClean="0"/>
              <a:t>, </a:t>
            </a:r>
            <a:r>
              <a:rPr lang="en-US" b="1" dirty="0" smtClean="0">
                <a:solidFill>
                  <a:srgbClr val="00B050"/>
                </a:solidFill>
              </a:rPr>
              <a:t>space requirements</a:t>
            </a:r>
            <a:r>
              <a:rPr lang="en-US" b="1" dirty="0" smtClean="0"/>
              <a:t>, capital equipment requirements, and labor for </a:t>
            </a:r>
            <a:r>
              <a:rPr lang="en-US" b="1" dirty="0" smtClean="0">
                <a:solidFill>
                  <a:srgbClr val="00B0F0"/>
                </a:solidFill>
              </a:rPr>
              <a:t>(full and part- time) </a:t>
            </a:r>
            <a:r>
              <a:rPr lang="en-US" b="1" dirty="0" smtClean="0"/>
              <a:t>requirements.</a:t>
            </a:r>
          </a:p>
          <a:p>
            <a:pPr algn="just"/>
            <a:r>
              <a:rPr lang="en-US" b="1" dirty="0" smtClean="0"/>
              <a:t>For a manufacturing firm it needs to include policies on </a:t>
            </a:r>
            <a:r>
              <a:rPr lang="en-US" b="1" dirty="0" smtClean="0">
                <a:solidFill>
                  <a:srgbClr val="0070C0"/>
                </a:solidFill>
              </a:rPr>
              <a:t>inventory control</a:t>
            </a:r>
            <a:r>
              <a:rPr lang="en-US" b="1" dirty="0" smtClean="0"/>
              <a:t>, </a:t>
            </a:r>
            <a:r>
              <a:rPr lang="en-US" b="1" dirty="0" smtClean="0">
                <a:solidFill>
                  <a:srgbClr val="0070C0"/>
                </a:solidFill>
              </a:rPr>
              <a:t>make or buy decisions.</a:t>
            </a:r>
          </a:p>
          <a:p>
            <a:pPr algn="just"/>
            <a:r>
              <a:rPr lang="en-US" b="1" dirty="0" smtClean="0"/>
              <a:t>A service firm may require special attention to location </a:t>
            </a:r>
            <a:r>
              <a:rPr lang="en-US" b="1" dirty="0" smtClean="0">
                <a:solidFill>
                  <a:srgbClr val="FF0000"/>
                </a:solidFill>
              </a:rPr>
              <a:t>(proximity to customers is generally a must)</a:t>
            </a:r>
            <a:r>
              <a:rPr lang="en-US" b="1" dirty="0" smtClean="0"/>
              <a:t> </a:t>
            </a:r>
            <a:r>
              <a:rPr lang="en-US" b="1" dirty="0" smtClean="0">
                <a:solidFill>
                  <a:srgbClr val="0070C0"/>
                </a:solidFill>
              </a:rPr>
              <a:t>minimizing overhead</a:t>
            </a:r>
            <a:r>
              <a:rPr lang="en-US" b="1" dirty="0" smtClean="0"/>
              <a:t>, and obtaining competitive productivity from a labor force.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pPr algn="l"/>
            <a:r>
              <a:rPr lang="en-US" sz="3600" b="1" dirty="0" smtClean="0">
                <a:solidFill>
                  <a:srgbClr val="FF0000"/>
                </a:solidFill>
              </a:rPr>
              <a:t>V. </a:t>
            </a:r>
            <a:r>
              <a:rPr lang="en-US" sz="3600" b="1" dirty="0" smtClean="0">
                <a:solidFill>
                  <a:srgbClr val="FF0000"/>
                </a:solidFill>
              </a:rPr>
              <a:t>Manufacturing and Operations Plans</a:t>
            </a:r>
            <a:endParaRPr lang="en-US" sz="3600" dirty="0">
              <a:solidFill>
                <a:srgbClr val="FF0000"/>
              </a:solidFill>
            </a:endParaRPr>
          </a:p>
        </p:txBody>
      </p:sp>
      <p:sp>
        <p:nvSpPr>
          <p:cNvPr id="3" name="Content Placeholder 2"/>
          <p:cNvSpPr>
            <a:spLocks noGrp="1"/>
          </p:cNvSpPr>
          <p:nvPr>
            <p:ph idx="1"/>
          </p:nvPr>
        </p:nvSpPr>
        <p:spPr>
          <a:xfrm>
            <a:off x="0" y="990600"/>
            <a:ext cx="9144000" cy="5867400"/>
          </a:xfrm>
        </p:spPr>
        <p:txBody>
          <a:bodyPr>
            <a:normAutofit/>
          </a:bodyPr>
          <a:lstStyle/>
          <a:p>
            <a:pPr marL="514350" indent="-514350" algn="just">
              <a:buAutoNum type="alphaUcPeriod"/>
            </a:pPr>
            <a:r>
              <a:rPr lang="en-US" b="1" i="1" dirty="0" smtClean="0">
                <a:solidFill>
                  <a:srgbClr val="FF0000"/>
                </a:solidFill>
              </a:rPr>
              <a:t>Operating cycle:</a:t>
            </a:r>
          </a:p>
          <a:p>
            <a:pPr marL="514350" indent="-514350" algn="just"/>
            <a:r>
              <a:rPr lang="en-US" b="1" dirty="0" smtClean="0"/>
              <a:t>Describe the </a:t>
            </a:r>
            <a:r>
              <a:rPr lang="en-US" b="1" dirty="0" smtClean="0">
                <a:solidFill>
                  <a:srgbClr val="0070C0"/>
                </a:solidFill>
              </a:rPr>
              <a:t>lead/lag times </a:t>
            </a:r>
            <a:r>
              <a:rPr lang="en-US" b="1" dirty="0" smtClean="0"/>
              <a:t>that characterize the fundamental operating cycle in your business </a:t>
            </a:r>
            <a:r>
              <a:rPr lang="en-US" b="1" dirty="0" smtClean="0">
                <a:solidFill>
                  <a:srgbClr val="00B050"/>
                </a:solidFill>
              </a:rPr>
              <a:t>(ceramics, Pottery,  Bricks, Bakery etc)</a:t>
            </a:r>
          </a:p>
          <a:p>
            <a:pPr marL="514350" indent="-514350" algn="just"/>
            <a:r>
              <a:rPr lang="en-US" b="1" dirty="0" smtClean="0"/>
              <a:t>Explain how </a:t>
            </a:r>
            <a:r>
              <a:rPr lang="en-US" b="1" dirty="0" smtClean="0">
                <a:solidFill>
                  <a:srgbClr val="FF0000"/>
                </a:solidFill>
              </a:rPr>
              <a:t>seasonal production loads </a:t>
            </a:r>
            <a:r>
              <a:rPr lang="en-US" b="1" dirty="0" smtClean="0"/>
              <a:t>will be handled without severe dislocation </a:t>
            </a:r>
            <a:r>
              <a:rPr lang="en-US" b="1" dirty="0" smtClean="0">
                <a:solidFill>
                  <a:srgbClr val="0070C0"/>
                </a:solidFill>
              </a:rPr>
              <a:t>(e.g., by building inventory or using part time help  in peak periods)</a:t>
            </a:r>
          </a:p>
          <a:p>
            <a:pPr marL="514350" indent="-514350" algn="just">
              <a:buNone/>
            </a:pPr>
            <a:r>
              <a:rPr lang="en-US" b="1" dirty="0" smtClean="0">
                <a:solidFill>
                  <a:srgbClr val="FF0000"/>
                </a:solidFill>
              </a:rPr>
              <a:t>B. </a:t>
            </a:r>
            <a:r>
              <a:rPr lang="en-US" b="1" i="1" dirty="0" smtClean="0">
                <a:solidFill>
                  <a:srgbClr val="FF0000"/>
                </a:solidFill>
              </a:rPr>
              <a:t>Geographical location</a:t>
            </a:r>
          </a:p>
          <a:p>
            <a:pPr marL="514350" indent="-514350" algn="just"/>
            <a:r>
              <a:rPr lang="en-US" b="1" dirty="0" smtClean="0"/>
              <a:t>Include location analysis if possible</a:t>
            </a:r>
          </a:p>
          <a:p>
            <a:pPr marL="514350" indent="-514350" algn="just"/>
            <a:r>
              <a:rPr lang="en-US" b="1" dirty="0" smtClean="0"/>
              <a:t>Discuss pros and cons of site location in terms of such factors such as </a:t>
            </a:r>
            <a:r>
              <a:rPr lang="en-US" b="1" dirty="0" smtClean="0">
                <a:solidFill>
                  <a:srgbClr val="0070C0"/>
                </a:solidFill>
              </a:rPr>
              <a:t>labor (availability, unionized or not and wage rates) closeness to customers or suppliers</a:t>
            </a:r>
            <a:endParaRPr lang="en-US"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5800" y="76200"/>
            <a:ext cx="7467600" cy="990600"/>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SCOR - </a:t>
            </a:r>
            <a:br>
              <a:rPr kumimoji="0" lang="en-US" sz="3200" b="0" i="0" u="none" strike="noStrike" kern="1200" cap="none" spc="0" normalizeH="0" baseline="0" noProof="0" dirty="0" smtClean="0">
                <a:ln>
                  <a:noFill/>
                </a:ln>
                <a:solidFill>
                  <a:schemeClr val="tx1"/>
                </a:solidFill>
                <a:effectLst/>
                <a:uLnTx/>
                <a:uFillTx/>
                <a:latin typeface="+mj-lt"/>
                <a:ea typeface="+mj-ea"/>
                <a:cs typeface="+mj-cs"/>
              </a:rPr>
            </a:br>
            <a:r>
              <a:rPr kumimoji="0" lang="en-US" sz="3200" b="0" i="0" u="none" strike="noStrike" kern="1200" cap="none" spc="0" normalizeH="0" baseline="0" noProof="0" dirty="0" smtClean="0">
                <a:ln>
                  <a:noFill/>
                </a:ln>
                <a:solidFill>
                  <a:schemeClr val="tx1"/>
                </a:solidFill>
                <a:effectLst/>
                <a:uLnTx/>
                <a:uFillTx/>
                <a:latin typeface="+mj-lt"/>
                <a:ea typeface="+mj-ea"/>
                <a:cs typeface="+mj-cs"/>
              </a:rPr>
              <a:t>5 distinct Management Processes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Freeform 3"/>
          <p:cNvSpPr>
            <a:spLocks/>
          </p:cNvSpPr>
          <p:nvPr/>
        </p:nvSpPr>
        <p:spPr bwMode="auto">
          <a:xfrm>
            <a:off x="627063" y="1831975"/>
            <a:ext cx="7678737" cy="1216025"/>
          </a:xfrm>
          <a:custGeom>
            <a:avLst/>
            <a:gdLst>
              <a:gd name="T0" fmla="*/ 12524 w 4905"/>
              <a:gd name="T1" fmla="*/ 1044781 h 632"/>
              <a:gd name="T2" fmla="*/ 887634 w 4905"/>
              <a:gd name="T3" fmla="*/ 869689 h 632"/>
              <a:gd name="T4" fmla="*/ 1668814 w 4905"/>
              <a:gd name="T5" fmla="*/ 819662 h 632"/>
              <a:gd name="T6" fmla="*/ 2395202 w 4905"/>
              <a:gd name="T7" fmla="*/ 744623 h 632"/>
              <a:gd name="T8" fmla="*/ 2972868 w 4905"/>
              <a:gd name="T9" fmla="*/ 644570 h 632"/>
              <a:gd name="T10" fmla="*/ 3433124 w 4905"/>
              <a:gd name="T11" fmla="*/ 511808 h 632"/>
              <a:gd name="T12" fmla="*/ 3666382 w 4905"/>
              <a:gd name="T13" fmla="*/ 386742 h 632"/>
              <a:gd name="T14" fmla="*/ 3741525 w 4905"/>
              <a:gd name="T15" fmla="*/ 284765 h 632"/>
              <a:gd name="T16" fmla="*/ 3763442 w 4905"/>
              <a:gd name="T17" fmla="*/ 134686 h 632"/>
              <a:gd name="T18" fmla="*/ 3666382 w 4905"/>
              <a:gd name="T19" fmla="*/ 134686 h 632"/>
              <a:gd name="T20" fmla="*/ 3840151 w 4905"/>
              <a:gd name="T21" fmla="*/ 0 h 632"/>
              <a:gd name="T22" fmla="*/ 4010790 w 4905"/>
              <a:gd name="T23" fmla="*/ 132762 h 632"/>
              <a:gd name="T24" fmla="*/ 3904336 w 4905"/>
              <a:gd name="T25" fmla="*/ 132762 h 632"/>
              <a:gd name="T26" fmla="*/ 3934081 w 4905"/>
              <a:gd name="T27" fmla="*/ 284765 h 632"/>
              <a:gd name="T28" fmla="*/ 4073409 w 4905"/>
              <a:gd name="T29" fmla="*/ 419452 h 632"/>
              <a:gd name="T30" fmla="*/ 4405294 w 4905"/>
              <a:gd name="T31" fmla="*/ 569531 h 632"/>
              <a:gd name="T32" fmla="*/ 4672993 w 4905"/>
              <a:gd name="T33" fmla="*/ 636874 h 632"/>
              <a:gd name="T34" fmla="*/ 5142640 w 4905"/>
              <a:gd name="T35" fmla="*/ 729230 h 632"/>
              <a:gd name="T36" fmla="*/ 5635770 w 4905"/>
              <a:gd name="T37" fmla="*/ 786953 h 632"/>
              <a:gd name="T38" fmla="*/ 6393467 w 4905"/>
              <a:gd name="T39" fmla="*/ 854296 h 632"/>
              <a:gd name="T40" fmla="*/ 7154297 w 4905"/>
              <a:gd name="T41" fmla="*/ 887005 h 632"/>
              <a:gd name="T42" fmla="*/ 7677172 w 4905"/>
              <a:gd name="T43" fmla="*/ 1013996 h 632"/>
              <a:gd name="T44" fmla="*/ 7645862 w 4905"/>
              <a:gd name="T45" fmla="*/ 1214101 h 632"/>
              <a:gd name="T46" fmla="*/ 0 w 4905"/>
              <a:gd name="T47" fmla="*/ 1214101 h 632"/>
              <a:gd name="T48" fmla="*/ 12524 w 4905"/>
              <a:gd name="T49" fmla="*/ 1044781 h 6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05"/>
              <a:gd name="T76" fmla="*/ 0 h 632"/>
              <a:gd name="T77" fmla="*/ 4905 w 4905"/>
              <a:gd name="T78" fmla="*/ 632 h 6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05" h="632">
                <a:moveTo>
                  <a:pt x="8" y="543"/>
                </a:moveTo>
                <a:lnTo>
                  <a:pt x="567" y="452"/>
                </a:lnTo>
                <a:lnTo>
                  <a:pt x="1066" y="426"/>
                </a:lnTo>
                <a:lnTo>
                  <a:pt x="1530" y="387"/>
                </a:lnTo>
                <a:lnTo>
                  <a:pt x="1899" y="335"/>
                </a:lnTo>
                <a:lnTo>
                  <a:pt x="2193" y="266"/>
                </a:lnTo>
                <a:lnTo>
                  <a:pt x="2342" y="201"/>
                </a:lnTo>
                <a:lnTo>
                  <a:pt x="2390" y="148"/>
                </a:lnTo>
                <a:lnTo>
                  <a:pt x="2404" y="70"/>
                </a:lnTo>
                <a:lnTo>
                  <a:pt x="2342" y="70"/>
                </a:lnTo>
                <a:lnTo>
                  <a:pt x="2453" y="0"/>
                </a:lnTo>
                <a:lnTo>
                  <a:pt x="2562" y="69"/>
                </a:lnTo>
                <a:lnTo>
                  <a:pt x="2494" y="69"/>
                </a:lnTo>
                <a:lnTo>
                  <a:pt x="2513" y="148"/>
                </a:lnTo>
                <a:lnTo>
                  <a:pt x="2602" y="218"/>
                </a:lnTo>
                <a:lnTo>
                  <a:pt x="2814" y="296"/>
                </a:lnTo>
                <a:lnTo>
                  <a:pt x="2985" y="331"/>
                </a:lnTo>
                <a:lnTo>
                  <a:pt x="3285" y="379"/>
                </a:lnTo>
                <a:lnTo>
                  <a:pt x="3600" y="409"/>
                </a:lnTo>
                <a:lnTo>
                  <a:pt x="4084" y="444"/>
                </a:lnTo>
                <a:lnTo>
                  <a:pt x="4570" y="461"/>
                </a:lnTo>
                <a:lnTo>
                  <a:pt x="4904" y="527"/>
                </a:lnTo>
                <a:lnTo>
                  <a:pt x="4884" y="631"/>
                </a:lnTo>
                <a:lnTo>
                  <a:pt x="0" y="631"/>
                </a:lnTo>
                <a:lnTo>
                  <a:pt x="8" y="543"/>
                </a:lnTo>
              </a:path>
            </a:pathLst>
          </a:custGeom>
          <a:gradFill rotWithShape="1">
            <a:gsLst>
              <a:gs pos="0">
                <a:srgbClr val="E07A33"/>
              </a:gs>
              <a:gs pos="100000">
                <a:srgbClr val="FFFFFF"/>
              </a:gs>
            </a:gsLst>
            <a:lin ang="5400000" scaled="1"/>
          </a:gradFill>
          <a:ln w="9525" cap="rnd">
            <a:noFill/>
            <a:round/>
            <a:headEnd type="none" w="sm" len="sm"/>
            <a:tailEnd type="none" w="sm" len="sm"/>
          </a:ln>
        </p:spPr>
        <p:txBody>
          <a:bodyPr/>
          <a:lstStyle/>
          <a:p>
            <a:endParaRPr lang="en-US"/>
          </a:p>
        </p:txBody>
      </p:sp>
      <p:sp>
        <p:nvSpPr>
          <p:cNvPr id="6" name="Rectangle 4"/>
          <p:cNvSpPr>
            <a:spLocks noChangeArrowheads="1"/>
          </p:cNvSpPr>
          <p:nvPr/>
        </p:nvSpPr>
        <p:spPr bwMode="auto">
          <a:xfrm>
            <a:off x="1365250" y="3390900"/>
            <a:ext cx="1381125" cy="285010"/>
          </a:xfrm>
          <a:prstGeom prst="rect">
            <a:avLst/>
          </a:prstGeom>
          <a:noFill/>
          <a:ln w="9525">
            <a:noFill/>
            <a:miter lim="800000"/>
            <a:headEnd/>
            <a:tailEnd/>
          </a:ln>
        </p:spPr>
        <p:txBody>
          <a:bodyPr lIns="68893" tIns="34447" rIns="68893" bIns="34447">
            <a:spAutoFit/>
          </a:bodyPr>
          <a:lstStyle/>
          <a:p>
            <a:pPr algn="ctr" defTabSz="508000" eaLnBrk="0" hangingPunct="0">
              <a:spcBef>
                <a:spcPct val="50000"/>
              </a:spcBef>
            </a:pPr>
            <a:r>
              <a:rPr lang="en-US" sz="1400" b="1" dirty="0">
                <a:solidFill>
                  <a:srgbClr val="566884"/>
                </a:solidFill>
              </a:rPr>
              <a:t>Supplier</a:t>
            </a:r>
          </a:p>
        </p:txBody>
      </p:sp>
      <p:sp>
        <p:nvSpPr>
          <p:cNvPr id="7" name="Oval 5"/>
          <p:cNvSpPr>
            <a:spLocks noChangeArrowheads="1"/>
          </p:cNvSpPr>
          <p:nvPr/>
        </p:nvSpPr>
        <p:spPr bwMode="auto">
          <a:xfrm>
            <a:off x="3852863" y="1414463"/>
            <a:ext cx="1252537" cy="400779"/>
          </a:xfrm>
          <a:prstGeom prst="ellipse">
            <a:avLst/>
          </a:prstGeom>
          <a:noFill/>
          <a:ln w="25400">
            <a:solidFill>
              <a:srgbClr val="E07A33"/>
            </a:solidFill>
            <a:round/>
            <a:headEnd/>
            <a:tailEnd/>
          </a:ln>
        </p:spPr>
        <p:txBody>
          <a:bodyPr lIns="68893" tIns="34447" rIns="68893" bIns="34447">
            <a:spAutoFit/>
          </a:bodyPr>
          <a:lstStyle/>
          <a:p>
            <a:pPr algn="ctr"/>
            <a:r>
              <a:rPr lang="en-US" sz="1400" b="1">
                <a:solidFill>
                  <a:srgbClr val="E07A33"/>
                </a:solidFill>
              </a:rPr>
              <a:t>Plan</a:t>
            </a:r>
          </a:p>
        </p:txBody>
      </p:sp>
      <p:sp>
        <p:nvSpPr>
          <p:cNvPr id="8" name="Line 6"/>
          <p:cNvSpPr>
            <a:spLocks noChangeShapeType="1"/>
          </p:cNvSpPr>
          <p:nvPr/>
        </p:nvSpPr>
        <p:spPr bwMode="auto">
          <a:xfrm flipV="1">
            <a:off x="8128000" y="1862138"/>
            <a:ext cx="0" cy="1724025"/>
          </a:xfrm>
          <a:prstGeom prst="line">
            <a:avLst/>
          </a:prstGeom>
          <a:noFill/>
          <a:ln w="12700">
            <a:solidFill>
              <a:srgbClr val="566884"/>
            </a:solidFill>
            <a:prstDash val="dash"/>
            <a:round/>
            <a:headEnd type="none" w="sm" len="sm"/>
            <a:tailEnd type="none" w="sm" len="sm"/>
          </a:ln>
        </p:spPr>
        <p:txBody>
          <a:bodyPr wrap="none" anchor="ctr"/>
          <a:lstStyle/>
          <a:p>
            <a:endParaRPr lang="en-US"/>
          </a:p>
        </p:txBody>
      </p:sp>
      <p:sp>
        <p:nvSpPr>
          <p:cNvPr id="9" name="Line 7"/>
          <p:cNvSpPr>
            <a:spLocks noChangeShapeType="1"/>
          </p:cNvSpPr>
          <p:nvPr/>
        </p:nvSpPr>
        <p:spPr bwMode="auto">
          <a:xfrm flipV="1">
            <a:off x="2768600" y="1811338"/>
            <a:ext cx="0" cy="1724025"/>
          </a:xfrm>
          <a:prstGeom prst="line">
            <a:avLst/>
          </a:prstGeom>
          <a:noFill/>
          <a:ln w="12700">
            <a:solidFill>
              <a:srgbClr val="566884"/>
            </a:solidFill>
            <a:prstDash val="dash"/>
            <a:round/>
            <a:headEnd type="none" w="sm" len="sm"/>
            <a:tailEnd type="none" w="sm" len="sm"/>
          </a:ln>
        </p:spPr>
        <p:txBody>
          <a:bodyPr wrap="none" anchor="ctr"/>
          <a:lstStyle/>
          <a:p>
            <a:endParaRPr lang="en-US"/>
          </a:p>
        </p:txBody>
      </p:sp>
      <p:sp>
        <p:nvSpPr>
          <p:cNvPr id="10" name="Line 8"/>
          <p:cNvSpPr>
            <a:spLocks noChangeShapeType="1"/>
          </p:cNvSpPr>
          <p:nvPr/>
        </p:nvSpPr>
        <p:spPr bwMode="auto">
          <a:xfrm flipV="1">
            <a:off x="6159500" y="1849438"/>
            <a:ext cx="0" cy="1724025"/>
          </a:xfrm>
          <a:prstGeom prst="line">
            <a:avLst/>
          </a:prstGeom>
          <a:noFill/>
          <a:ln w="12700">
            <a:solidFill>
              <a:srgbClr val="566884"/>
            </a:solidFill>
            <a:prstDash val="dash"/>
            <a:round/>
            <a:headEnd type="none" w="sm" len="sm"/>
            <a:tailEnd type="none" w="sm" len="sm"/>
          </a:ln>
        </p:spPr>
        <p:txBody>
          <a:bodyPr wrap="none" anchor="ctr"/>
          <a:lstStyle/>
          <a:p>
            <a:endParaRPr lang="en-US"/>
          </a:p>
        </p:txBody>
      </p:sp>
      <p:sp>
        <p:nvSpPr>
          <p:cNvPr id="11" name="Line 9"/>
          <p:cNvSpPr>
            <a:spLocks noChangeShapeType="1"/>
          </p:cNvSpPr>
          <p:nvPr/>
        </p:nvSpPr>
        <p:spPr bwMode="auto">
          <a:xfrm flipV="1">
            <a:off x="787400" y="1793875"/>
            <a:ext cx="0" cy="1725613"/>
          </a:xfrm>
          <a:prstGeom prst="line">
            <a:avLst/>
          </a:prstGeom>
          <a:noFill/>
          <a:ln w="12700">
            <a:solidFill>
              <a:srgbClr val="566884"/>
            </a:solidFill>
            <a:prstDash val="dash"/>
            <a:round/>
            <a:headEnd type="none" w="sm" len="sm"/>
            <a:tailEnd type="none" w="sm" len="sm"/>
          </a:ln>
        </p:spPr>
        <p:txBody>
          <a:bodyPr wrap="none" anchor="ctr"/>
          <a:lstStyle/>
          <a:p>
            <a:endParaRPr lang="en-US"/>
          </a:p>
        </p:txBody>
      </p:sp>
      <p:sp>
        <p:nvSpPr>
          <p:cNvPr id="12" name="Rectangle 10"/>
          <p:cNvSpPr>
            <a:spLocks noChangeArrowheads="1"/>
          </p:cNvSpPr>
          <p:nvPr/>
        </p:nvSpPr>
        <p:spPr bwMode="auto">
          <a:xfrm>
            <a:off x="6345238" y="3390900"/>
            <a:ext cx="1381125" cy="285010"/>
          </a:xfrm>
          <a:prstGeom prst="rect">
            <a:avLst/>
          </a:prstGeom>
          <a:noFill/>
          <a:ln w="9525">
            <a:noFill/>
            <a:miter lim="800000"/>
            <a:headEnd/>
            <a:tailEnd/>
          </a:ln>
        </p:spPr>
        <p:txBody>
          <a:bodyPr lIns="68893" tIns="34447" rIns="68893" bIns="34447">
            <a:spAutoFit/>
          </a:bodyPr>
          <a:lstStyle/>
          <a:p>
            <a:pPr algn="ctr" defTabSz="508000" eaLnBrk="0" hangingPunct="0">
              <a:spcBef>
                <a:spcPct val="50000"/>
              </a:spcBef>
            </a:pPr>
            <a:r>
              <a:rPr lang="en-US" sz="1400" b="1">
                <a:solidFill>
                  <a:srgbClr val="566884"/>
                </a:solidFill>
              </a:rPr>
              <a:t>Customer</a:t>
            </a:r>
          </a:p>
        </p:txBody>
      </p:sp>
      <p:sp>
        <p:nvSpPr>
          <p:cNvPr id="13" name="Rectangle 11"/>
          <p:cNvSpPr>
            <a:spLocks noChangeArrowheads="1"/>
          </p:cNvSpPr>
          <p:nvPr/>
        </p:nvSpPr>
        <p:spPr bwMode="auto">
          <a:xfrm>
            <a:off x="7862888" y="3390900"/>
            <a:ext cx="1128712" cy="500454"/>
          </a:xfrm>
          <a:prstGeom prst="rect">
            <a:avLst/>
          </a:prstGeom>
          <a:noFill/>
          <a:ln w="9525">
            <a:noFill/>
            <a:miter lim="800000"/>
            <a:headEnd/>
            <a:tailEnd/>
          </a:ln>
        </p:spPr>
        <p:txBody>
          <a:bodyPr lIns="68893" tIns="34447" rIns="68893" bIns="34447">
            <a:spAutoFit/>
          </a:bodyPr>
          <a:lstStyle/>
          <a:p>
            <a:pPr algn="ctr" defTabSz="508000" eaLnBrk="0" hangingPunct="0"/>
            <a:r>
              <a:rPr lang="en-US" sz="1400" b="1">
                <a:solidFill>
                  <a:srgbClr val="566884"/>
                </a:solidFill>
              </a:rPr>
              <a:t>Customer’s</a:t>
            </a:r>
            <a:br>
              <a:rPr lang="en-US" sz="1400" b="1">
                <a:solidFill>
                  <a:srgbClr val="566884"/>
                </a:solidFill>
              </a:rPr>
            </a:br>
            <a:r>
              <a:rPr lang="en-US" sz="1400" b="1">
                <a:solidFill>
                  <a:srgbClr val="566884"/>
                </a:solidFill>
              </a:rPr>
              <a:t>Customer</a:t>
            </a:r>
          </a:p>
        </p:txBody>
      </p:sp>
      <p:sp>
        <p:nvSpPr>
          <p:cNvPr id="14" name="Rectangle 12"/>
          <p:cNvSpPr>
            <a:spLocks noChangeArrowheads="1"/>
          </p:cNvSpPr>
          <p:nvPr/>
        </p:nvSpPr>
        <p:spPr bwMode="auto">
          <a:xfrm>
            <a:off x="152400" y="3390900"/>
            <a:ext cx="1076325" cy="500454"/>
          </a:xfrm>
          <a:prstGeom prst="rect">
            <a:avLst/>
          </a:prstGeom>
          <a:noFill/>
          <a:ln w="9525">
            <a:noFill/>
            <a:miter lim="800000"/>
            <a:headEnd/>
            <a:tailEnd/>
          </a:ln>
        </p:spPr>
        <p:txBody>
          <a:bodyPr lIns="68893" tIns="34447" rIns="68893" bIns="34447">
            <a:spAutoFit/>
          </a:bodyPr>
          <a:lstStyle/>
          <a:p>
            <a:pPr algn="ctr" defTabSz="508000" eaLnBrk="0" hangingPunct="0">
              <a:spcBef>
                <a:spcPct val="50000"/>
              </a:spcBef>
            </a:pPr>
            <a:r>
              <a:rPr lang="en-US" sz="1400" b="1">
                <a:solidFill>
                  <a:srgbClr val="566884"/>
                </a:solidFill>
              </a:rPr>
              <a:t>Suppliers’</a:t>
            </a:r>
            <a:br>
              <a:rPr lang="en-US" sz="1400" b="1">
                <a:solidFill>
                  <a:srgbClr val="566884"/>
                </a:solidFill>
              </a:rPr>
            </a:br>
            <a:r>
              <a:rPr lang="en-US" sz="1400" b="1">
                <a:solidFill>
                  <a:srgbClr val="566884"/>
                </a:solidFill>
              </a:rPr>
              <a:t>Supplier</a:t>
            </a:r>
          </a:p>
        </p:txBody>
      </p:sp>
      <p:sp>
        <p:nvSpPr>
          <p:cNvPr id="15" name="Line 13"/>
          <p:cNvSpPr>
            <a:spLocks noChangeShapeType="1"/>
          </p:cNvSpPr>
          <p:nvPr/>
        </p:nvSpPr>
        <p:spPr bwMode="auto">
          <a:xfrm>
            <a:off x="2424113" y="2754313"/>
            <a:ext cx="30162" cy="30162"/>
          </a:xfrm>
          <a:prstGeom prst="line">
            <a:avLst/>
          </a:prstGeom>
          <a:noFill/>
          <a:ln w="9525">
            <a:solidFill>
              <a:srgbClr val="566884"/>
            </a:solidFill>
            <a:round/>
            <a:headEnd type="none" w="sm" len="sm"/>
            <a:tailEnd type="none" w="sm" len="sm"/>
          </a:ln>
        </p:spPr>
        <p:txBody>
          <a:bodyPr wrap="none" anchor="ctr"/>
          <a:lstStyle/>
          <a:p>
            <a:endParaRPr lang="en-US"/>
          </a:p>
        </p:txBody>
      </p:sp>
      <p:sp>
        <p:nvSpPr>
          <p:cNvPr id="16" name="Oval 14"/>
          <p:cNvSpPr>
            <a:spLocks noChangeArrowheads="1"/>
          </p:cNvSpPr>
          <p:nvPr/>
        </p:nvSpPr>
        <p:spPr bwMode="auto">
          <a:xfrm>
            <a:off x="4953000" y="2514600"/>
            <a:ext cx="1246188" cy="506413"/>
          </a:xfrm>
          <a:prstGeom prst="ellipse">
            <a:avLst/>
          </a:prstGeom>
          <a:noFill/>
          <a:ln w="25400" algn="ctr">
            <a:solidFill>
              <a:srgbClr val="566884"/>
            </a:solidFill>
            <a:round/>
            <a:headEnd/>
            <a:tailEnd/>
          </a:ln>
        </p:spPr>
        <p:txBody>
          <a:bodyPr wrap="none" anchor="ctr"/>
          <a:lstStyle/>
          <a:p>
            <a:pPr algn="ctr"/>
            <a:r>
              <a:rPr lang="en-US" sz="1400" b="1">
                <a:solidFill>
                  <a:srgbClr val="566884"/>
                </a:solidFill>
              </a:rPr>
              <a:t>Deliver</a:t>
            </a:r>
          </a:p>
        </p:txBody>
      </p:sp>
      <p:sp>
        <p:nvSpPr>
          <p:cNvPr id="17" name="Oval 15"/>
          <p:cNvSpPr>
            <a:spLocks noChangeArrowheads="1"/>
          </p:cNvSpPr>
          <p:nvPr/>
        </p:nvSpPr>
        <p:spPr bwMode="auto">
          <a:xfrm>
            <a:off x="8077200" y="2620963"/>
            <a:ext cx="739775" cy="293687"/>
          </a:xfrm>
          <a:prstGeom prst="ellipse">
            <a:avLst/>
          </a:prstGeom>
          <a:noFill/>
          <a:ln w="25400">
            <a:solidFill>
              <a:srgbClr val="566884"/>
            </a:solidFill>
            <a:round/>
            <a:headEnd/>
            <a:tailEnd/>
          </a:ln>
        </p:spPr>
        <p:txBody>
          <a:bodyPr wrap="none" anchor="ctr"/>
          <a:lstStyle/>
          <a:p>
            <a:pPr algn="ctr"/>
            <a:r>
              <a:rPr lang="en-US" sz="1000" b="1">
                <a:solidFill>
                  <a:srgbClr val="566884"/>
                </a:solidFill>
              </a:rPr>
              <a:t>Source</a:t>
            </a:r>
          </a:p>
        </p:txBody>
      </p:sp>
      <p:sp>
        <p:nvSpPr>
          <p:cNvPr id="18" name="Oval 16"/>
          <p:cNvSpPr>
            <a:spLocks noChangeArrowheads="1"/>
          </p:cNvSpPr>
          <p:nvPr/>
        </p:nvSpPr>
        <p:spPr bwMode="auto">
          <a:xfrm>
            <a:off x="2854325" y="2514600"/>
            <a:ext cx="1249363" cy="506413"/>
          </a:xfrm>
          <a:prstGeom prst="ellipse">
            <a:avLst/>
          </a:prstGeom>
          <a:noFill/>
          <a:ln w="25400" algn="ctr">
            <a:noFill/>
            <a:round/>
            <a:headEnd/>
            <a:tailEnd/>
          </a:ln>
        </p:spPr>
        <p:txBody>
          <a:bodyPr wrap="none" anchor="ctr"/>
          <a:lstStyle/>
          <a:p>
            <a:endParaRPr lang="en-US"/>
          </a:p>
        </p:txBody>
      </p:sp>
      <p:sp>
        <p:nvSpPr>
          <p:cNvPr id="19" name="Oval 17"/>
          <p:cNvSpPr>
            <a:spLocks noChangeArrowheads="1"/>
          </p:cNvSpPr>
          <p:nvPr/>
        </p:nvSpPr>
        <p:spPr bwMode="auto">
          <a:xfrm>
            <a:off x="3852863" y="2514600"/>
            <a:ext cx="1252537" cy="506413"/>
          </a:xfrm>
          <a:prstGeom prst="ellipse">
            <a:avLst/>
          </a:prstGeom>
          <a:noFill/>
          <a:ln w="25400" algn="ctr">
            <a:solidFill>
              <a:srgbClr val="566884"/>
            </a:solidFill>
            <a:round/>
            <a:headEnd/>
            <a:tailEnd/>
          </a:ln>
        </p:spPr>
        <p:txBody>
          <a:bodyPr wrap="none" anchor="ctr"/>
          <a:lstStyle/>
          <a:p>
            <a:pPr algn="ctr"/>
            <a:r>
              <a:rPr lang="en-US" sz="1400" b="1">
                <a:solidFill>
                  <a:srgbClr val="566884"/>
                </a:solidFill>
              </a:rPr>
              <a:t>Make</a:t>
            </a:r>
          </a:p>
        </p:txBody>
      </p:sp>
      <p:sp>
        <p:nvSpPr>
          <p:cNvPr id="20" name="Oval 18"/>
          <p:cNvSpPr>
            <a:spLocks noChangeArrowheads="1"/>
          </p:cNvSpPr>
          <p:nvPr/>
        </p:nvSpPr>
        <p:spPr bwMode="auto">
          <a:xfrm>
            <a:off x="1422400" y="2620963"/>
            <a:ext cx="736600" cy="293687"/>
          </a:xfrm>
          <a:prstGeom prst="ellipse">
            <a:avLst/>
          </a:prstGeom>
          <a:noFill/>
          <a:ln w="25400">
            <a:solidFill>
              <a:srgbClr val="566884"/>
            </a:solidFill>
            <a:round/>
            <a:headEnd/>
            <a:tailEnd/>
          </a:ln>
        </p:spPr>
        <p:txBody>
          <a:bodyPr wrap="none" anchor="ctr"/>
          <a:lstStyle/>
          <a:p>
            <a:pPr algn="ctr"/>
            <a:r>
              <a:rPr lang="en-US" sz="1000" b="1">
                <a:solidFill>
                  <a:srgbClr val="566884"/>
                </a:solidFill>
              </a:rPr>
              <a:t>Make</a:t>
            </a:r>
          </a:p>
        </p:txBody>
      </p:sp>
      <p:sp>
        <p:nvSpPr>
          <p:cNvPr id="21" name="Oval 19"/>
          <p:cNvSpPr>
            <a:spLocks noChangeArrowheads="1"/>
          </p:cNvSpPr>
          <p:nvPr/>
        </p:nvSpPr>
        <p:spPr bwMode="auto">
          <a:xfrm>
            <a:off x="7445375" y="2620963"/>
            <a:ext cx="739775" cy="293687"/>
          </a:xfrm>
          <a:prstGeom prst="ellipse">
            <a:avLst/>
          </a:prstGeom>
          <a:noFill/>
          <a:ln w="25400">
            <a:solidFill>
              <a:srgbClr val="566884"/>
            </a:solidFill>
            <a:round/>
            <a:headEnd/>
            <a:tailEnd/>
          </a:ln>
        </p:spPr>
        <p:txBody>
          <a:bodyPr wrap="none" anchor="ctr"/>
          <a:lstStyle/>
          <a:p>
            <a:pPr algn="ctr"/>
            <a:r>
              <a:rPr lang="en-US" sz="1000" b="1">
                <a:solidFill>
                  <a:srgbClr val="566884"/>
                </a:solidFill>
              </a:rPr>
              <a:t>Deliver</a:t>
            </a:r>
          </a:p>
        </p:txBody>
      </p:sp>
      <p:sp>
        <p:nvSpPr>
          <p:cNvPr id="22" name="Oval 20"/>
          <p:cNvSpPr>
            <a:spLocks noChangeArrowheads="1"/>
          </p:cNvSpPr>
          <p:nvPr/>
        </p:nvSpPr>
        <p:spPr bwMode="auto">
          <a:xfrm>
            <a:off x="6781800" y="2620963"/>
            <a:ext cx="739775" cy="293687"/>
          </a:xfrm>
          <a:prstGeom prst="ellipse">
            <a:avLst/>
          </a:prstGeom>
          <a:noFill/>
          <a:ln w="25400">
            <a:solidFill>
              <a:srgbClr val="566884"/>
            </a:solidFill>
            <a:round/>
            <a:headEnd/>
            <a:tailEnd/>
          </a:ln>
        </p:spPr>
        <p:txBody>
          <a:bodyPr wrap="none" anchor="ctr"/>
          <a:lstStyle/>
          <a:p>
            <a:pPr algn="ctr"/>
            <a:r>
              <a:rPr lang="en-US" sz="1000" b="1">
                <a:solidFill>
                  <a:srgbClr val="566884"/>
                </a:solidFill>
              </a:rPr>
              <a:t>Make</a:t>
            </a:r>
          </a:p>
        </p:txBody>
      </p:sp>
      <p:sp>
        <p:nvSpPr>
          <p:cNvPr id="23" name="Oval 21"/>
          <p:cNvSpPr>
            <a:spLocks noChangeArrowheads="1"/>
          </p:cNvSpPr>
          <p:nvPr/>
        </p:nvSpPr>
        <p:spPr bwMode="auto">
          <a:xfrm>
            <a:off x="6119813" y="2620963"/>
            <a:ext cx="736600" cy="293687"/>
          </a:xfrm>
          <a:prstGeom prst="ellipse">
            <a:avLst/>
          </a:prstGeom>
          <a:noFill/>
          <a:ln w="25400">
            <a:solidFill>
              <a:srgbClr val="566884"/>
            </a:solidFill>
            <a:round/>
            <a:headEnd/>
            <a:tailEnd/>
          </a:ln>
        </p:spPr>
        <p:txBody>
          <a:bodyPr wrap="none" anchor="ctr"/>
          <a:lstStyle/>
          <a:p>
            <a:pPr algn="ctr"/>
            <a:r>
              <a:rPr lang="en-US" sz="1000" b="1">
                <a:solidFill>
                  <a:srgbClr val="566884"/>
                </a:solidFill>
              </a:rPr>
              <a:t>Source</a:t>
            </a:r>
          </a:p>
        </p:txBody>
      </p:sp>
      <p:sp>
        <p:nvSpPr>
          <p:cNvPr id="24" name="Oval 22"/>
          <p:cNvSpPr>
            <a:spLocks noChangeArrowheads="1"/>
          </p:cNvSpPr>
          <p:nvPr/>
        </p:nvSpPr>
        <p:spPr bwMode="auto">
          <a:xfrm>
            <a:off x="96838" y="2620963"/>
            <a:ext cx="739775" cy="293687"/>
          </a:xfrm>
          <a:prstGeom prst="ellipse">
            <a:avLst/>
          </a:prstGeom>
          <a:noFill/>
          <a:ln w="25400">
            <a:solidFill>
              <a:srgbClr val="566884"/>
            </a:solidFill>
            <a:round/>
            <a:headEnd/>
            <a:tailEnd/>
          </a:ln>
        </p:spPr>
        <p:txBody>
          <a:bodyPr wrap="none" anchor="ctr"/>
          <a:lstStyle/>
          <a:p>
            <a:pPr algn="ctr"/>
            <a:r>
              <a:rPr lang="en-US" sz="1000" b="1">
                <a:solidFill>
                  <a:srgbClr val="566884"/>
                </a:solidFill>
              </a:rPr>
              <a:t>Deliver</a:t>
            </a:r>
          </a:p>
        </p:txBody>
      </p:sp>
      <p:sp>
        <p:nvSpPr>
          <p:cNvPr id="25" name="Rectangle 23"/>
          <p:cNvSpPr>
            <a:spLocks noChangeArrowheads="1"/>
          </p:cNvSpPr>
          <p:nvPr/>
        </p:nvSpPr>
        <p:spPr bwMode="auto">
          <a:xfrm>
            <a:off x="1042988" y="3919538"/>
            <a:ext cx="1865312" cy="303982"/>
          </a:xfrm>
          <a:prstGeom prst="rect">
            <a:avLst/>
          </a:prstGeom>
          <a:noFill/>
          <a:ln w="9525">
            <a:noFill/>
            <a:miter lim="800000"/>
            <a:headEnd/>
            <a:tailEnd/>
          </a:ln>
        </p:spPr>
        <p:txBody>
          <a:bodyPr lIns="89248" tIns="43841" rIns="89248" bIns="43841">
            <a:spAutoFit/>
          </a:bodyPr>
          <a:lstStyle/>
          <a:p>
            <a:pPr algn="ctr" defTabSz="901700" eaLnBrk="0" hangingPunct="0">
              <a:spcBef>
                <a:spcPct val="50000"/>
              </a:spcBef>
            </a:pPr>
            <a:r>
              <a:rPr lang="en-US" sz="1400" b="1">
                <a:solidFill>
                  <a:srgbClr val="566884"/>
                </a:solidFill>
              </a:rPr>
              <a:t>Internal or External</a:t>
            </a:r>
          </a:p>
        </p:txBody>
      </p:sp>
      <p:sp>
        <p:nvSpPr>
          <p:cNvPr id="26" name="Rectangle 24"/>
          <p:cNvSpPr>
            <a:spLocks noChangeArrowheads="1"/>
          </p:cNvSpPr>
          <p:nvPr/>
        </p:nvSpPr>
        <p:spPr bwMode="auto">
          <a:xfrm>
            <a:off x="6019800" y="3919538"/>
            <a:ext cx="1846263" cy="303982"/>
          </a:xfrm>
          <a:prstGeom prst="rect">
            <a:avLst/>
          </a:prstGeom>
          <a:noFill/>
          <a:ln w="9525">
            <a:noFill/>
            <a:miter lim="800000"/>
            <a:headEnd/>
            <a:tailEnd/>
          </a:ln>
        </p:spPr>
        <p:txBody>
          <a:bodyPr lIns="89248" tIns="43841" rIns="89248" bIns="43841">
            <a:spAutoFit/>
          </a:bodyPr>
          <a:lstStyle/>
          <a:p>
            <a:pPr algn="ctr" defTabSz="901700" eaLnBrk="0" hangingPunct="0">
              <a:spcBef>
                <a:spcPct val="50000"/>
              </a:spcBef>
            </a:pPr>
            <a:r>
              <a:rPr lang="en-US" sz="1400" b="1">
                <a:solidFill>
                  <a:srgbClr val="566884"/>
                </a:solidFill>
              </a:rPr>
              <a:t>Internal or External</a:t>
            </a:r>
          </a:p>
        </p:txBody>
      </p:sp>
      <p:sp>
        <p:nvSpPr>
          <p:cNvPr id="27" name="Rectangle 25"/>
          <p:cNvSpPr>
            <a:spLocks noChangeArrowheads="1"/>
          </p:cNvSpPr>
          <p:nvPr/>
        </p:nvSpPr>
        <p:spPr bwMode="auto">
          <a:xfrm>
            <a:off x="2933700" y="3390900"/>
            <a:ext cx="3086100" cy="285010"/>
          </a:xfrm>
          <a:prstGeom prst="rect">
            <a:avLst/>
          </a:prstGeom>
          <a:noFill/>
          <a:ln w="9525">
            <a:noFill/>
            <a:miter lim="800000"/>
            <a:headEnd/>
            <a:tailEnd/>
          </a:ln>
        </p:spPr>
        <p:txBody>
          <a:bodyPr lIns="68893" tIns="34447" rIns="68893" bIns="34447">
            <a:spAutoFit/>
          </a:bodyPr>
          <a:lstStyle/>
          <a:p>
            <a:pPr algn="ctr" defTabSz="508000" eaLnBrk="0" hangingPunct="0">
              <a:spcBef>
                <a:spcPct val="50000"/>
              </a:spcBef>
            </a:pPr>
            <a:r>
              <a:rPr lang="en-US" sz="1400" b="1">
                <a:solidFill>
                  <a:srgbClr val="566884"/>
                </a:solidFill>
              </a:rPr>
              <a:t>Your Company</a:t>
            </a:r>
          </a:p>
        </p:txBody>
      </p:sp>
      <p:sp>
        <p:nvSpPr>
          <p:cNvPr id="28" name="Oval 26"/>
          <p:cNvSpPr>
            <a:spLocks noChangeArrowheads="1"/>
          </p:cNvSpPr>
          <p:nvPr/>
        </p:nvSpPr>
        <p:spPr bwMode="auto">
          <a:xfrm>
            <a:off x="757238" y="2620963"/>
            <a:ext cx="738187" cy="293687"/>
          </a:xfrm>
          <a:prstGeom prst="ellipse">
            <a:avLst/>
          </a:prstGeom>
          <a:noFill/>
          <a:ln w="25400">
            <a:solidFill>
              <a:srgbClr val="566884"/>
            </a:solidFill>
            <a:round/>
            <a:headEnd/>
            <a:tailEnd/>
          </a:ln>
        </p:spPr>
        <p:txBody>
          <a:bodyPr wrap="none" anchor="ctr"/>
          <a:lstStyle/>
          <a:p>
            <a:pPr algn="ctr"/>
            <a:r>
              <a:rPr lang="en-US" sz="1000" b="1">
                <a:solidFill>
                  <a:srgbClr val="566884"/>
                </a:solidFill>
              </a:rPr>
              <a:t>Source</a:t>
            </a:r>
          </a:p>
        </p:txBody>
      </p:sp>
      <p:sp>
        <p:nvSpPr>
          <p:cNvPr id="29" name="AutoShape 27"/>
          <p:cNvSpPr>
            <a:spLocks noChangeArrowheads="1"/>
          </p:cNvSpPr>
          <p:nvPr/>
        </p:nvSpPr>
        <p:spPr bwMode="auto">
          <a:xfrm>
            <a:off x="334963" y="4191000"/>
            <a:ext cx="8275637" cy="762000"/>
          </a:xfrm>
          <a:prstGeom prst="leftRightArrow">
            <a:avLst>
              <a:gd name="adj1" fmla="val 50000"/>
              <a:gd name="adj2" fmla="val 217208"/>
            </a:avLst>
          </a:prstGeom>
          <a:gradFill rotWithShape="1">
            <a:gsLst>
              <a:gs pos="0">
                <a:srgbClr val="E59157"/>
              </a:gs>
              <a:gs pos="50000">
                <a:srgbClr val="E07A33"/>
              </a:gs>
              <a:gs pos="100000">
                <a:srgbClr val="E59157"/>
              </a:gs>
            </a:gsLst>
            <a:lin ang="0" scaled="1"/>
          </a:gradFill>
          <a:ln w="9525">
            <a:noFill/>
            <a:miter lim="800000"/>
            <a:headEnd type="none" w="sm" len="sm"/>
            <a:tailEnd type="none" w="sm" len="sm"/>
          </a:ln>
        </p:spPr>
        <p:txBody>
          <a:bodyPr/>
          <a:lstStyle/>
          <a:p>
            <a:pPr algn="ctr" eaLnBrk="0" hangingPunct="0"/>
            <a:r>
              <a:rPr lang="en-US" sz="2000" b="1">
                <a:solidFill>
                  <a:schemeClr val="bg1"/>
                </a:solidFill>
              </a:rPr>
              <a:t>SCOR Model </a:t>
            </a:r>
          </a:p>
        </p:txBody>
      </p:sp>
      <p:sp>
        <p:nvSpPr>
          <p:cNvPr id="30" name="Oval 28"/>
          <p:cNvSpPr>
            <a:spLocks noChangeArrowheads="1"/>
          </p:cNvSpPr>
          <p:nvPr/>
        </p:nvSpPr>
        <p:spPr bwMode="auto">
          <a:xfrm>
            <a:off x="98425" y="2884488"/>
            <a:ext cx="739775" cy="293687"/>
          </a:xfrm>
          <a:prstGeom prst="ellipse">
            <a:avLst/>
          </a:prstGeom>
          <a:noFill/>
          <a:ln w="25400">
            <a:solidFill>
              <a:srgbClr val="566884"/>
            </a:solidFill>
            <a:round/>
            <a:headEnd/>
            <a:tailEnd/>
          </a:ln>
        </p:spPr>
        <p:txBody>
          <a:bodyPr wrap="none" anchor="ctr"/>
          <a:lstStyle/>
          <a:p>
            <a:pPr algn="ctr"/>
            <a:r>
              <a:rPr lang="en-US" sz="1000" b="1">
                <a:solidFill>
                  <a:srgbClr val="E07A33"/>
                </a:solidFill>
              </a:rPr>
              <a:t>Return</a:t>
            </a:r>
          </a:p>
        </p:txBody>
      </p:sp>
      <p:sp>
        <p:nvSpPr>
          <p:cNvPr id="31" name="Oval 29"/>
          <p:cNvSpPr>
            <a:spLocks noChangeArrowheads="1"/>
          </p:cNvSpPr>
          <p:nvPr/>
        </p:nvSpPr>
        <p:spPr bwMode="auto">
          <a:xfrm>
            <a:off x="755650" y="2884488"/>
            <a:ext cx="739775" cy="293687"/>
          </a:xfrm>
          <a:prstGeom prst="ellipse">
            <a:avLst/>
          </a:prstGeom>
          <a:noFill/>
          <a:ln w="25400">
            <a:solidFill>
              <a:srgbClr val="566884"/>
            </a:solidFill>
            <a:round/>
            <a:headEnd/>
            <a:tailEnd/>
          </a:ln>
        </p:spPr>
        <p:txBody>
          <a:bodyPr wrap="none" anchor="ctr"/>
          <a:lstStyle/>
          <a:p>
            <a:pPr algn="ctr"/>
            <a:r>
              <a:rPr lang="en-US" sz="1000" b="1">
                <a:solidFill>
                  <a:srgbClr val="E07A33"/>
                </a:solidFill>
              </a:rPr>
              <a:t>Return</a:t>
            </a:r>
          </a:p>
        </p:txBody>
      </p:sp>
      <p:sp>
        <p:nvSpPr>
          <p:cNvPr id="32" name="Oval 30"/>
          <p:cNvSpPr>
            <a:spLocks noChangeArrowheads="1"/>
          </p:cNvSpPr>
          <p:nvPr/>
        </p:nvSpPr>
        <p:spPr bwMode="auto">
          <a:xfrm>
            <a:off x="2070100" y="2884488"/>
            <a:ext cx="739775" cy="293687"/>
          </a:xfrm>
          <a:prstGeom prst="ellipse">
            <a:avLst/>
          </a:prstGeom>
          <a:noFill/>
          <a:ln w="25400">
            <a:solidFill>
              <a:srgbClr val="566884"/>
            </a:solidFill>
            <a:round/>
            <a:headEnd/>
            <a:tailEnd/>
          </a:ln>
        </p:spPr>
        <p:txBody>
          <a:bodyPr wrap="none" anchor="ctr"/>
          <a:lstStyle/>
          <a:p>
            <a:pPr algn="ctr"/>
            <a:r>
              <a:rPr lang="en-US" sz="1000" b="1">
                <a:solidFill>
                  <a:srgbClr val="E07A33"/>
                </a:solidFill>
              </a:rPr>
              <a:t>Return</a:t>
            </a:r>
          </a:p>
        </p:txBody>
      </p:sp>
      <p:sp>
        <p:nvSpPr>
          <p:cNvPr id="33" name="Oval 31"/>
          <p:cNvSpPr>
            <a:spLocks noChangeArrowheads="1"/>
          </p:cNvSpPr>
          <p:nvPr/>
        </p:nvSpPr>
        <p:spPr bwMode="auto">
          <a:xfrm>
            <a:off x="2667000" y="2922588"/>
            <a:ext cx="1249363" cy="506412"/>
          </a:xfrm>
          <a:prstGeom prst="ellipse">
            <a:avLst/>
          </a:prstGeom>
          <a:noFill/>
          <a:ln w="25400">
            <a:solidFill>
              <a:srgbClr val="E07A33"/>
            </a:solidFill>
            <a:round/>
            <a:headEnd/>
            <a:tailEnd/>
          </a:ln>
        </p:spPr>
        <p:txBody>
          <a:bodyPr wrap="none" anchor="ctr"/>
          <a:lstStyle/>
          <a:p>
            <a:pPr algn="ctr"/>
            <a:r>
              <a:rPr lang="en-US" sz="1400" b="1">
                <a:solidFill>
                  <a:srgbClr val="E07A33"/>
                </a:solidFill>
              </a:rPr>
              <a:t>Return</a:t>
            </a:r>
          </a:p>
        </p:txBody>
      </p:sp>
      <p:sp>
        <p:nvSpPr>
          <p:cNvPr id="34" name="Oval 32"/>
          <p:cNvSpPr>
            <a:spLocks noChangeArrowheads="1"/>
          </p:cNvSpPr>
          <p:nvPr/>
        </p:nvSpPr>
        <p:spPr bwMode="auto">
          <a:xfrm>
            <a:off x="4999038" y="2922588"/>
            <a:ext cx="1249362" cy="506412"/>
          </a:xfrm>
          <a:prstGeom prst="ellipse">
            <a:avLst/>
          </a:prstGeom>
          <a:noFill/>
          <a:ln w="25400">
            <a:solidFill>
              <a:srgbClr val="E07A33"/>
            </a:solidFill>
            <a:round/>
            <a:headEnd/>
            <a:tailEnd/>
          </a:ln>
        </p:spPr>
        <p:txBody>
          <a:bodyPr wrap="none" anchor="ctr"/>
          <a:lstStyle/>
          <a:p>
            <a:pPr algn="ctr"/>
            <a:r>
              <a:rPr lang="en-US" sz="1400" b="1">
                <a:solidFill>
                  <a:srgbClr val="E07A33"/>
                </a:solidFill>
              </a:rPr>
              <a:t>Return</a:t>
            </a:r>
          </a:p>
        </p:txBody>
      </p:sp>
      <p:sp>
        <p:nvSpPr>
          <p:cNvPr id="35" name="Oval 33"/>
          <p:cNvSpPr>
            <a:spLocks noChangeArrowheads="1"/>
          </p:cNvSpPr>
          <p:nvPr/>
        </p:nvSpPr>
        <p:spPr bwMode="auto">
          <a:xfrm>
            <a:off x="6118225" y="2884488"/>
            <a:ext cx="739775" cy="293687"/>
          </a:xfrm>
          <a:prstGeom prst="ellipse">
            <a:avLst/>
          </a:prstGeom>
          <a:noFill/>
          <a:ln w="25400">
            <a:solidFill>
              <a:srgbClr val="566884"/>
            </a:solidFill>
            <a:round/>
            <a:headEnd/>
            <a:tailEnd/>
          </a:ln>
        </p:spPr>
        <p:txBody>
          <a:bodyPr wrap="none" anchor="ctr"/>
          <a:lstStyle/>
          <a:p>
            <a:pPr algn="ctr"/>
            <a:r>
              <a:rPr lang="en-US" sz="1000" b="1">
                <a:solidFill>
                  <a:srgbClr val="E07A33"/>
                </a:solidFill>
              </a:rPr>
              <a:t>Return</a:t>
            </a:r>
          </a:p>
        </p:txBody>
      </p:sp>
      <p:sp>
        <p:nvSpPr>
          <p:cNvPr id="36" name="Oval 34"/>
          <p:cNvSpPr>
            <a:spLocks noChangeArrowheads="1"/>
          </p:cNvSpPr>
          <p:nvPr/>
        </p:nvSpPr>
        <p:spPr bwMode="auto">
          <a:xfrm>
            <a:off x="8077200" y="2884488"/>
            <a:ext cx="739775" cy="293687"/>
          </a:xfrm>
          <a:prstGeom prst="ellipse">
            <a:avLst/>
          </a:prstGeom>
          <a:noFill/>
          <a:ln w="25400">
            <a:solidFill>
              <a:srgbClr val="566884"/>
            </a:solidFill>
            <a:round/>
            <a:headEnd/>
            <a:tailEnd/>
          </a:ln>
        </p:spPr>
        <p:txBody>
          <a:bodyPr wrap="none" anchor="ctr"/>
          <a:lstStyle/>
          <a:p>
            <a:pPr algn="ctr"/>
            <a:r>
              <a:rPr lang="en-US" sz="1000" b="1">
                <a:solidFill>
                  <a:srgbClr val="E07A33"/>
                </a:solidFill>
              </a:rPr>
              <a:t>Return</a:t>
            </a:r>
          </a:p>
        </p:txBody>
      </p:sp>
      <p:sp>
        <p:nvSpPr>
          <p:cNvPr id="37" name="Oval 36"/>
          <p:cNvSpPr>
            <a:spLocks noChangeArrowheads="1"/>
          </p:cNvSpPr>
          <p:nvPr/>
        </p:nvSpPr>
        <p:spPr bwMode="auto">
          <a:xfrm>
            <a:off x="2743200" y="2516188"/>
            <a:ext cx="1252538" cy="506412"/>
          </a:xfrm>
          <a:prstGeom prst="ellipse">
            <a:avLst/>
          </a:prstGeom>
          <a:noFill/>
          <a:ln w="25400" algn="ctr">
            <a:solidFill>
              <a:srgbClr val="566884"/>
            </a:solidFill>
            <a:round/>
            <a:headEnd/>
            <a:tailEnd/>
          </a:ln>
        </p:spPr>
        <p:txBody>
          <a:bodyPr wrap="none" anchor="ctr"/>
          <a:lstStyle/>
          <a:p>
            <a:pPr algn="ctr"/>
            <a:r>
              <a:rPr lang="en-US" sz="1400" b="1">
                <a:solidFill>
                  <a:srgbClr val="566884"/>
                </a:solidFill>
              </a:rPr>
              <a:t>Source</a:t>
            </a:r>
          </a:p>
        </p:txBody>
      </p:sp>
      <p:sp>
        <p:nvSpPr>
          <p:cNvPr id="38" name="Oval 37"/>
          <p:cNvSpPr>
            <a:spLocks noChangeArrowheads="1"/>
          </p:cNvSpPr>
          <p:nvPr/>
        </p:nvSpPr>
        <p:spPr bwMode="auto">
          <a:xfrm>
            <a:off x="7445375" y="2884488"/>
            <a:ext cx="739775" cy="293687"/>
          </a:xfrm>
          <a:prstGeom prst="ellipse">
            <a:avLst/>
          </a:prstGeom>
          <a:noFill/>
          <a:ln w="25400">
            <a:solidFill>
              <a:srgbClr val="566884"/>
            </a:solidFill>
            <a:round/>
            <a:headEnd/>
            <a:tailEnd/>
          </a:ln>
        </p:spPr>
        <p:txBody>
          <a:bodyPr wrap="none" anchor="ctr"/>
          <a:lstStyle/>
          <a:p>
            <a:pPr algn="ctr"/>
            <a:r>
              <a:rPr lang="en-US" sz="1000" b="1">
                <a:solidFill>
                  <a:srgbClr val="E07A33"/>
                </a:solidFill>
              </a:rPr>
              <a:t>Return</a:t>
            </a:r>
          </a:p>
        </p:txBody>
      </p:sp>
      <p:sp>
        <p:nvSpPr>
          <p:cNvPr id="39" name="Oval 38"/>
          <p:cNvSpPr>
            <a:spLocks noChangeArrowheads="1"/>
          </p:cNvSpPr>
          <p:nvPr/>
        </p:nvSpPr>
        <p:spPr bwMode="auto">
          <a:xfrm>
            <a:off x="2071688" y="2620963"/>
            <a:ext cx="736600" cy="293687"/>
          </a:xfrm>
          <a:prstGeom prst="ellipse">
            <a:avLst/>
          </a:prstGeom>
          <a:noFill/>
          <a:ln w="25400">
            <a:solidFill>
              <a:srgbClr val="566884"/>
            </a:solidFill>
            <a:round/>
            <a:headEnd/>
            <a:tailEnd/>
          </a:ln>
        </p:spPr>
        <p:txBody>
          <a:bodyPr wrap="none" anchor="ctr"/>
          <a:lstStyle/>
          <a:p>
            <a:pPr algn="ctr"/>
            <a:r>
              <a:rPr lang="en-US" sz="1000" b="1" dirty="0">
                <a:solidFill>
                  <a:srgbClr val="566884"/>
                </a:solidFill>
              </a:rPr>
              <a:t>Deliver</a:t>
            </a:r>
          </a:p>
        </p:txBody>
      </p:sp>
      <p:sp>
        <p:nvSpPr>
          <p:cNvPr id="40" name="Text Box 39"/>
          <p:cNvSpPr txBox="1">
            <a:spLocks noChangeArrowheads="1"/>
          </p:cNvSpPr>
          <p:nvPr/>
        </p:nvSpPr>
        <p:spPr bwMode="auto">
          <a:xfrm>
            <a:off x="4724400" y="5029200"/>
            <a:ext cx="1752600" cy="338554"/>
          </a:xfrm>
          <a:prstGeom prst="rect">
            <a:avLst/>
          </a:prstGeom>
          <a:noFill/>
          <a:ln w="12700">
            <a:noFill/>
            <a:miter lim="800000"/>
            <a:headEnd/>
            <a:tailEnd/>
          </a:ln>
        </p:spPr>
        <p:txBody>
          <a:bodyPr>
            <a:spAutoFit/>
          </a:bodyPr>
          <a:lstStyle/>
          <a:p>
            <a:pPr algn="ctr" eaLnBrk="0" hangingPunct="0">
              <a:spcBef>
                <a:spcPct val="50000"/>
              </a:spcBef>
            </a:pPr>
            <a:r>
              <a:rPr lang="en-US" sz="1600" b="1">
                <a:solidFill>
                  <a:srgbClr val="566884"/>
                </a:solidFill>
              </a:rPr>
              <a:t>Best Practices</a:t>
            </a:r>
          </a:p>
        </p:txBody>
      </p:sp>
      <p:sp>
        <p:nvSpPr>
          <p:cNvPr id="41" name="Text Box 41"/>
          <p:cNvSpPr txBox="1">
            <a:spLocks noChangeArrowheads="1"/>
          </p:cNvSpPr>
          <p:nvPr/>
        </p:nvSpPr>
        <p:spPr bwMode="auto">
          <a:xfrm>
            <a:off x="3810000" y="5029200"/>
            <a:ext cx="990600" cy="338554"/>
          </a:xfrm>
          <a:prstGeom prst="rect">
            <a:avLst/>
          </a:prstGeom>
          <a:noFill/>
          <a:ln w="12700">
            <a:noFill/>
            <a:miter lim="800000"/>
            <a:headEnd/>
            <a:tailEnd/>
          </a:ln>
        </p:spPr>
        <p:txBody>
          <a:bodyPr>
            <a:spAutoFit/>
          </a:bodyPr>
          <a:lstStyle/>
          <a:p>
            <a:pPr algn="ctr" eaLnBrk="0" hangingPunct="0">
              <a:spcBef>
                <a:spcPct val="50000"/>
              </a:spcBef>
            </a:pPr>
            <a:r>
              <a:rPr lang="en-US" sz="1600" b="1">
                <a:solidFill>
                  <a:srgbClr val="566884"/>
                </a:solidFill>
              </a:rPr>
              <a:t>Metrics</a:t>
            </a:r>
          </a:p>
        </p:txBody>
      </p:sp>
      <p:sp>
        <p:nvSpPr>
          <p:cNvPr id="42" name="Text Box 42"/>
          <p:cNvSpPr txBox="1">
            <a:spLocks noChangeArrowheads="1"/>
          </p:cNvSpPr>
          <p:nvPr/>
        </p:nvSpPr>
        <p:spPr bwMode="auto">
          <a:xfrm>
            <a:off x="2209800" y="5029200"/>
            <a:ext cx="1752600" cy="338554"/>
          </a:xfrm>
          <a:prstGeom prst="rect">
            <a:avLst/>
          </a:prstGeom>
          <a:noFill/>
          <a:ln w="12700">
            <a:noFill/>
            <a:miter lim="800000"/>
            <a:headEnd/>
            <a:tailEnd/>
          </a:ln>
        </p:spPr>
        <p:txBody>
          <a:bodyPr>
            <a:spAutoFit/>
          </a:bodyPr>
          <a:lstStyle/>
          <a:p>
            <a:pPr algn="ctr" eaLnBrk="0" hangingPunct="0">
              <a:spcBef>
                <a:spcPct val="50000"/>
              </a:spcBef>
            </a:pPr>
            <a:r>
              <a:rPr lang="en-US" sz="1600" b="1">
                <a:solidFill>
                  <a:srgbClr val="566884"/>
                </a:solidFill>
              </a:rPr>
              <a:t>Processes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DTV Process map.jpg"/>
          <p:cNvPicPr>
            <a:picLocks noGrp="1" noChangeAspect="1"/>
          </p:cNvPicPr>
          <p:nvPr isPhoto="1"/>
        </p:nvPicPr>
        <p:blipFill>
          <a:blip r:embed="rId2" cstate="print"/>
          <a:stretch>
            <a:fillRect/>
          </a:stretch>
        </p:blipFill>
        <p:spPr>
          <a:xfrm>
            <a:off x="0" y="0"/>
            <a:ext cx="9143999" cy="6858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sz="3600" b="1" dirty="0" smtClean="0">
                <a:solidFill>
                  <a:srgbClr val="FF0000"/>
                </a:solidFill>
              </a:rPr>
              <a:t>V. </a:t>
            </a:r>
            <a:r>
              <a:rPr lang="en-US" sz="3600" b="1" dirty="0" smtClean="0">
                <a:solidFill>
                  <a:srgbClr val="FF0000"/>
                </a:solidFill>
              </a:rPr>
              <a:t>Manufacturing and Operations Plans</a:t>
            </a:r>
            <a:endParaRPr lang="en-US" sz="3600" dirty="0">
              <a:solidFill>
                <a:srgbClr val="FF0000"/>
              </a:solidFill>
            </a:endParaRPr>
          </a:p>
        </p:txBody>
      </p:sp>
      <p:sp>
        <p:nvSpPr>
          <p:cNvPr id="3" name="Content Placeholder 2"/>
          <p:cNvSpPr>
            <a:spLocks noGrp="1"/>
          </p:cNvSpPr>
          <p:nvPr>
            <p:ph idx="1"/>
          </p:nvPr>
        </p:nvSpPr>
        <p:spPr>
          <a:xfrm>
            <a:off x="0" y="990600"/>
            <a:ext cx="9144000" cy="5867400"/>
          </a:xfrm>
        </p:spPr>
        <p:txBody>
          <a:bodyPr>
            <a:normAutofit/>
          </a:bodyPr>
          <a:lstStyle/>
          <a:p>
            <a:pPr>
              <a:buNone/>
            </a:pPr>
            <a:r>
              <a:rPr lang="en-US" sz="3600" b="1" i="1" dirty="0" smtClean="0">
                <a:solidFill>
                  <a:srgbClr val="FF0000"/>
                </a:solidFill>
              </a:rPr>
              <a:t>C. Regulatory and Legal Issues</a:t>
            </a:r>
          </a:p>
          <a:p>
            <a:pPr algn="just"/>
            <a:r>
              <a:rPr lang="en-US" sz="3600" b="1" dirty="0" smtClean="0"/>
              <a:t>Discuss any relevant state, federal or foreign regulatory requirements unique to your product, process or service such as laws or other regulatory compliance such as </a:t>
            </a:r>
            <a:r>
              <a:rPr lang="en-US" sz="3600" b="1" dirty="0" smtClean="0">
                <a:solidFill>
                  <a:srgbClr val="0070C0"/>
                </a:solidFill>
              </a:rPr>
              <a:t>health permits</a:t>
            </a:r>
            <a:r>
              <a:rPr lang="en-US" sz="3600" b="1" dirty="0" smtClean="0"/>
              <a:t>, </a:t>
            </a:r>
            <a:r>
              <a:rPr lang="en-US" sz="3600" b="1" dirty="0" smtClean="0">
                <a:solidFill>
                  <a:srgbClr val="FF0000"/>
                </a:solidFill>
              </a:rPr>
              <a:t>environmental approvals etc</a:t>
            </a:r>
          </a:p>
          <a:p>
            <a:pPr algn="just"/>
            <a:r>
              <a:rPr lang="en-US" sz="3600" b="1" dirty="0" smtClean="0"/>
              <a:t>Note any pending regulatory changes that can affect the nature of your opportunity and its timings.</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pPr algn="l"/>
            <a:r>
              <a:rPr lang="en-US" sz="3600" b="1" dirty="0" smtClean="0">
                <a:solidFill>
                  <a:srgbClr val="FF0000"/>
                </a:solidFill>
              </a:rPr>
              <a:t>V. </a:t>
            </a:r>
            <a:r>
              <a:rPr lang="en-US" sz="3600" b="1" dirty="0" smtClean="0">
                <a:solidFill>
                  <a:srgbClr val="FF0000"/>
                </a:solidFill>
              </a:rPr>
              <a:t>Manufacturing and Operations Plans</a:t>
            </a:r>
            <a:endParaRPr lang="en-US" sz="3600" dirty="0">
              <a:solidFill>
                <a:srgbClr val="FF0000"/>
              </a:solidFill>
            </a:endParaRPr>
          </a:p>
        </p:txBody>
      </p:sp>
      <p:sp>
        <p:nvSpPr>
          <p:cNvPr id="3" name="Content Placeholder 2"/>
          <p:cNvSpPr>
            <a:spLocks noGrp="1"/>
          </p:cNvSpPr>
          <p:nvPr>
            <p:ph idx="1"/>
          </p:nvPr>
        </p:nvSpPr>
        <p:spPr>
          <a:xfrm>
            <a:off x="0" y="914400"/>
            <a:ext cx="9144000" cy="5943600"/>
          </a:xfrm>
        </p:spPr>
        <p:txBody>
          <a:bodyPr>
            <a:normAutofit/>
          </a:bodyPr>
          <a:lstStyle/>
          <a:p>
            <a:pPr algn="just">
              <a:buNone/>
            </a:pPr>
            <a:r>
              <a:rPr lang="en-US" b="1" dirty="0" smtClean="0">
                <a:solidFill>
                  <a:srgbClr val="FF0000"/>
                </a:solidFill>
              </a:rPr>
              <a:t>D. </a:t>
            </a:r>
            <a:r>
              <a:rPr lang="en-US" b="1" i="1" dirty="0" smtClean="0">
                <a:solidFill>
                  <a:srgbClr val="FF0000"/>
                </a:solidFill>
              </a:rPr>
              <a:t>Strategy and plans</a:t>
            </a:r>
          </a:p>
          <a:p>
            <a:pPr algn="just"/>
            <a:r>
              <a:rPr lang="en-US" b="1" dirty="0" smtClean="0"/>
              <a:t>Describe the manufacturing processes involved in production of your products and any decisions with respect to subcontracting of component parts, rather than complete in-house manufacture.</a:t>
            </a:r>
          </a:p>
          <a:p>
            <a:pPr algn="just"/>
            <a:endParaRPr lang="en-US" b="1" smtClean="0"/>
          </a:p>
          <a:p>
            <a:pPr algn="just"/>
            <a:r>
              <a:rPr lang="en-US" b="1" smtClean="0"/>
              <a:t>Describe </a:t>
            </a:r>
            <a:r>
              <a:rPr lang="en-US" b="1" dirty="0" smtClean="0"/>
              <a:t>your approach to quality control, production control, inventory control, and explain what quality control and inspection procedures the company will use to minimize service problems and associated customer dissatisfaction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algn="l"/>
            <a:r>
              <a:rPr lang="en-US" b="1" dirty="0" smtClean="0">
                <a:solidFill>
                  <a:srgbClr val="FF0000"/>
                </a:solidFill>
              </a:rPr>
              <a:t>VI Management </a:t>
            </a:r>
            <a:r>
              <a:rPr lang="en-US" b="1" dirty="0" smtClean="0">
                <a:solidFill>
                  <a:srgbClr val="FF0000"/>
                </a:solidFill>
              </a:rPr>
              <a:t>Team</a:t>
            </a:r>
            <a:endParaRPr lang="en-US" b="1" dirty="0">
              <a:solidFill>
                <a:srgbClr val="FF0000"/>
              </a:solidFill>
            </a:endParaRPr>
          </a:p>
        </p:txBody>
      </p:sp>
      <p:sp>
        <p:nvSpPr>
          <p:cNvPr id="3" name="Content Placeholder 2"/>
          <p:cNvSpPr>
            <a:spLocks noGrp="1"/>
          </p:cNvSpPr>
          <p:nvPr>
            <p:ph idx="1"/>
          </p:nvPr>
        </p:nvSpPr>
        <p:spPr>
          <a:xfrm>
            <a:off x="0" y="1143000"/>
            <a:ext cx="9144000" cy="5715000"/>
          </a:xfrm>
        </p:spPr>
        <p:txBody>
          <a:bodyPr>
            <a:normAutofit/>
          </a:bodyPr>
          <a:lstStyle/>
          <a:p>
            <a:pPr algn="just"/>
            <a:r>
              <a:rPr lang="en-US" b="1" dirty="0" smtClean="0"/>
              <a:t>This section includes a description of the functions need to be filled, a description of key management personnel and their primary duties as well as an organogram</a:t>
            </a:r>
          </a:p>
          <a:p>
            <a:pPr algn="just"/>
            <a:r>
              <a:rPr lang="en-US" b="1" dirty="0" smtClean="0"/>
              <a:t>You need to present indications of commitment such as the willingness of team members to initially accept modest salaries and of the existence of the proper balance of technical, managerial, business skills and experience in doing what is proposed</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p:cNvSpPr>
            <a:spLocks noChangeShapeType="1"/>
          </p:cNvSpPr>
          <p:nvPr/>
        </p:nvSpPr>
        <p:spPr bwMode="auto">
          <a:xfrm>
            <a:off x="274638" y="777875"/>
            <a:ext cx="8320087" cy="0"/>
          </a:xfrm>
          <a:prstGeom prst="line">
            <a:avLst/>
          </a:prstGeom>
          <a:noFill/>
          <a:ln w="9525">
            <a:solidFill>
              <a:schemeClr val="tx1"/>
            </a:solidFill>
            <a:round/>
            <a:headEnd/>
            <a:tailEnd/>
          </a:ln>
        </p:spPr>
        <p:txBody>
          <a:bodyPr wrap="none"/>
          <a:lstStyle/>
          <a:p>
            <a:endParaRPr lang="en-US"/>
          </a:p>
        </p:txBody>
      </p:sp>
      <p:sp>
        <p:nvSpPr>
          <p:cNvPr id="22531" name="Text Box 3" descr="SecGrnbkg03"/>
          <p:cNvSpPr txBox="1">
            <a:spLocks noChangeArrowheads="1"/>
          </p:cNvSpPr>
          <p:nvPr/>
        </p:nvSpPr>
        <p:spPr bwMode="blackWhite">
          <a:xfrm>
            <a:off x="365125" y="320675"/>
            <a:ext cx="2390775" cy="369888"/>
          </a:xfrm>
          <a:prstGeom prst="rect">
            <a:avLst/>
          </a:prstGeom>
          <a:noFill/>
          <a:ln w="9525">
            <a:noFill/>
            <a:miter lim="800000"/>
            <a:headEnd/>
            <a:tailEnd/>
          </a:ln>
        </p:spPr>
        <p:txBody>
          <a:bodyPr lIns="0" rIns="0">
            <a:spAutoFit/>
          </a:bodyPr>
          <a:lstStyle/>
          <a:p>
            <a:pPr algn="ctr">
              <a:spcBef>
                <a:spcPct val="50000"/>
              </a:spcBef>
            </a:pPr>
            <a:r>
              <a:rPr lang="en-US" altLang="zh-CN" sz="1800">
                <a:cs typeface="Tahoma" pitchFamily="34" charset="0"/>
              </a:rPr>
              <a:t>.</a:t>
            </a:r>
          </a:p>
        </p:txBody>
      </p:sp>
      <p:sp>
        <p:nvSpPr>
          <p:cNvPr id="29700" name="Text Box 4"/>
          <p:cNvSpPr txBox="1">
            <a:spLocks noChangeArrowheads="1"/>
          </p:cNvSpPr>
          <p:nvPr/>
        </p:nvSpPr>
        <p:spPr bwMode="auto">
          <a:xfrm>
            <a:off x="762000" y="228600"/>
            <a:ext cx="8382000" cy="523875"/>
          </a:xfrm>
          <a:prstGeom prst="rect">
            <a:avLst/>
          </a:prstGeom>
          <a:noFill/>
          <a:ln w="9525">
            <a:noFill/>
            <a:miter lim="800000"/>
            <a:headEnd/>
            <a:tailEnd/>
          </a:ln>
        </p:spPr>
        <p:txBody>
          <a:bodyPr>
            <a:spAutoFit/>
          </a:bodyPr>
          <a:lstStyle/>
          <a:p>
            <a:pPr algn="ctr">
              <a:spcBef>
                <a:spcPct val="50000"/>
              </a:spcBef>
            </a:pPr>
            <a:r>
              <a:rPr lang="en-US" altLang="zh-CN" sz="2800" b="1">
                <a:solidFill>
                  <a:srgbClr val="FF0000"/>
                </a:solidFill>
                <a:latin typeface="Tahoma" pitchFamily="34" charset="0"/>
                <a:cs typeface="Tahoma" pitchFamily="34" charset="0"/>
              </a:rPr>
              <a:t>Typical Functional Structure</a:t>
            </a:r>
          </a:p>
        </p:txBody>
      </p:sp>
      <p:pic>
        <p:nvPicPr>
          <p:cNvPr id="29701" name="Picture 2" descr="ftp://Rothaermel:rothaermel_strat@ftp.eppg.com/Art%20Files/Chapter_11/rot12737_ex1105.jpg"/>
          <p:cNvPicPr>
            <a:picLocks noChangeAspect="1" noChangeArrowheads="1"/>
          </p:cNvPicPr>
          <p:nvPr/>
        </p:nvPicPr>
        <p:blipFill>
          <a:blip r:embed="rId3" cstate="print"/>
          <a:srcRect/>
          <a:stretch>
            <a:fillRect/>
          </a:stretch>
        </p:blipFill>
        <p:spPr bwMode="auto">
          <a:xfrm>
            <a:off x="274638" y="2057400"/>
            <a:ext cx="8562975" cy="2679700"/>
          </a:xfrm>
          <a:prstGeom prst="rect">
            <a:avLst/>
          </a:prstGeom>
          <a:noFill/>
          <a:ln w="9525">
            <a:noFill/>
            <a:miter lim="800000"/>
            <a:headEnd/>
            <a:tailEnd/>
          </a:ln>
        </p:spPr>
      </p:pic>
      <p:sp>
        <p:nvSpPr>
          <p:cNvPr id="29702" name="Slide Number Placeholder 1"/>
          <p:cNvSpPr>
            <a:spLocks noGrp="1"/>
          </p:cNvSpPr>
          <p:nvPr>
            <p:ph type="sldNum" sz="quarter" idx="12"/>
          </p:nvPr>
        </p:nvSpPr>
        <p:spPr bwMode="auto">
          <a:xfrm>
            <a:off x="6727825" y="6408738"/>
            <a:ext cx="1919288" cy="365125"/>
          </a:xfrm>
          <a:ln>
            <a:miter lim="800000"/>
            <a:headEnd/>
            <a:tailEnd/>
          </a:ln>
        </p:spPr>
        <p:txBody>
          <a:bodyPr wrap="square" numCol="1" anchorCtr="0" compatLnSpc="1">
            <a:prstTxWarp prst="textNoShape">
              <a:avLst/>
            </a:prstTxWarp>
          </a:bodyPr>
          <a:lstStyle/>
          <a:p>
            <a:pPr algn="l">
              <a:defRPr/>
            </a:pPr>
            <a:r>
              <a:rPr lang="en-US" altLang="zh-CN"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blinds(horizontal)">
                                      <p:cBhvr>
                                        <p:cTn id="7" dur="5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701"/>
                                        </p:tgtEl>
                                        <p:attrNameLst>
                                          <p:attrName>style.visibility</p:attrName>
                                        </p:attrNameLst>
                                      </p:cBhvr>
                                      <p:to>
                                        <p:strVal val="visible"/>
                                      </p:to>
                                    </p:set>
                                    <p:animEffect transition="in" filter="blinds(horizontal)">
                                      <p:cBhvr>
                                        <p:cTn id="12" dur="500"/>
                                        <p:tgtEl>
                                          <p:spTgt spid="2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1036638"/>
          </a:xfrm>
        </p:spPr>
        <p:txBody>
          <a:bodyPr>
            <a:noAutofit/>
          </a:bodyPr>
          <a:lstStyle/>
          <a:p>
            <a:r>
              <a:rPr lang="en-US" sz="4000" b="1" dirty="0" smtClean="0">
                <a:solidFill>
                  <a:srgbClr val="FF0000"/>
                </a:solidFill>
              </a:rPr>
              <a:t>A  description of Board of directors </a:t>
            </a:r>
            <a:r>
              <a:rPr lang="en-US" sz="4000" b="1" dirty="0" err="1" smtClean="0">
                <a:solidFill>
                  <a:srgbClr val="FF0000"/>
                </a:solidFill>
              </a:rPr>
              <a:t>BoDs</a:t>
            </a:r>
            <a:r>
              <a:rPr lang="en-US" sz="4000" b="1" dirty="0" smtClean="0">
                <a:solidFill>
                  <a:srgbClr val="FF0000"/>
                </a:solidFill>
              </a:rPr>
              <a:t/>
            </a:r>
            <a:br>
              <a:rPr lang="en-US" sz="4000" b="1" dirty="0" smtClean="0">
                <a:solidFill>
                  <a:srgbClr val="FF0000"/>
                </a:solidFill>
              </a:rPr>
            </a:br>
            <a:endParaRPr lang="en-US" sz="4000" b="1" dirty="0">
              <a:solidFill>
                <a:srgbClr val="FF0000"/>
              </a:solidFill>
            </a:endParaRPr>
          </a:p>
        </p:txBody>
      </p:sp>
      <p:sp>
        <p:nvSpPr>
          <p:cNvPr id="3" name="Content Placeholder 2"/>
          <p:cNvSpPr>
            <a:spLocks noGrp="1"/>
          </p:cNvSpPr>
          <p:nvPr>
            <p:ph idx="1"/>
          </p:nvPr>
        </p:nvSpPr>
        <p:spPr>
          <a:xfrm>
            <a:off x="0" y="1143000"/>
            <a:ext cx="9144000" cy="5715000"/>
          </a:xfrm>
        </p:spPr>
        <p:txBody>
          <a:bodyPr/>
          <a:lstStyle/>
          <a:p>
            <a:endParaRPr lang="en-US" b="1" dirty="0" smtClean="0">
              <a:solidFill>
                <a:srgbClr val="FF0000"/>
              </a:solidFill>
            </a:endParaRPr>
          </a:p>
          <a:p>
            <a:r>
              <a:rPr lang="en-US" b="1" dirty="0" smtClean="0"/>
              <a:t>Describe the company’s philosophy about the size and composition of board</a:t>
            </a:r>
          </a:p>
          <a:p>
            <a:pPr>
              <a:buNone/>
            </a:pPr>
            <a:endParaRPr lang="en-US" b="1" dirty="0" smtClean="0"/>
          </a:p>
          <a:p>
            <a:r>
              <a:rPr lang="en-US" b="1" dirty="0" smtClean="0"/>
              <a:t>Identify any board members and include a one or two sentence statements of the </a:t>
            </a:r>
            <a:r>
              <a:rPr lang="en-US" b="1" dirty="0" smtClean="0">
                <a:solidFill>
                  <a:schemeClr val="accent1"/>
                </a:solidFill>
              </a:rPr>
              <a:t>member’s background that shows what he or she can bring to the company </a:t>
            </a:r>
          </a:p>
          <a:p>
            <a:endParaRPr lang="en-US" b="1" dirty="0" smtClean="0">
              <a:solidFill>
                <a:srgbClr val="FF0000"/>
              </a:solidFill>
            </a:endParaRPr>
          </a:p>
          <a:p>
            <a:endParaRPr lang="en-US" b="1"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685800"/>
          </a:xfrm>
        </p:spPr>
        <p:txBody>
          <a:bodyPr>
            <a:noAutofit/>
          </a:bodyPr>
          <a:lstStyle/>
          <a:p>
            <a:r>
              <a:rPr lang="en-US" sz="4000" b="1" dirty="0" smtClean="0">
                <a:solidFill>
                  <a:srgbClr val="FF0000"/>
                </a:solidFill>
                <a:cs typeface="Times New Roman" pitchFamily="18" charset="0"/>
              </a:rPr>
              <a:t>Job Description &amp; Specification JDs &amp; JSs</a:t>
            </a:r>
            <a:endParaRPr lang="en-US" sz="4000" dirty="0">
              <a:solidFill>
                <a:srgbClr val="FF0000"/>
              </a:solidFill>
            </a:endParaRPr>
          </a:p>
        </p:txBody>
      </p:sp>
      <p:sp>
        <p:nvSpPr>
          <p:cNvPr id="3" name="Content Placeholder 2"/>
          <p:cNvSpPr>
            <a:spLocks noGrp="1"/>
          </p:cNvSpPr>
          <p:nvPr>
            <p:ph idx="1"/>
          </p:nvPr>
        </p:nvSpPr>
        <p:spPr>
          <a:xfrm>
            <a:off x="0" y="1066800"/>
            <a:ext cx="9144000" cy="5791200"/>
          </a:xfrm>
        </p:spPr>
        <p:txBody>
          <a:bodyPr>
            <a:normAutofit/>
          </a:bodyPr>
          <a:lstStyle/>
          <a:p>
            <a:pPr>
              <a:buNone/>
            </a:pPr>
            <a:endParaRPr lang="en-US" b="1" dirty="0" smtClean="0">
              <a:solidFill>
                <a:srgbClr val="0070C0"/>
              </a:solidFill>
              <a:cs typeface="Times New Roman" pitchFamily="18" charset="0"/>
            </a:endParaRPr>
          </a:p>
          <a:p>
            <a:pPr>
              <a:buNone/>
            </a:pPr>
            <a:r>
              <a:rPr lang="en-US" b="1" dirty="0" smtClean="0">
                <a:solidFill>
                  <a:srgbClr val="0070C0"/>
                </a:solidFill>
                <a:cs typeface="Times New Roman" pitchFamily="18" charset="0"/>
              </a:rPr>
              <a:t>A job description is a written statement of what the job holder does, under what conditions, and why</a:t>
            </a:r>
          </a:p>
          <a:p>
            <a:pPr>
              <a:buNone/>
            </a:pPr>
            <a:endParaRPr lang="en-US" sz="2800" b="1" dirty="0" smtClean="0">
              <a:solidFill>
                <a:srgbClr val="000000"/>
              </a:solidFill>
              <a:cs typeface="Times New Roman" pitchFamily="18" charset="0"/>
            </a:endParaRPr>
          </a:p>
          <a:p>
            <a:pPr>
              <a:buNone/>
            </a:pPr>
            <a:r>
              <a:rPr lang="en-US" b="1" dirty="0" smtClean="0">
                <a:solidFill>
                  <a:srgbClr val="000000"/>
                </a:solidFill>
                <a:cs typeface="Times New Roman" pitchFamily="18" charset="0"/>
              </a:rPr>
              <a:t>Job descriptions list: </a:t>
            </a:r>
          </a:p>
          <a:p>
            <a:pPr lvl="1"/>
            <a:r>
              <a:rPr lang="en-US" sz="3200" b="1" dirty="0" smtClean="0">
                <a:solidFill>
                  <a:srgbClr val="7030A0"/>
                </a:solidFill>
                <a:cs typeface="Times New Roman" pitchFamily="18" charset="0"/>
              </a:rPr>
              <a:t>job title</a:t>
            </a:r>
          </a:p>
          <a:p>
            <a:pPr lvl="1"/>
            <a:r>
              <a:rPr lang="en-US" sz="3200" b="1" dirty="0" smtClean="0">
                <a:solidFill>
                  <a:srgbClr val="7030A0"/>
                </a:solidFill>
                <a:cs typeface="Times New Roman" pitchFamily="18" charset="0"/>
              </a:rPr>
              <a:t>job identification</a:t>
            </a:r>
          </a:p>
          <a:p>
            <a:pPr lvl="1"/>
            <a:r>
              <a:rPr lang="en-US" sz="3200" b="1" dirty="0" smtClean="0">
                <a:solidFill>
                  <a:srgbClr val="7030A0"/>
                </a:solidFill>
                <a:cs typeface="Times New Roman" pitchFamily="18" charset="0"/>
              </a:rPr>
              <a:t>job duties/essential functions in order of importance</a:t>
            </a:r>
          </a:p>
          <a:p>
            <a:pPr lvl="1">
              <a:buNone/>
            </a:pPr>
            <a:endParaRPr lang="en-US" sz="3200" b="1" dirty="0" smtClean="0">
              <a:solidFill>
                <a:srgbClr val="000000"/>
              </a:solidFill>
              <a:cs typeface="Times New Roman" pitchFamily="18" charset="0"/>
            </a:endParaRPr>
          </a:p>
          <a:p>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Autofit/>
          </a:bodyPr>
          <a:lstStyle/>
          <a:p>
            <a:r>
              <a:rPr lang="en-US" sz="4000" b="1" dirty="0" smtClean="0">
                <a:solidFill>
                  <a:srgbClr val="FF0000"/>
                </a:solidFill>
                <a:cs typeface="Times New Roman" pitchFamily="18" charset="0"/>
              </a:rPr>
              <a:t>Job Description &amp; Specification JDs &amp; JSs</a:t>
            </a:r>
            <a:endParaRPr lang="en-US" sz="4000" dirty="0">
              <a:solidFill>
                <a:srgbClr val="FF0000"/>
              </a:solidFill>
            </a:endParaRPr>
          </a:p>
        </p:txBody>
      </p:sp>
      <p:sp>
        <p:nvSpPr>
          <p:cNvPr id="3" name="Content Placeholder 2"/>
          <p:cNvSpPr>
            <a:spLocks noGrp="1"/>
          </p:cNvSpPr>
          <p:nvPr>
            <p:ph idx="1"/>
          </p:nvPr>
        </p:nvSpPr>
        <p:spPr>
          <a:xfrm>
            <a:off x="0" y="1066800"/>
            <a:ext cx="9144000" cy="5791200"/>
          </a:xfrm>
        </p:spPr>
        <p:txBody>
          <a:bodyPr>
            <a:normAutofit/>
          </a:bodyPr>
          <a:lstStyle/>
          <a:p>
            <a:r>
              <a:rPr lang="en-US" sz="3600" b="1" dirty="0" smtClean="0"/>
              <a:t> Job specification states the minimum acceptable qualifications that the incumbent must possess to perform the job successfully such as </a:t>
            </a:r>
          </a:p>
          <a:p>
            <a:r>
              <a:rPr lang="en-US" sz="3600" b="1" dirty="0" smtClean="0">
                <a:solidFill>
                  <a:srgbClr val="0070C0"/>
                </a:solidFill>
              </a:rPr>
              <a:t>Specific skills</a:t>
            </a:r>
          </a:p>
          <a:p>
            <a:r>
              <a:rPr lang="en-US" sz="3600" b="1" dirty="0" smtClean="0">
                <a:solidFill>
                  <a:srgbClr val="0070C0"/>
                </a:solidFill>
              </a:rPr>
              <a:t>Education/experience</a:t>
            </a:r>
          </a:p>
          <a:p>
            <a:r>
              <a:rPr lang="en-US" sz="3600" b="1" dirty="0" smtClean="0">
                <a:solidFill>
                  <a:srgbClr val="0070C0"/>
                </a:solidFill>
              </a:rPr>
              <a:t>Certification</a:t>
            </a:r>
          </a:p>
          <a:p>
            <a:r>
              <a:rPr lang="en-US" sz="3600" b="1" dirty="0" smtClean="0">
                <a:solidFill>
                  <a:srgbClr val="0070C0"/>
                </a:solidFill>
              </a:rPr>
              <a:t>Physical abilities/Work environment</a:t>
            </a:r>
          </a:p>
          <a:p>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Autofit/>
          </a:bodyPr>
          <a:lstStyle/>
          <a:p>
            <a:pPr algn="l"/>
            <a:r>
              <a:rPr lang="en-US" sz="3200" b="1" dirty="0" smtClean="0"/>
              <a:t>I. THE EXECUTIVE SUMMARY</a:t>
            </a:r>
            <a:endParaRPr lang="en-US" sz="3200" b="1" dirty="0"/>
          </a:p>
        </p:txBody>
      </p:sp>
      <p:sp>
        <p:nvSpPr>
          <p:cNvPr id="3" name="Content Placeholder 2"/>
          <p:cNvSpPr>
            <a:spLocks noGrp="1"/>
          </p:cNvSpPr>
          <p:nvPr>
            <p:ph idx="1"/>
          </p:nvPr>
        </p:nvSpPr>
        <p:spPr>
          <a:xfrm>
            <a:off x="0" y="1600200"/>
            <a:ext cx="9144000" cy="5257800"/>
          </a:xfrm>
        </p:spPr>
        <p:txBody>
          <a:bodyPr>
            <a:normAutofit/>
          </a:bodyPr>
          <a:lstStyle/>
          <a:p>
            <a:pPr algn="just"/>
            <a:r>
              <a:rPr lang="en-US" b="1" dirty="0" smtClean="0">
                <a:solidFill>
                  <a:srgbClr val="0070C0"/>
                </a:solidFill>
              </a:rPr>
              <a:t>A. </a:t>
            </a:r>
            <a:r>
              <a:rPr lang="en-US" b="1" i="1" dirty="0" smtClean="0">
                <a:solidFill>
                  <a:srgbClr val="0070C0"/>
                </a:solidFill>
              </a:rPr>
              <a:t>Description of the business concept and the business</a:t>
            </a:r>
            <a:endParaRPr lang="en-US" dirty="0" smtClean="0">
              <a:solidFill>
                <a:srgbClr val="0070C0"/>
              </a:solidFill>
            </a:endParaRPr>
          </a:p>
          <a:p>
            <a:pPr algn="just"/>
            <a:r>
              <a:rPr lang="en-US" b="1" dirty="0" smtClean="0"/>
              <a:t>Describe the business concept for the business you are or will be in.</a:t>
            </a:r>
          </a:p>
          <a:p>
            <a:pPr algn="just"/>
            <a:r>
              <a:rPr lang="en-US" b="1" dirty="0" smtClean="0"/>
              <a:t>Be sure the description of your concept includes explains how your product or service will fundamentally change the way customers currently do things.</a:t>
            </a:r>
          </a:p>
          <a:p>
            <a:pPr algn="just"/>
            <a:r>
              <a:rPr lang="en-US" b="1" dirty="0" smtClean="0"/>
              <a:t>Safe Home Project and </a:t>
            </a:r>
            <a:r>
              <a:rPr lang="en-US" b="1" dirty="0" err="1" smtClean="0"/>
              <a:t>Jewellers</a:t>
            </a:r>
            <a:endParaRPr lang="en-US" b="1"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67512"/>
          </a:xfrm>
        </p:spPr>
        <p:txBody>
          <a:bodyPr>
            <a:normAutofit fontScale="90000"/>
          </a:bodyPr>
          <a:lstStyle/>
          <a:p>
            <a:r>
              <a:rPr lang="en-US" b="1" dirty="0" smtClean="0">
                <a:solidFill>
                  <a:srgbClr val="FF0000"/>
                </a:solidFill>
              </a:rPr>
              <a:t>VII. </a:t>
            </a:r>
            <a:r>
              <a:rPr lang="en-US" b="1" dirty="0" smtClean="0">
                <a:solidFill>
                  <a:srgbClr val="FF0000"/>
                </a:solidFill>
              </a:rPr>
              <a:t>The Economics of the Business</a:t>
            </a:r>
            <a:endParaRPr lang="en-US" b="1" dirty="0">
              <a:solidFill>
                <a:srgbClr val="FF0000"/>
              </a:solidFill>
            </a:endParaRPr>
          </a:p>
        </p:txBody>
      </p:sp>
      <p:sp>
        <p:nvSpPr>
          <p:cNvPr id="3" name="Content Placeholder 2"/>
          <p:cNvSpPr>
            <a:spLocks noGrp="1"/>
          </p:cNvSpPr>
          <p:nvPr>
            <p:ph idx="1"/>
          </p:nvPr>
        </p:nvSpPr>
        <p:spPr>
          <a:xfrm>
            <a:off x="0" y="1066800"/>
            <a:ext cx="9144000" cy="5638800"/>
          </a:xfrm>
        </p:spPr>
        <p:txBody>
          <a:bodyPr>
            <a:normAutofit fontScale="70000" lnSpcReduction="20000"/>
          </a:bodyPr>
          <a:lstStyle/>
          <a:p>
            <a:pPr algn="just"/>
            <a:r>
              <a:rPr lang="en-US" sz="3600" b="1" dirty="0" smtClean="0"/>
              <a:t>The foundation on which economic view of value hinges is the assumption of “homo oeconomicus” meaning that humans are sternly rational with regards to utility maximization in a rather opportunistic and calculated ways.</a:t>
            </a:r>
          </a:p>
          <a:p>
            <a:pPr algn="just">
              <a:buNone/>
            </a:pPr>
            <a:endParaRPr lang="en-US" sz="3600" b="1" dirty="0" smtClean="0"/>
          </a:p>
          <a:p>
            <a:pPr algn="just"/>
            <a:r>
              <a:rPr lang="en-US" sz="3600" b="1" dirty="0" smtClean="0"/>
              <a:t>Describe the market structure such as </a:t>
            </a:r>
            <a:r>
              <a:rPr lang="en-US" sz="3600" b="1" dirty="0" smtClean="0">
                <a:solidFill>
                  <a:srgbClr val="FF0000"/>
                </a:solidFill>
              </a:rPr>
              <a:t>Monopoly (Oil &amp; Power), Duopoly, Oligopoly (</a:t>
            </a:r>
            <a:r>
              <a:rPr lang="en-US" sz="3600" b="1" dirty="0" err="1" smtClean="0">
                <a:solidFill>
                  <a:srgbClr val="FF0000"/>
                </a:solidFill>
              </a:rPr>
              <a:t>Mobilink</a:t>
            </a:r>
            <a:r>
              <a:rPr lang="en-US" sz="3600" b="1" dirty="0" smtClean="0">
                <a:solidFill>
                  <a:srgbClr val="FF0000"/>
                </a:solidFill>
              </a:rPr>
              <a:t>, </a:t>
            </a:r>
            <a:r>
              <a:rPr lang="en-US" sz="3600" b="1" dirty="0" err="1" smtClean="0">
                <a:solidFill>
                  <a:srgbClr val="FF0000"/>
                </a:solidFill>
              </a:rPr>
              <a:t>Ufone</a:t>
            </a:r>
            <a:r>
              <a:rPr lang="en-US" sz="3600" b="1" dirty="0" smtClean="0">
                <a:solidFill>
                  <a:srgbClr val="FF0000"/>
                </a:solidFill>
              </a:rPr>
              <a:t>, </a:t>
            </a:r>
            <a:r>
              <a:rPr lang="en-US" sz="3600" b="1" dirty="0" err="1" smtClean="0">
                <a:solidFill>
                  <a:srgbClr val="FF0000"/>
                </a:solidFill>
              </a:rPr>
              <a:t>Telenor</a:t>
            </a:r>
            <a:r>
              <a:rPr lang="en-US" sz="3600" b="1" dirty="0" smtClean="0">
                <a:solidFill>
                  <a:srgbClr val="FF0000"/>
                </a:solidFill>
              </a:rPr>
              <a:t>), Monophony (Defense)</a:t>
            </a:r>
          </a:p>
          <a:p>
            <a:pPr algn="just"/>
            <a:r>
              <a:rPr lang="en-US" sz="2400" b="1" u="sng" dirty="0" smtClean="0">
                <a:solidFill>
                  <a:srgbClr val="FF0000"/>
                </a:solidFill>
              </a:rPr>
              <a:t>“Pak ext debt 98 Bill $, Exports 26 Bill $, Ali </a:t>
            </a:r>
            <a:r>
              <a:rPr lang="en-US" sz="2400" b="1" u="sng" dirty="0" err="1" smtClean="0">
                <a:solidFill>
                  <a:srgbClr val="FF0000"/>
                </a:solidFill>
              </a:rPr>
              <a:t>baba</a:t>
            </a:r>
            <a:r>
              <a:rPr lang="en-US" sz="2400" b="1" u="sng" dirty="0" smtClean="0">
                <a:solidFill>
                  <a:srgbClr val="FF0000"/>
                </a:solidFill>
              </a:rPr>
              <a:t> one day sales 30 Bill $</a:t>
            </a:r>
            <a:endParaRPr lang="en-US" sz="3600" b="1" u="sng" dirty="0" smtClean="0">
              <a:solidFill>
                <a:srgbClr val="FF0000"/>
              </a:solidFill>
            </a:endParaRPr>
          </a:p>
          <a:p>
            <a:pPr algn="just">
              <a:buNone/>
            </a:pPr>
            <a:r>
              <a:rPr lang="en-US" sz="3600" b="1" dirty="0" smtClean="0">
                <a:solidFill>
                  <a:srgbClr val="FF0000"/>
                </a:solidFill>
              </a:rPr>
              <a:t>    </a:t>
            </a:r>
          </a:p>
          <a:p>
            <a:pPr marL="514350" indent="-514350" algn="just">
              <a:buAutoNum type="alphaUcPeriod"/>
            </a:pPr>
            <a:r>
              <a:rPr lang="en-US" sz="3600" b="1" i="1" dirty="0" smtClean="0">
                <a:solidFill>
                  <a:srgbClr val="FF0000"/>
                </a:solidFill>
              </a:rPr>
              <a:t>Fixed, Variable, and Semi Variable costs:</a:t>
            </a:r>
          </a:p>
          <a:p>
            <a:pPr marL="514350" indent="-514350" algn="just"/>
            <a:r>
              <a:rPr lang="en-US" sz="3600" b="1" dirty="0" smtClean="0"/>
              <a:t>Provide a detailed summary of above cost in rupees and as percent of total costs as appropriate.</a:t>
            </a:r>
          </a:p>
          <a:p>
            <a:pPr marL="514350" indent="-514350" algn="just"/>
            <a:r>
              <a:rPr lang="en-US" sz="3600" b="1" dirty="0" smtClean="0"/>
              <a:t> Show relevant industry benchmarks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rgbClr val="FF0000"/>
                </a:solidFill>
              </a:rPr>
              <a:t>VII. </a:t>
            </a:r>
            <a:r>
              <a:rPr lang="en-US" b="1" dirty="0" smtClean="0">
                <a:solidFill>
                  <a:srgbClr val="FF0000"/>
                </a:solidFill>
              </a:rPr>
              <a:t>The Economics of the Business</a:t>
            </a:r>
            <a:endParaRPr lang="en-US" dirty="0">
              <a:solidFill>
                <a:srgbClr val="FF0000"/>
              </a:solidFill>
            </a:endParaRPr>
          </a:p>
        </p:txBody>
      </p:sp>
      <p:sp>
        <p:nvSpPr>
          <p:cNvPr id="3" name="Content Placeholder 2"/>
          <p:cNvSpPr>
            <a:spLocks noGrp="1"/>
          </p:cNvSpPr>
          <p:nvPr>
            <p:ph idx="1"/>
          </p:nvPr>
        </p:nvSpPr>
        <p:spPr>
          <a:xfrm>
            <a:off x="0" y="1066800"/>
            <a:ext cx="9144000" cy="5562600"/>
          </a:xfrm>
        </p:spPr>
        <p:txBody>
          <a:bodyPr>
            <a:noAutofit/>
          </a:bodyPr>
          <a:lstStyle/>
          <a:p>
            <a:pPr algn="just">
              <a:buNone/>
            </a:pPr>
            <a:r>
              <a:rPr lang="en-US" sz="3600" b="1" dirty="0" smtClean="0">
                <a:solidFill>
                  <a:srgbClr val="FF0000"/>
                </a:solidFill>
              </a:rPr>
              <a:t>C</a:t>
            </a:r>
            <a:r>
              <a:rPr lang="en-US" sz="3600" b="1" i="1" dirty="0" smtClean="0">
                <a:solidFill>
                  <a:srgbClr val="FF0000"/>
                </a:solidFill>
              </a:rPr>
              <a:t>. Months to reach positive cash flow</a:t>
            </a:r>
          </a:p>
          <a:p>
            <a:pPr algn="just"/>
            <a:r>
              <a:rPr lang="en-US" sz="3600" b="1" dirty="0" smtClean="0"/>
              <a:t>Show when the venture will attain positive cash flow</a:t>
            </a:r>
          </a:p>
          <a:p>
            <a:pPr algn="just"/>
            <a:r>
              <a:rPr lang="en-US" sz="3600" b="1" dirty="0" smtClean="0"/>
              <a:t>Show if and when you will run out of cash</a:t>
            </a:r>
          </a:p>
          <a:p>
            <a:pPr algn="just"/>
            <a:r>
              <a:rPr lang="en-US" sz="3600" b="1" dirty="0" smtClean="0"/>
              <a:t>Note any significant stepwise changes in cash flow that will occur as you grow and add capacity</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b="1" dirty="0" smtClean="0">
                <a:solidFill>
                  <a:srgbClr val="FF0000"/>
                </a:solidFill>
              </a:rPr>
              <a:t>VII. </a:t>
            </a:r>
            <a:r>
              <a:rPr lang="en-US" b="1" dirty="0" smtClean="0">
                <a:solidFill>
                  <a:srgbClr val="FF0000"/>
                </a:solidFill>
              </a:rPr>
              <a:t>The Economics of the Business</a:t>
            </a:r>
            <a:endParaRPr lang="en-US" dirty="0">
              <a:solidFill>
                <a:srgbClr val="FF0000"/>
              </a:solidFill>
            </a:endParaRPr>
          </a:p>
        </p:txBody>
      </p:sp>
      <p:sp>
        <p:nvSpPr>
          <p:cNvPr id="3" name="Content Placeholder 2"/>
          <p:cNvSpPr>
            <a:spLocks noGrp="1"/>
          </p:cNvSpPr>
          <p:nvPr>
            <p:ph idx="1"/>
          </p:nvPr>
        </p:nvSpPr>
        <p:spPr>
          <a:xfrm>
            <a:off x="0" y="1600200"/>
            <a:ext cx="9144000" cy="5257800"/>
          </a:xfrm>
        </p:spPr>
        <p:txBody>
          <a:bodyPr>
            <a:normAutofit/>
          </a:bodyPr>
          <a:lstStyle/>
          <a:p>
            <a:pPr algn="just">
              <a:buNone/>
            </a:pPr>
            <a:r>
              <a:rPr lang="en-US" sz="2800" b="1" i="1" dirty="0" smtClean="0">
                <a:solidFill>
                  <a:srgbClr val="FF0000"/>
                </a:solidFill>
              </a:rPr>
              <a:t>D. Gross and Operating Margins</a:t>
            </a:r>
          </a:p>
          <a:p>
            <a:pPr algn="just"/>
            <a:r>
              <a:rPr lang="en-US" sz="2800" b="1" dirty="0" smtClean="0"/>
              <a:t>Describe the magnitude of gross margins i.e., </a:t>
            </a:r>
          </a:p>
          <a:p>
            <a:pPr algn="just"/>
            <a:r>
              <a:rPr lang="en-US" sz="2800" b="1" dirty="0" smtClean="0"/>
              <a:t>Gross margin is also called gross profit margin, represents the %age of total revenue a firm is left  above costs directly related to production and distribution</a:t>
            </a:r>
          </a:p>
          <a:p>
            <a:pPr algn="just"/>
            <a:r>
              <a:rPr lang="en-US" sz="2800" b="1" dirty="0" smtClean="0"/>
              <a:t>Describe operating margins for each of the product(s) and/or service(s) you are selling in the market niche(s) you plan to attack. Also called EBIT- Subtracts all overheads such as insurance, repair, fees, bills, advertising etc</a:t>
            </a:r>
          </a:p>
          <a:p>
            <a:pPr algn="just"/>
            <a:endParaRPr lang="en-US" sz="2800" b="1" dirty="0" smtClean="0"/>
          </a:p>
          <a:p>
            <a:pPr algn="just"/>
            <a:endParaRPr lang="en-US" sz="2800" b="1" dirty="0" smtClean="0"/>
          </a:p>
          <a:p>
            <a:pPr algn="just">
              <a:buNone/>
            </a:pPr>
            <a:endParaRPr lang="en-US" sz="3600" b="1" i="1" u="sng"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solidFill>
                  <a:srgbClr val="FF0000"/>
                </a:solidFill>
              </a:rPr>
              <a:t>VII. </a:t>
            </a:r>
            <a:r>
              <a:rPr lang="en-US" b="1" dirty="0" smtClean="0">
                <a:solidFill>
                  <a:srgbClr val="FF0000"/>
                </a:solidFill>
              </a:rPr>
              <a:t>The Economics of the Business</a:t>
            </a:r>
            <a:endParaRPr lang="en-US" dirty="0">
              <a:solidFill>
                <a:srgbClr val="FF0000"/>
              </a:solidFill>
            </a:endParaRPr>
          </a:p>
        </p:txBody>
      </p:sp>
      <p:sp>
        <p:nvSpPr>
          <p:cNvPr id="3" name="Content Placeholder 2"/>
          <p:cNvSpPr>
            <a:spLocks noGrp="1"/>
          </p:cNvSpPr>
          <p:nvPr>
            <p:ph idx="1"/>
          </p:nvPr>
        </p:nvSpPr>
        <p:spPr>
          <a:xfrm>
            <a:off x="0" y="1295400"/>
            <a:ext cx="9144000" cy="5562600"/>
          </a:xfrm>
        </p:spPr>
        <p:txBody>
          <a:bodyPr>
            <a:normAutofit lnSpcReduction="10000"/>
          </a:bodyPr>
          <a:lstStyle/>
          <a:p>
            <a:pPr algn="just">
              <a:buNone/>
            </a:pPr>
            <a:r>
              <a:rPr lang="en-US" b="1" i="1" dirty="0" smtClean="0">
                <a:solidFill>
                  <a:srgbClr val="FF0000"/>
                </a:solidFill>
              </a:rPr>
              <a:t>E. Profit potential and durability:</a:t>
            </a:r>
          </a:p>
          <a:p>
            <a:pPr algn="just"/>
            <a:r>
              <a:rPr lang="en-US" b="1" dirty="0" smtClean="0"/>
              <a:t> Describe the magnitude and expected durability of the profit stream the business will generate- Before and After taxes and with reference appropriate industry benchmarks, other competitive intelligence, or your own relevant experience.</a:t>
            </a:r>
          </a:p>
          <a:p>
            <a:pPr algn="just">
              <a:buNone/>
            </a:pPr>
            <a:endParaRPr lang="en-US" b="1" dirty="0" smtClean="0"/>
          </a:p>
          <a:p>
            <a:pPr algn="just"/>
            <a:r>
              <a:rPr lang="en-US" b="1" dirty="0" smtClean="0"/>
              <a:t>Address the issue of how perishable or durable the profit stream appear to be.</a:t>
            </a:r>
          </a:p>
          <a:p>
            <a:pPr algn="just">
              <a:buNone/>
            </a:pPr>
            <a:endParaRPr lang="en-US" b="1" dirty="0" smtClean="0"/>
          </a:p>
          <a:p>
            <a:pPr algn="just"/>
            <a:r>
              <a:rPr lang="en-US" b="1" dirty="0" smtClean="0"/>
              <a:t>Provide reasons why your profit stream is perishable or durable such as barriers to entry you can create, your technological and market lead time, and so on.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0"/>
            <a:ext cx="9144000" cy="6858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dirty="0" smtClean="0">
                <a:solidFill>
                  <a:srgbClr val="FF0000"/>
                </a:solidFill>
              </a:rPr>
              <a:t>VIII. </a:t>
            </a:r>
            <a:r>
              <a:rPr lang="en-US" b="1" dirty="0" smtClean="0">
                <a:solidFill>
                  <a:srgbClr val="FF0000"/>
                </a:solidFill>
              </a:rPr>
              <a:t>Design and Development Plans</a:t>
            </a:r>
            <a:endParaRPr lang="en-US" b="1" dirty="0">
              <a:solidFill>
                <a:srgbClr val="FF0000"/>
              </a:solidFill>
            </a:endParaRPr>
          </a:p>
        </p:txBody>
      </p:sp>
      <p:sp>
        <p:nvSpPr>
          <p:cNvPr id="3" name="Content Placeholder 2"/>
          <p:cNvSpPr>
            <a:spLocks noGrp="1"/>
          </p:cNvSpPr>
          <p:nvPr>
            <p:ph idx="1"/>
          </p:nvPr>
        </p:nvSpPr>
        <p:spPr>
          <a:xfrm>
            <a:off x="0" y="990600"/>
            <a:ext cx="9144000" cy="5867400"/>
          </a:xfrm>
        </p:spPr>
        <p:txBody>
          <a:bodyPr>
            <a:normAutofit/>
          </a:bodyPr>
          <a:lstStyle/>
          <a:p>
            <a:pPr algn="just"/>
            <a:r>
              <a:rPr lang="en-US" sz="3600" b="1" dirty="0" smtClean="0"/>
              <a:t>The </a:t>
            </a:r>
            <a:r>
              <a:rPr lang="en-US" sz="3600" b="1" dirty="0" smtClean="0">
                <a:solidFill>
                  <a:srgbClr val="0070C0"/>
                </a:solidFill>
              </a:rPr>
              <a:t>nature, time and money </a:t>
            </a:r>
            <a:r>
              <a:rPr lang="en-US" sz="3600" b="1" dirty="0" smtClean="0"/>
              <a:t>required for development before the product is made marketable must be considered. </a:t>
            </a:r>
            <a:r>
              <a:rPr lang="en-US" sz="3600" b="1" dirty="0" smtClean="0">
                <a:solidFill>
                  <a:srgbClr val="FF0000"/>
                </a:solidFill>
              </a:rPr>
              <a:t>(often they are underestimated)</a:t>
            </a:r>
          </a:p>
          <a:p>
            <a:pPr algn="just"/>
            <a:r>
              <a:rPr lang="en-US" sz="3600" b="1" dirty="0" smtClean="0"/>
              <a:t>It may include the engineering work necessary to convert a </a:t>
            </a:r>
            <a:r>
              <a:rPr lang="en-US" sz="3600" b="1" dirty="0" smtClean="0">
                <a:solidFill>
                  <a:srgbClr val="00B050"/>
                </a:solidFill>
              </a:rPr>
              <a:t>laboratory prototype into finished product;</a:t>
            </a:r>
            <a:r>
              <a:rPr lang="en-US" sz="3600" b="1" dirty="0" smtClean="0"/>
              <a:t> </a:t>
            </a:r>
            <a:r>
              <a:rPr lang="en-US" sz="3600" b="1" dirty="0" smtClean="0">
                <a:solidFill>
                  <a:schemeClr val="accent1"/>
                </a:solidFill>
              </a:rPr>
              <a:t>the design of special tooling</a:t>
            </a:r>
            <a:r>
              <a:rPr lang="en-US" sz="3600" b="1" dirty="0" smtClean="0"/>
              <a:t>; </a:t>
            </a:r>
            <a:r>
              <a:rPr lang="en-US" sz="3600" b="1" dirty="0" smtClean="0">
                <a:solidFill>
                  <a:srgbClr val="C00000"/>
                </a:solidFill>
              </a:rPr>
              <a:t>identification and organization of employees</a:t>
            </a:r>
            <a:r>
              <a:rPr lang="en-US" sz="3600" b="1" dirty="0" smtClean="0"/>
              <a:t>, equipment, </a:t>
            </a:r>
            <a:r>
              <a:rPr lang="en-US" sz="3600" b="1" dirty="0" smtClean="0">
                <a:solidFill>
                  <a:srgbClr val="00B050"/>
                </a:solidFill>
              </a:rPr>
              <a:t>new computer software </a:t>
            </a:r>
            <a:r>
              <a:rPr lang="en-US" sz="3600" b="1" dirty="0" smtClean="0"/>
              <a:t>etc</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r>
              <a:rPr lang="en-US" b="1" dirty="0" smtClean="0">
                <a:solidFill>
                  <a:srgbClr val="FF0000"/>
                </a:solidFill>
              </a:rPr>
              <a:t>VIII. </a:t>
            </a:r>
            <a:r>
              <a:rPr lang="en-US" b="1" dirty="0" smtClean="0">
                <a:solidFill>
                  <a:srgbClr val="FF0000"/>
                </a:solidFill>
              </a:rPr>
              <a:t>Design and Development Plans</a:t>
            </a:r>
            <a:endParaRPr lang="en-US" dirty="0">
              <a:solidFill>
                <a:srgbClr val="FF0000"/>
              </a:solidFill>
            </a:endParaRPr>
          </a:p>
        </p:txBody>
      </p:sp>
      <p:sp>
        <p:nvSpPr>
          <p:cNvPr id="3" name="Content Placeholder 2"/>
          <p:cNvSpPr>
            <a:spLocks noGrp="1"/>
          </p:cNvSpPr>
          <p:nvPr>
            <p:ph idx="1"/>
          </p:nvPr>
        </p:nvSpPr>
        <p:spPr>
          <a:xfrm>
            <a:off x="0" y="1143000"/>
            <a:ext cx="9144000" cy="5715000"/>
          </a:xfrm>
        </p:spPr>
        <p:txBody>
          <a:bodyPr>
            <a:normAutofit/>
          </a:bodyPr>
          <a:lstStyle/>
          <a:p>
            <a:pPr marL="514350" indent="-514350" algn="just">
              <a:buAutoNum type="alphaUcPeriod"/>
            </a:pPr>
            <a:r>
              <a:rPr lang="en-US" b="1" i="1" dirty="0" smtClean="0">
                <a:solidFill>
                  <a:srgbClr val="FF0000"/>
                </a:solidFill>
              </a:rPr>
              <a:t>Development Status and Tasks</a:t>
            </a:r>
          </a:p>
          <a:p>
            <a:pPr marL="514350" indent="-514350" algn="just"/>
            <a:r>
              <a:rPr lang="en-US" b="1" dirty="0" smtClean="0">
                <a:solidFill>
                  <a:srgbClr val="0070C0"/>
                </a:solidFill>
              </a:rPr>
              <a:t>Describe the current status of each product or service and explain what remains to be done to make it marketable.</a:t>
            </a:r>
          </a:p>
          <a:p>
            <a:pPr marL="514350" indent="-514350" algn="just"/>
            <a:r>
              <a:rPr lang="en-US" b="1" dirty="0" smtClean="0"/>
              <a:t>Describe briefly the competence or expertise that your company has or will require to complete this development </a:t>
            </a:r>
            <a:r>
              <a:rPr lang="en-US" b="1" dirty="0" smtClean="0">
                <a:solidFill>
                  <a:srgbClr val="FF0000"/>
                </a:solidFill>
              </a:rPr>
              <a:t>(Citizen journalism &amp; Live Streaming)</a:t>
            </a:r>
          </a:p>
          <a:p>
            <a:pPr marL="514350" indent="-514350" algn="just"/>
            <a:r>
              <a:rPr lang="en-US" b="1" dirty="0" smtClean="0">
                <a:solidFill>
                  <a:srgbClr val="0070C0"/>
                </a:solidFill>
              </a:rPr>
              <a:t>List any customers or end users who are participating in the development, design, and or testing or service</a:t>
            </a:r>
            <a:r>
              <a:rPr lang="en-US" b="1" dirty="0" smtClean="0"/>
              <a:t>. </a:t>
            </a:r>
          </a:p>
          <a:p>
            <a:pPr marL="514350" indent="-514350" algn="just"/>
            <a:r>
              <a:rPr lang="en-US" b="1" dirty="0" smtClean="0"/>
              <a:t>Indicate results to date or when results are expected</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4400" b="1" dirty="0" smtClean="0">
                <a:solidFill>
                  <a:srgbClr val="FF0000"/>
                </a:solidFill>
              </a:rPr>
              <a:t>VIII. </a:t>
            </a:r>
            <a:r>
              <a:rPr lang="en-US" sz="4400" b="1" dirty="0" smtClean="0">
                <a:solidFill>
                  <a:srgbClr val="FF0000"/>
                </a:solidFill>
              </a:rPr>
              <a:t>Design and Development Plans</a:t>
            </a:r>
            <a:endParaRPr lang="en-US" sz="4400" dirty="0">
              <a:solidFill>
                <a:srgbClr val="FF0000"/>
              </a:solidFill>
            </a:endParaRPr>
          </a:p>
        </p:txBody>
      </p:sp>
      <p:sp>
        <p:nvSpPr>
          <p:cNvPr id="3" name="Content Placeholder 2"/>
          <p:cNvSpPr>
            <a:spLocks noGrp="1"/>
          </p:cNvSpPr>
          <p:nvPr>
            <p:ph idx="1"/>
          </p:nvPr>
        </p:nvSpPr>
        <p:spPr>
          <a:xfrm>
            <a:off x="0" y="990600"/>
            <a:ext cx="9144000" cy="5638800"/>
          </a:xfrm>
        </p:spPr>
        <p:txBody>
          <a:bodyPr>
            <a:noAutofit/>
          </a:bodyPr>
          <a:lstStyle/>
          <a:p>
            <a:pPr algn="just">
              <a:buNone/>
            </a:pPr>
            <a:r>
              <a:rPr lang="en-US" sz="2400" b="1" dirty="0" smtClean="0">
                <a:solidFill>
                  <a:srgbClr val="FF0000"/>
                </a:solidFill>
              </a:rPr>
              <a:t>B. </a:t>
            </a:r>
            <a:r>
              <a:rPr lang="en-US" sz="2400" b="1" i="1" dirty="0" smtClean="0">
                <a:solidFill>
                  <a:srgbClr val="FF0000"/>
                </a:solidFill>
              </a:rPr>
              <a:t>Difficulties and Risks</a:t>
            </a:r>
          </a:p>
          <a:p>
            <a:pPr algn="just"/>
            <a:r>
              <a:rPr lang="en-US" sz="2400" b="1" dirty="0" smtClean="0"/>
              <a:t>Identify any major anticipated design and development problems and approaches to their solution.</a:t>
            </a:r>
          </a:p>
          <a:p>
            <a:pPr algn="just"/>
            <a:r>
              <a:rPr lang="en-US" sz="2400" b="1" dirty="0" smtClean="0"/>
              <a:t>Discuss the possible effect on the cost of design and development, on the time to market introduction, and so forth, of such problems</a:t>
            </a:r>
          </a:p>
          <a:p>
            <a:pPr marL="457200" indent="-457200" algn="just">
              <a:buAutoNum type="alphaUcPeriod" startAt="3"/>
            </a:pPr>
            <a:r>
              <a:rPr lang="en-US" sz="2400" b="1" i="1" dirty="0" smtClean="0">
                <a:solidFill>
                  <a:srgbClr val="FF0000"/>
                </a:solidFill>
              </a:rPr>
              <a:t>Costs </a:t>
            </a:r>
            <a:r>
              <a:rPr lang="en-US" sz="2400" b="1" dirty="0" smtClean="0"/>
              <a:t>Present and discuss the design and development budget, including costs of labor, materials, consulting fees and so on so forth</a:t>
            </a:r>
            <a:endParaRPr lang="en-US" sz="2000" b="1" dirty="0" smtClean="0"/>
          </a:p>
          <a:p>
            <a:pPr marL="457200" indent="-457200" algn="just"/>
            <a:r>
              <a:rPr lang="en-US" sz="2400" b="1" dirty="0" smtClean="0"/>
              <a:t>Discuss the impact on cash flow projections of underestimating this budget, including the impact of a 15-30 percent contingency</a:t>
            </a:r>
          </a:p>
          <a:p>
            <a:pPr marL="457200" indent="-457200" algn="just"/>
            <a:r>
              <a:rPr lang="en-US" sz="2400" b="1" dirty="0" smtClean="0">
                <a:solidFill>
                  <a:srgbClr val="0070C0"/>
                </a:solidFill>
              </a:rPr>
              <a:t>DFM &amp; DFA with overall goal to reduce component parts which reduces raw material and labor costs as well as saves </a:t>
            </a:r>
            <a:r>
              <a:rPr lang="en-US" sz="2000" b="1" dirty="0" smtClean="0">
                <a:solidFill>
                  <a:srgbClr val="0070C0"/>
                </a:solidFill>
              </a:rPr>
              <a:t>time</a:t>
            </a:r>
            <a:endParaRPr lang="en-US" sz="2800"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linds(horizontal)">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4000" b="1" dirty="0" smtClean="0">
                <a:solidFill>
                  <a:srgbClr val="FF0000"/>
                </a:solidFill>
              </a:rPr>
              <a:t>VIII. </a:t>
            </a:r>
            <a:r>
              <a:rPr lang="en-US" sz="4000" b="1" dirty="0" smtClean="0">
                <a:solidFill>
                  <a:srgbClr val="FF0000"/>
                </a:solidFill>
              </a:rPr>
              <a:t>Design and Development Plans</a:t>
            </a:r>
            <a:endParaRPr lang="en-US" sz="4000" dirty="0">
              <a:solidFill>
                <a:srgbClr val="FF0000"/>
              </a:solidFill>
            </a:endParaRPr>
          </a:p>
        </p:txBody>
      </p:sp>
      <p:sp>
        <p:nvSpPr>
          <p:cNvPr id="3" name="Content Placeholder 2"/>
          <p:cNvSpPr>
            <a:spLocks noGrp="1"/>
          </p:cNvSpPr>
          <p:nvPr>
            <p:ph idx="1"/>
          </p:nvPr>
        </p:nvSpPr>
        <p:spPr>
          <a:xfrm>
            <a:off x="0" y="1143000"/>
            <a:ext cx="9144000" cy="5715000"/>
          </a:xfrm>
        </p:spPr>
        <p:txBody>
          <a:bodyPr/>
          <a:lstStyle/>
          <a:p>
            <a:pPr>
              <a:buNone/>
            </a:pPr>
            <a:r>
              <a:rPr lang="en-US" b="1" dirty="0" smtClean="0">
                <a:solidFill>
                  <a:srgbClr val="FF0000"/>
                </a:solidFill>
              </a:rPr>
              <a:t>C. </a:t>
            </a:r>
            <a:r>
              <a:rPr lang="en-US" b="1" i="1" dirty="0" smtClean="0">
                <a:solidFill>
                  <a:srgbClr val="FF0000"/>
                </a:solidFill>
              </a:rPr>
              <a:t>Product improvements and new products</a:t>
            </a:r>
          </a:p>
          <a:p>
            <a:pPr algn="just"/>
            <a:r>
              <a:rPr lang="en-US" b="1" dirty="0" smtClean="0"/>
              <a:t>In addition to existing products development, include some discussion on any ongoing design and development work that is planned to stay competitive</a:t>
            </a:r>
          </a:p>
          <a:p>
            <a:pPr algn="just"/>
            <a:endParaRPr lang="en-US" b="1" dirty="0" smtClean="0"/>
          </a:p>
          <a:p>
            <a:pPr algn="just"/>
            <a:r>
              <a:rPr lang="en-US" b="1" dirty="0" smtClean="0"/>
              <a:t>Discuss the customers who have participated in these efforts and their reactions, and include any evidence that you may have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pPr algn="l"/>
            <a:r>
              <a:rPr lang="en-US" sz="4000" b="1" dirty="0" smtClean="0"/>
              <a:t>I. THE EXECUTIVE SUMMARY</a:t>
            </a:r>
            <a:endParaRPr lang="en-US" sz="4000" b="1" dirty="0"/>
          </a:p>
        </p:txBody>
      </p:sp>
      <p:sp>
        <p:nvSpPr>
          <p:cNvPr id="3" name="Content Placeholder 2"/>
          <p:cNvSpPr>
            <a:spLocks noGrp="1"/>
          </p:cNvSpPr>
          <p:nvPr>
            <p:ph idx="1"/>
          </p:nvPr>
        </p:nvSpPr>
        <p:spPr>
          <a:xfrm>
            <a:off x="0" y="1600200"/>
            <a:ext cx="9144000" cy="5257800"/>
          </a:xfrm>
        </p:spPr>
        <p:txBody>
          <a:bodyPr/>
          <a:lstStyle/>
          <a:p>
            <a:pPr algn="just">
              <a:buNone/>
            </a:pPr>
            <a:r>
              <a:rPr lang="en-US" b="1" dirty="0" smtClean="0">
                <a:solidFill>
                  <a:srgbClr val="0070C0"/>
                </a:solidFill>
              </a:rPr>
              <a:t>B. </a:t>
            </a:r>
            <a:r>
              <a:rPr lang="en-US" b="1" i="1" dirty="0" smtClean="0">
                <a:solidFill>
                  <a:srgbClr val="0070C0"/>
                </a:solidFill>
              </a:rPr>
              <a:t>The Opportunity and Strategy</a:t>
            </a:r>
          </a:p>
          <a:p>
            <a:pPr algn="just"/>
            <a:r>
              <a:rPr lang="en-US" b="1" dirty="0" smtClean="0"/>
              <a:t>Summarize what the opportunity is, why it is compelling, and the entry strategy planned to exploit it.</a:t>
            </a:r>
          </a:p>
          <a:p>
            <a:pPr algn="just">
              <a:buNone/>
            </a:pPr>
            <a:endParaRPr lang="en-US" b="1" dirty="0" smtClean="0"/>
          </a:p>
          <a:p>
            <a:pPr algn="just"/>
            <a:r>
              <a:rPr lang="en-US" b="1" dirty="0" smtClean="0"/>
              <a:t>This information may be stated as an outline of the key facts, conditions, competitor vulnerabilities (sleepiness, sluggishness, or poor service, etc)</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b="1" dirty="0" smtClean="0">
                <a:solidFill>
                  <a:srgbClr val="FF0000"/>
                </a:solidFill>
              </a:rPr>
              <a:t>VIII. </a:t>
            </a:r>
            <a:r>
              <a:rPr lang="en-US" sz="4000" b="1" dirty="0" smtClean="0">
                <a:solidFill>
                  <a:srgbClr val="FF0000"/>
                </a:solidFill>
              </a:rPr>
              <a:t>Design and Development Plans</a:t>
            </a:r>
            <a:endParaRPr lang="en-US" sz="4000" dirty="0">
              <a:solidFill>
                <a:srgbClr val="FF0000"/>
              </a:solidFill>
            </a:endParaRPr>
          </a:p>
        </p:txBody>
      </p:sp>
      <p:sp>
        <p:nvSpPr>
          <p:cNvPr id="3" name="Content Placeholder 2"/>
          <p:cNvSpPr>
            <a:spLocks noGrp="1"/>
          </p:cNvSpPr>
          <p:nvPr>
            <p:ph idx="1"/>
          </p:nvPr>
        </p:nvSpPr>
        <p:spPr>
          <a:xfrm>
            <a:off x="0" y="914400"/>
            <a:ext cx="9144000" cy="5943600"/>
          </a:xfrm>
        </p:spPr>
        <p:txBody>
          <a:bodyPr>
            <a:normAutofit/>
          </a:bodyPr>
          <a:lstStyle/>
          <a:p>
            <a:pPr>
              <a:buNone/>
            </a:pPr>
            <a:r>
              <a:rPr lang="en-US" b="1" dirty="0" smtClean="0">
                <a:solidFill>
                  <a:srgbClr val="FF0000"/>
                </a:solidFill>
              </a:rPr>
              <a:t>E. </a:t>
            </a:r>
            <a:r>
              <a:rPr lang="en-US" b="1" i="1" dirty="0" smtClean="0">
                <a:solidFill>
                  <a:srgbClr val="FF0000"/>
                </a:solidFill>
              </a:rPr>
              <a:t>Proprietary Issues</a:t>
            </a:r>
          </a:p>
          <a:p>
            <a:pPr algn="just"/>
            <a:r>
              <a:rPr lang="en-US" b="1" dirty="0" smtClean="0"/>
              <a:t>Describe any </a:t>
            </a:r>
            <a:r>
              <a:rPr lang="en-US" b="1" dirty="0" smtClean="0">
                <a:solidFill>
                  <a:srgbClr val="0070C0"/>
                </a:solidFill>
              </a:rPr>
              <a:t>patent,</a:t>
            </a:r>
            <a:r>
              <a:rPr lang="en-US" b="1" dirty="0" smtClean="0"/>
              <a:t> </a:t>
            </a:r>
            <a:r>
              <a:rPr lang="en-US" b="1" dirty="0" smtClean="0">
                <a:solidFill>
                  <a:srgbClr val="FF0000"/>
                </a:solidFill>
              </a:rPr>
              <a:t>trademark</a:t>
            </a:r>
            <a:r>
              <a:rPr lang="en-US" b="1" dirty="0" smtClean="0"/>
              <a:t>, </a:t>
            </a:r>
            <a:r>
              <a:rPr lang="en-US" b="1" dirty="0" smtClean="0">
                <a:solidFill>
                  <a:srgbClr val="FF0000"/>
                </a:solidFill>
              </a:rPr>
              <a:t>copyright, trade secret</a:t>
            </a:r>
            <a:r>
              <a:rPr lang="en-US" b="1" dirty="0" smtClean="0"/>
              <a:t> or any other intellectual property rights you own or are seeking</a:t>
            </a:r>
          </a:p>
          <a:p>
            <a:pPr algn="just"/>
            <a:r>
              <a:rPr lang="en-US" b="1" dirty="0" smtClean="0"/>
              <a:t>Describe any contractual rights or agreements that give you exclusivity or proprietary rights</a:t>
            </a:r>
          </a:p>
          <a:p>
            <a:pPr algn="just">
              <a:buNone/>
            </a:pPr>
            <a:endParaRPr lang="en-US" b="1" dirty="0" smtClean="0"/>
          </a:p>
          <a:p>
            <a:pPr algn="just"/>
            <a:r>
              <a:rPr lang="en-US" b="1" dirty="0" smtClean="0"/>
              <a:t>Discuss the impact of any unresolved issues or existing or possible actions pending, such as disputed rights of ownership </a:t>
            </a:r>
            <a:r>
              <a:rPr lang="en-US" b="1" dirty="0" smtClean="0">
                <a:solidFill>
                  <a:srgbClr val="FF0000"/>
                </a:solidFill>
              </a:rPr>
              <a:t>(</a:t>
            </a:r>
            <a:r>
              <a:rPr lang="en-US" b="1" dirty="0" err="1" smtClean="0">
                <a:solidFill>
                  <a:srgbClr val="FF0000"/>
                </a:solidFill>
              </a:rPr>
              <a:t>kodak</a:t>
            </a:r>
            <a:r>
              <a:rPr lang="en-US" b="1" dirty="0" smtClean="0">
                <a:solidFill>
                  <a:srgbClr val="FF0000"/>
                </a:solidFill>
              </a:rPr>
              <a:t> </a:t>
            </a:r>
            <a:r>
              <a:rPr lang="en-US" b="1" dirty="0" err="1" smtClean="0">
                <a:solidFill>
                  <a:srgbClr val="FF0000"/>
                </a:solidFill>
              </a:rPr>
              <a:t>vs</a:t>
            </a:r>
            <a:r>
              <a:rPr lang="en-US" b="1" dirty="0" smtClean="0">
                <a:solidFill>
                  <a:srgbClr val="FF0000"/>
                </a:solidFill>
              </a:rPr>
              <a:t> </a:t>
            </a:r>
            <a:r>
              <a:rPr lang="en-US" b="1" dirty="0" err="1" smtClean="0">
                <a:solidFill>
                  <a:srgbClr val="FF0000"/>
                </a:solidFill>
              </a:rPr>
              <a:t>polariod</a:t>
            </a:r>
            <a:r>
              <a:rPr lang="en-US" b="1" dirty="0" smtClean="0">
                <a:solidFill>
                  <a:srgbClr val="FF0000"/>
                </a:solidFill>
              </a:rPr>
              <a:t> instant photography)</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err="1" smtClean="0">
                <a:solidFill>
                  <a:srgbClr val="FF0000"/>
                </a:solidFill>
              </a:rPr>
              <a:t>IX.Financial</a:t>
            </a:r>
            <a:r>
              <a:rPr lang="en-US" b="1" dirty="0" smtClean="0">
                <a:solidFill>
                  <a:srgbClr val="FF0000"/>
                </a:solidFill>
              </a:rPr>
              <a:t> </a:t>
            </a:r>
            <a:r>
              <a:rPr lang="en-US" b="1" dirty="0" smtClean="0">
                <a:solidFill>
                  <a:srgbClr val="FF0000"/>
                </a:solidFill>
              </a:rPr>
              <a:t>Plan. </a:t>
            </a:r>
            <a:endParaRPr lang="en-US" b="1" dirty="0">
              <a:solidFill>
                <a:srgbClr val="FF0000"/>
              </a:solidFill>
            </a:endParaRPr>
          </a:p>
        </p:txBody>
      </p:sp>
      <p:sp>
        <p:nvSpPr>
          <p:cNvPr id="3" name="Content Placeholder 2"/>
          <p:cNvSpPr>
            <a:spLocks noGrp="1"/>
          </p:cNvSpPr>
          <p:nvPr>
            <p:ph idx="1"/>
          </p:nvPr>
        </p:nvSpPr>
        <p:spPr>
          <a:xfrm>
            <a:off x="0" y="1371600"/>
            <a:ext cx="9144000" cy="5257800"/>
          </a:xfrm>
        </p:spPr>
        <p:txBody>
          <a:bodyPr>
            <a:normAutofit lnSpcReduction="10000"/>
          </a:bodyPr>
          <a:lstStyle/>
          <a:p>
            <a:pPr algn="just"/>
            <a:r>
              <a:rPr lang="en-US" b="1" dirty="0" smtClean="0"/>
              <a:t>In times of inflation people save more yet people save less</a:t>
            </a:r>
          </a:p>
          <a:p>
            <a:pPr algn="just"/>
            <a:r>
              <a:rPr lang="en-US" b="1" dirty="0" smtClean="0"/>
              <a:t>When there is a high level financial sophistication people may choose to borrow rather than save because the ultimate interest rate may be negative.</a:t>
            </a:r>
          </a:p>
          <a:p>
            <a:pPr algn="just"/>
            <a:r>
              <a:rPr lang="en-US" b="1" dirty="0" smtClean="0"/>
              <a:t>You already know something about financial literacy and know the difference between asset and liabilities. </a:t>
            </a:r>
          </a:p>
          <a:p>
            <a:pPr algn="just"/>
            <a:r>
              <a:rPr lang="en-US" b="1" dirty="0" smtClean="0"/>
              <a:t>How rich pay taxes in the last while poor pay taxes at first.</a:t>
            </a:r>
          </a:p>
          <a:p>
            <a:pPr algn="just"/>
            <a:r>
              <a:rPr lang="en-US" b="1" dirty="0" smtClean="0"/>
              <a:t>“In accounting,” rich dad would say, "it's not the numbers, but what the numbers are telling you. It's just like words. It's not the words, but the story the words are telling you</a:t>
            </a:r>
          </a:p>
          <a:p>
            <a:pPr algn="just"/>
            <a:endParaRPr lang="en-US" b="1" dirty="0" smtClean="0"/>
          </a:p>
          <a:p>
            <a:pPr algn="just">
              <a:buNone/>
            </a:pPr>
            <a:endParaRPr lang="en-US" b="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4000" b="1" dirty="0" smtClean="0">
                <a:solidFill>
                  <a:srgbClr val="FF0000"/>
                </a:solidFill>
              </a:rPr>
              <a:t>IX Financial </a:t>
            </a:r>
            <a:r>
              <a:rPr lang="en-US" sz="4000" b="1" dirty="0" smtClean="0">
                <a:solidFill>
                  <a:srgbClr val="FF0000"/>
                </a:solidFill>
              </a:rPr>
              <a:t>Plan.</a:t>
            </a:r>
            <a:endParaRPr lang="en-US" sz="4000" dirty="0">
              <a:solidFill>
                <a:srgbClr val="FF0000"/>
              </a:solidFill>
            </a:endParaRPr>
          </a:p>
        </p:txBody>
      </p:sp>
      <p:sp>
        <p:nvSpPr>
          <p:cNvPr id="3" name="Content Placeholder 2"/>
          <p:cNvSpPr>
            <a:spLocks noGrp="1"/>
          </p:cNvSpPr>
          <p:nvPr>
            <p:ph idx="1"/>
          </p:nvPr>
        </p:nvSpPr>
        <p:spPr>
          <a:xfrm>
            <a:off x="0" y="1447800"/>
            <a:ext cx="9144000" cy="5410200"/>
          </a:xfrm>
        </p:spPr>
        <p:txBody>
          <a:bodyPr>
            <a:normAutofit/>
          </a:bodyPr>
          <a:lstStyle/>
          <a:p>
            <a:r>
              <a:rPr lang="en-US" dirty="0" smtClean="0"/>
              <a:t>For instance, this is </a:t>
            </a:r>
            <a:r>
              <a:rPr lang="en-US" b="1" dirty="0" smtClean="0"/>
              <a:t>the cash flow pattern of a poor person, or a young person still at home</a:t>
            </a:r>
            <a:r>
              <a:rPr lang="en-US" dirty="0" smtClean="0"/>
              <a:t>: Job (provides income)-&gt; Expenses(Taxes Food Rent Clothes Fun Transportation) Asset (none) Liability (none) </a:t>
            </a:r>
          </a:p>
          <a:p>
            <a:r>
              <a:rPr lang="en-US" b="1" dirty="0" smtClean="0"/>
              <a:t>This is the cash flow pattern of a person in the middle class: </a:t>
            </a:r>
            <a:r>
              <a:rPr lang="en-US" dirty="0" smtClean="0"/>
              <a:t>Job (provides income)-&gt; Expenses(Taxes Food Mortgage Clothes Fun Transportation) Asset (none) Liability (Mortgage Consumer loans Credit Cards) </a:t>
            </a:r>
          </a:p>
          <a:p>
            <a:r>
              <a:rPr lang="en-US" b="1" dirty="0" smtClean="0"/>
              <a:t>This is the cash flow pattern of a wealthy person: </a:t>
            </a:r>
            <a:r>
              <a:rPr lang="en-US" dirty="0" smtClean="0"/>
              <a:t>Assets(stocks bonds notes real estate intellectual property)-&gt;income (dividends interest rental income royalties) Liabilities (none</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err="1" smtClean="0">
                <a:solidFill>
                  <a:srgbClr val="FF0000"/>
                </a:solidFill>
              </a:rPr>
              <a:t>IX.Financial</a:t>
            </a:r>
            <a:r>
              <a:rPr lang="en-US" sz="5400" b="1" dirty="0" smtClean="0">
                <a:solidFill>
                  <a:srgbClr val="FF0000"/>
                </a:solidFill>
              </a:rPr>
              <a:t> </a:t>
            </a:r>
            <a:r>
              <a:rPr lang="en-US" sz="5400" b="1" dirty="0" smtClean="0">
                <a:solidFill>
                  <a:srgbClr val="FF0000"/>
                </a:solidFill>
              </a:rPr>
              <a:t>Plan.</a:t>
            </a:r>
            <a:endParaRPr lang="en-US" dirty="0">
              <a:solidFill>
                <a:srgbClr val="FF0000"/>
              </a:solidFill>
            </a:endParaRPr>
          </a:p>
        </p:txBody>
      </p:sp>
      <p:sp>
        <p:nvSpPr>
          <p:cNvPr id="3" name="Content Placeholder 2"/>
          <p:cNvSpPr>
            <a:spLocks noGrp="1"/>
          </p:cNvSpPr>
          <p:nvPr>
            <p:ph idx="1"/>
          </p:nvPr>
        </p:nvSpPr>
        <p:spPr>
          <a:xfrm>
            <a:off x="0" y="1935480"/>
            <a:ext cx="9144000" cy="4922520"/>
          </a:xfrm>
        </p:spPr>
        <p:txBody>
          <a:bodyPr>
            <a:normAutofit fontScale="85000" lnSpcReduction="10000"/>
          </a:bodyPr>
          <a:lstStyle/>
          <a:p>
            <a:pPr algn="just"/>
            <a:r>
              <a:rPr lang="en-US" b="1" dirty="0" smtClean="0"/>
              <a:t>1. Tax advantages: A corporation can do so many things that an individual cannot. Like pay for expenses before it pays taxes. That is a whole area of expertise that is so exciting, but not necessary to get into unless you have sizable assets or a business. Employees earn and get taxed and they try to live on what is left. </a:t>
            </a:r>
          </a:p>
          <a:p>
            <a:pPr algn="just"/>
            <a:r>
              <a:rPr lang="en-US" b="1" dirty="0" smtClean="0"/>
              <a:t>A corporation earns, spends everything it can, and is taxed</a:t>
            </a:r>
          </a:p>
          <a:p>
            <a:pPr algn="just">
              <a:buNone/>
            </a:pPr>
            <a:r>
              <a:rPr lang="en-US" b="1" dirty="0" smtClean="0"/>
              <a:t> 	on anything that is left. It's one of the biggest legal tax loopholes that the rich use. They're easy to set up and are not expensive if you own investments that are producing good cash flow. </a:t>
            </a:r>
          </a:p>
          <a:p>
            <a:pPr algn="just">
              <a:buNone/>
            </a:pPr>
            <a:r>
              <a:rPr lang="en-US" b="1" dirty="0" smtClean="0"/>
              <a:t>For example; by owning your own corporation - vacations are board meetings in Hawaii. Car payments, insurance, repairs are company expenses. Health club membership is a company expense. Most restaurant meals are partial expenses. And on and on - but do it legally with pretax dollars.</a:t>
            </a:r>
            <a:endParaRPr lang="en-US" b="1"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5400" b="1" dirty="0" smtClean="0">
                <a:solidFill>
                  <a:srgbClr val="FF0000"/>
                </a:solidFill>
              </a:rPr>
              <a:t>IX. Financial </a:t>
            </a:r>
            <a:r>
              <a:rPr lang="en-US" sz="5400" b="1" dirty="0" smtClean="0">
                <a:solidFill>
                  <a:srgbClr val="FF0000"/>
                </a:solidFill>
              </a:rPr>
              <a:t>Plan</a:t>
            </a:r>
            <a:endParaRPr lang="en-US" sz="5400" b="1" dirty="0">
              <a:solidFill>
                <a:srgbClr val="FF0000"/>
              </a:solidFill>
            </a:endParaRPr>
          </a:p>
        </p:txBody>
      </p:sp>
      <p:sp>
        <p:nvSpPr>
          <p:cNvPr id="3" name="Content Placeholder 2"/>
          <p:cNvSpPr>
            <a:spLocks noGrp="1"/>
          </p:cNvSpPr>
          <p:nvPr>
            <p:ph idx="1"/>
          </p:nvPr>
        </p:nvSpPr>
        <p:spPr>
          <a:xfrm>
            <a:off x="0" y="1143000"/>
            <a:ext cx="9144000" cy="5715000"/>
          </a:xfrm>
        </p:spPr>
        <p:txBody>
          <a:bodyPr>
            <a:normAutofit/>
          </a:bodyPr>
          <a:lstStyle/>
          <a:p>
            <a:r>
              <a:rPr lang="en-US" sz="3600" b="1" dirty="0" smtClean="0"/>
              <a:t>The </a:t>
            </a:r>
            <a:r>
              <a:rPr lang="en-US" sz="3600" b="1" i="1" dirty="0" smtClean="0"/>
              <a:t>functions of finance/accounting </a:t>
            </a:r>
            <a:r>
              <a:rPr lang="en-US" sz="3600" b="1" dirty="0" smtClean="0"/>
              <a:t>comprise three decisions:</a:t>
            </a:r>
          </a:p>
          <a:p>
            <a:pPr marL="514350" indent="-514350">
              <a:buAutoNum type="arabicPeriod"/>
            </a:pPr>
            <a:r>
              <a:rPr lang="en-US" b="1" u="sng" dirty="0" smtClean="0">
                <a:latin typeface="Arial" charset="0"/>
                <a:cs typeface="Arial" charset="0"/>
              </a:rPr>
              <a:t>Investment Decisions</a:t>
            </a:r>
            <a:r>
              <a:rPr lang="en-US" b="1" dirty="0" smtClean="0">
                <a:latin typeface="Arial" charset="0"/>
                <a:cs typeface="Arial" charset="0"/>
              </a:rPr>
              <a:t> := </a:t>
            </a:r>
            <a:r>
              <a:rPr lang="en-US" b="1" dirty="0" smtClean="0">
                <a:solidFill>
                  <a:srgbClr val="FF0000"/>
                </a:solidFill>
                <a:latin typeface="Arial" charset="0"/>
                <a:cs typeface="Arial" charset="0"/>
              </a:rPr>
              <a:t>Capital (larger in nature) Budgeting  (Investment appraisal). Only those projects should be undertaken which yield most returns</a:t>
            </a:r>
            <a:endParaRPr lang="en-US" b="1" u="sng" dirty="0" smtClean="0">
              <a:latin typeface="Arial" charset="0"/>
              <a:cs typeface="Arial" charset="0"/>
            </a:endParaRPr>
          </a:p>
          <a:p>
            <a:pPr>
              <a:buNone/>
            </a:pPr>
            <a:r>
              <a:rPr lang="en-US" b="1" dirty="0" smtClean="0">
                <a:latin typeface="Arial" charset="0"/>
                <a:cs typeface="Arial" charset="0"/>
              </a:rPr>
              <a:t>2. </a:t>
            </a:r>
            <a:r>
              <a:rPr lang="en-US" b="1" u="sng" dirty="0" smtClean="0">
                <a:latin typeface="Arial" charset="0"/>
                <a:cs typeface="Arial" charset="0"/>
              </a:rPr>
              <a:t>Financing Decisions </a:t>
            </a:r>
            <a:r>
              <a:rPr lang="en-US" b="1" dirty="0" smtClean="0">
                <a:latin typeface="Arial" charset="0"/>
                <a:cs typeface="Arial" charset="0"/>
              </a:rPr>
              <a:t>:= </a:t>
            </a:r>
            <a:r>
              <a:rPr lang="en-US" b="1" dirty="0" smtClean="0">
                <a:solidFill>
                  <a:srgbClr val="FF0000"/>
                </a:solidFill>
                <a:latin typeface="Arial" charset="0"/>
                <a:cs typeface="Arial" charset="0"/>
              </a:rPr>
              <a:t>Capital Structure (How the firm finances its overall operations and growth by using various sources of funds) Debt </a:t>
            </a:r>
            <a:r>
              <a:rPr lang="en-US" b="1" dirty="0" err="1" smtClean="0">
                <a:solidFill>
                  <a:srgbClr val="FF0000"/>
                </a:solidFill>
                <a:latin typeface="Arial" charset="0"/>
                <a:cs typeface="Arial" charset="0"/>
              </a:rPr>
              <a:t>vs</a:t>
            </a:r>
            <a:r>
              <a:rPr lang="en-US" b="1" dirty="0" smtClean="0">
                <a:solidFill>
                  <a:srgbClr val="FF0000"/>
                </a:solidFill>
                <a:latin typeface="Arial" charset="0"/>
                <a:cs typeface="Arial" charset="0"/>
              </a:rPr>
              <a:t> equity ratio</a:t>
            </a:r>
          </a:p>
          <a:p>
            <a:pPr>
              <a:buNone/>
            </a:pPr>
            <a:r>
              <a:rPr lang="en-US" b="1" dirty="0" smtClean="0">
                <a:latin typeface="Arial" charset="0"/>
                <a:cs typeface="Arial" charset="0"/>
              </a:rPr>
              <a:t>3. </a:t>
            </a:r>
            <a:r>
              <a:rPr lang="en-US" b="1" u="sng" dirty="0" smtClean="0">
                <a:latin typeface="Arial" charset="0"/>
                <a:cs typeface="Arial" charset="0"/>
              </a:rPr>
              <a:t>Dividend Decisions </a:t>
            </a:r>
            <a:r>
              <a:rPr lang="en-US" b="1" dirty="0" smtClean="0">
                <a:latin typeface="Arial" charset="0"/>
                <a:cs typeface="Arial" charset="0"/>
              </a:rPr>
              <a:t>:= </a:t>
            </a:r>
            <a:r>
              <a:rPr lang="en-US" b="1" dirty="0" smtClean="0">
                <a:solidFill>
                  <a:srgbClr val="FF0000"/>
                </a:solidFill>
                <a:latin typeface="Arial" charset="0"/>
                <a:cs typeface="Arial" charset="0"/>
              </a:rPr>
              <a:t>Retained &amp; Paid</a:t>
            </a:r>
          </a:p>
          <a:p>
            <a:r>
              <a:rPr lang="en-US" b="1" dirty="0" smtClean="0">
                <a:solidFill>
                  <a:srgbClr val="FF0000"/>
                </a:solidFill>
                <a:latin typeface="Arial" charset="0"/>
                <a:cs typeface="Arial" charset="0"/>
              </a:rPr>
              <a:t> Dividend equalization fund in some companies</a:t>
            </a:r>
          </a:p>
          <a:p>
            <a:endParaRPr lang="en-US" b="1" dirty="0" smtClean="0">
              <a:latin typeface="Arial" charset="0"/>
              <a:cs typeface="Arial" charset="0"/>
            </a:endParaRPr>
          </a:p>
          <a:p>
            <a:endParaRPr lang="en-US" b="1" dirty="0" smtClean="0">
              <a:latin typeface="Arial" charset="0"/>
              <a:cs typeface="Arial" charset="0"/>
            </a:endParaRPr>
          </a:p>
          <a:p>
            <a:endParaRPr lang="en-US" b="1" dirty="0" smtClean="0">
              <a:latin typeface="Arial" charset="0"/>
              <a:cs typeface="Arial" charset="0"/>
            </a:endParaRPr>
          </a:p>
          <a:p>
            <a:endParaRPr lang="en-US" b="1" u="sng" dirty="0" smtClean="0">
              <a:latin typeface="Arial" charset="0"/>
              <a:cs typeface="Arial" charset="0"/>
            </a:endParaRPr>
          </a:p>
          <a:p>
            <a:endParaRPr lang="en-US" b="1" u="sng" dirty="0" smtClean="0">
              <a:latin typeface="Arial" charset="0"/>
              <a:cs typeface="Arial" charset="0"/>
            </a:endParaRPr>
          </a:p>
          <a:p>
            <a:endParaRPr lang="en-US" b="1" u="sng" dirty="0" smtClean="0">
              <a:latin typeface="Arial" charset="0"/>
              <a:cs typeface="Arial"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linds(horizontal)">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blinds(horizontal)">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l"/>
            <a:r>
              <a:rPr lang="en-US" b="1" dirty="0" smtClean="0">
                <a:solidFill>
                  <a:srgbClr val="FF0000"/>
                </a:solidFill>
              </a:rPr>
              <a:t>IX. The </a:t>
            </a:r>
            <a:r>
              <a:rPr lang="en-US" b="1" dirty="0" smtClean="0">
                <a:solidFill>
                  <a:srgbClr val="FF0000"/>
                </a:solidFill>
              </a:rPr>
              <a:t>Financial Plan</a:t>
            </a:r>
            <a:endParaRPr lang="en-US" b="1" dirty="0"/>
          </a:p>
        </p:txBody>
      </p:sp>
      <p:sp>
        <p:nvSpPr>
          <p:cNvPr id="3" name="Content Placeholder 2"/>
          <p:cNvSpPr>
            <a:spLocks noGrp="1"/>
          </p:cNvSpPr>
          <p:nvPr>
            <p:ph idx="1"/>
          </p:nvPr>
        </p:nvSpPr>
        <p:spPr>
          <a:xfrm>
            <a:off x="0" y="838200"/>
            <a:ext cx="9144000" cy="6019800"/>
          </a:xfrm>
        </p:spPr>
        <p:txBody>
          <a:bodyPr>
            <a:normAutofit lnSpcReduction="10000"/>
          </a:bodyPr>
          <a:lstStyle/>
          <a:p>
            <a:pPr marL="514350" indent="-514350" algn="just">
              <a:buAutoNum type="alphaUcPeriod"/>
            </a:pPr>
            <a:r>
              <a:rPr lang="en-US" sz="2800" b="1" i="1" dirty="0" smtClean="0">
                <a:solidFill>
                  <a:srgbClr val="FF0000"/>
                </a:solidFill>
              </a:rPr>
              <a:t>Actual Business Statements and Balance Sheets</a:t>
            </a:r>
          </a:p>
          <a:p>
            <a:pPr marL="514350" indent="-514350" algn="just"/>
            <a:r>
              <a:rPr lang="en-US" sz="2800" b="1" dirty="0" smtClean="0"/>
              <a:t>For an existing business, prepare income statements and balance sheets for the current year and for the prior two years.</a:t>
            </a:r>
          </a:p>
          <a:p>
            <a:pPr marL="514350" indent="-514350" algn="just">
              <a:buNone/>
            </a:pPr>
            <a:r>
              <a:rPr lang="en-US" sz="2800" b="1" i="1" dirty="0" smtClean="0">
                <a:solidFill>
                  <a:srgbClr val="FF0000"/>
                </a:solidFill>
              </a:rPr>
              <a:t>B. Proforma income statements</a:t>
            </a:r>
          </a:p>
          <a:p>
            <a:pPr marL="514350" indent="-514350" algn="just"/>
            <a:r>
              <a:rPr lang="en-US" sz="2800" b="1" dirty="0" smtClean="0"/>
              <a:t> Proforma are  basically projections </a:t>
            </a:r>
          </a:p>
          <a:p>
            <a:pPr marL="514350" indent="-514350" algn="just"/>
            <a:r>
              <a:rPr lang="en-US" sz="2800" b="1" dirty="0" smtClean="0"/>
              <a:t>Using sales forecasts and the accompanying production or operations costs, prepare proforma income statements for at least the first three years.</a:t>
            </a:r>
          </a:p>
          <a:p>
            <a:pPr marL="514350" indent="-514350" algn="just"/>
            <a:r>
              <a:rPr lang="en-US" sz="2800" b="1" dirty="0" smtClean="0"/>
              <a:t>Fully discuss assumptions such as amount allocated to bad debts and discounts, or 20 % reduction in sales due to adverse impact or climbing a production learning curve to reach full productivity over time</a:t>
            </a:r>
          </a:p>
          <a:p>
            <a:pPr marL="514350" indent="-514350" algn="just"/>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box(in)">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Autofit/>
          </a:bodyPr>
          <a:lstStyle/>
          <a:p>
            <a:r>
              <a:rPr lang="en-US" sz="4400" b="1" dirty="0" smtClean="0">
                <a:solidFill>
                  <a:srgbClr val="FF0000"/>
                </a:solidFill>
              </a:rPr>
              <a:t>Income Statement (Earning statement)</a:t>
            </a:r>
            <a:br>
              <a:rPr lang="en-US" sz="4400" b="1" dirty="0" smtClean="0">
                <a:solidFill>
                  <a:srgbClr val="FF0000"/>
                </a:solidFill>
              </a:rPr>
            </a:br>
            <a:r>
              <a:rPr lang="en-US" sz="2800" b="1" dirty="0" smtClean="0"/>
              <a:t>(Revenues-Expenses= Net income/Net Loss)</a:t>
            </a:r>
            <a:endParaRPr lang="en-US" sz="4400" b="1" dirty="0"/>
          </a:p>
        </p:txBody>
      </p:sp>
      <p:graphicFrame>
        <p:nvGraphicFramePr>
          <p:cNvPr id="4" name="Content Placeholder 3"/>
          <p:cNvGraphicFramePr>
            <a:graphicFrameLocks noGrp="1"/>
          </p:cNvGraphicFramePr>
          <p:nvPr>
            <p:ph idx="1"/>
          </p:nvPr>
        </p:nvGraphicFramePr>
        <p:xfrm>
          <a:off x="0" y="1371600"/>
          <a:ext cx="9144000" cy="4922520"/>
        </p:xfrm>
        <a:graphic>
          <a:graphicData uri="http://schemas.openxmlformats.org/drawingml/2006/table">
            <a:tbl>
              <a:tblPr firstRow="1" bandRow="1">
                <a:tableStyleId>{5C22544A-7EE6-4342-B048-85BDC9FD1C3A}</a:tableStyleId>
              </a:tblPr>
              <a:tblGrid>
                <a:gridCol w="4343400"/>
                <a:gridCol w="4800600"/>
              </a:tblGrid>
              <a:tr h="393700">
                <a:tc>
                  <a:txBody>
                    <a:bodyPr/>
                    <a:lstStyle/>
                    <a:p>
                      <a:r>
                        <a:rPr lang="en-US" sz="2000" b="1" dirty="0" smtClean="0">
                          <a:solidFill>
                            <a:srgbClr val="FFFF00"/>
                          </a:solidFill>
                        </a:rPr>
                        <a:t>NET SALES</a:t>
                      </a:r>
                      <a:endParaRPr lang="en-US" b="1" dirty="0">
                        <a:solidFill>
                          <a:srgbClr val="FFFF00"/>
                        </a:solidFill>
                      </a:endParaRPr>
                    </a:p>
                  </a:txBody>
                  <a:tcPr/>
                </a:tc>
                <a:tc>
                  <a:txBody>
                    <a:bodyPr/>
                    <a:lstStyle/>
                    <a:p>
                      <a:r>
                        <a:rPr lang="en-US" b="1" dirty="0" smtClean="0">
                          <a:solidFill>
                            <a:srgbClr val="FFFF00"/>
                          </a:solidFill>
                        </a:rPr>
                        <a:t>1, 000, 000 PKR (1</a:t>
                      </a:r>
                      <a:r>
                        <a:rPr lang="en-US" b="1" baseline="0" dirty="0" smtClean="0">
                          <a:solidFill>
                            <a:srgbClr val="FFFF00"/>
                          </a:solidFill>
                        </a:rPr>
                        <a:t> million)</a:t>
                      </a:r>
                      <a:endParaRPr lang="en-US" b="1" dirty="0">
                        <a:solidFill>
                          <a:srgbClr val="FFFF00"/>
                        </a:solidFill>
                      </a:endParaRPr>
                    </a:p>
                  </a:txBody>
                  <a:tcPr/>
                </a:tc>
              </a:tr>
              <a:tr h="393700">
                <a:tc>
                  <a:txBody>
                    <a:bodyPr/>
                    <a:lstStyle/>
                    <a:p>
                      <a:r>
                        <a:rPr lang="en-US" b="1" dirty="0" smtClean="0">
                          <a:solidFill>
                            <a:schemeClr val="tx1"/>
                          </a:solidFill>
                        </a:rPr>
                        <a:t>REVENUE FROM</a:t>
                      </a:r>
                      <a:r>
                        <a:rPr lang="en-US" b="1" baseline="0" dirty="0" smtClean="0">
                          <a:solidFill>
                            <a:schemeClr val="tx1"/>
                          </a:solidFill>
                        </a:rPr>
                        <a:t> RENTS</a:t>
                      </a:r>
                      <a:endParaRPr lang="en-US" b="1" dirty="0">
                        <a:solidFill>
                          <a:schemeClr val="tx1"/>
                        </a:solidFill>
                      </a:endParaRPr>
                    </a:p>
                  </a:txBody>
                  <a:tcPr/>
                </a:tc>
                <a:tc>
                  <a:txBody>
                    <a:bodyPr/>
                    <a:lstStyle/>
                    <a:p>
                      <a:r>
                        <a:rPr lang="en-US" b="1" dirty="0" smtClean="0">
                          <a:solidFill>
                            <a:schemeClr val="tx1"/>
                          </a:solidFill>
                        </a:rPr>
                        <a:t>525,000</a:t>
                      </a:r>
                      <a:r>
                        <a:rPr lang="en-US" b="1" baseline="0" dirty="0" smtClean="0">
                          <a:solidFill>
                            <a:schemeClr val="tx1"/>
                          </a:solidFill>
                        </a:rPr>
                        <a:t> PKR      (525 thousand)</a:t>
                      </a:r>
                      <a:endParaRPr lang="en-US" b="1" dirty="0">
                        <a:solidFill>
                          <a:schemeClr val="tx1"/>
                        </a:solidFill>
                      </a:endParaRPr>
                    </a:p>
                  </a:txBody>
                  <a:tcPr/>
                </a:tc>
              </a:tr>
              <a:tr h="393700">
                <a:tc>
                  <a:txBody>
                    <a:bodyPr/>
                    <a:lstStyle/>
                    <a:p>
                      <a:pPr algn="l"/>
                      <a:r>
                        <a:rPr lang="en-US" b="1" dirty="0" smtClean="0">
                          <a:solidFill>
                            <a:schemeClr val="tx1"/>
                          </a:solidFill>
                        </a:rPr>
                        <a:t>                                     </a:t>
                      </a:r>
                      <a:r>
                        <a:rPr lang="en-US" sz="2000" b="1" u="sng" dirty="0" smtClean="0"/>
                        <a:t>TOTAL REVENUE</a:t>
                      </a:r>
                      <a:endParaRPr lang="en-US" b="1" u="sng" dirty="0">
                        <a:solidFill>
                          <a:schemeClr val="tx1"/>
                        </a:solidFill>
                      </a:endParaRPr>
                    </a:p>
                  </a:txBody>
                  <a:tcPr/>
                </a:tc>
                <a:tc>
                  <a:txBody>
                    <a:bodyPr/>
                    <a:lstStyle/>
                    <a:p>
                      <a:r>
                        <a:rPr lang="en-US" b="1" dirty="0" smtClean="0">
                          <a:solidFill>
                            <a:srgbClr val="FF0000"/>
                          </a:solidFill>
                        </a:rPr>
                        <a:t>1,525,000</a:t>
                      </a:r>
                      <a:r>
                        <a:rPr lang="en-US" b="1" baseline="0" dirty="0" smtClean="0">
                          <a:solidFill>
                            <a:srgbClr val="FF0000"/>
                          </a:solidFill>
                        </a:rPr>
                        <a:t> PKR    </a:t>
                      </a:r>
                      <a:r>
                        <a:rPr lang="en-US" b="1" baseline="0" dirty="0" smtClean="0">
                          <a:solidFill>
                            <a:schemeClr val="tx1"/>
                          </a:solidFill>
                        </a:rPr>
                        <a:t>(15 lack 25 thousand)</a:t>
                      </a:r>
                      <a:endParaRPr lang="en-US" b="1" dirty="0">
                        <a:solidFill>
                          <a:schemeClr val="tx1"/>
                        </a:solidFill>
                      </a:endParaRPr>
                    </a:p>
                  </a:txBody>
                  <a:tcPr/>
                </a:tc>
              </a:tr>
              <a:tr h="393700">
                <a:tc>
                  <a:txBody>
                    <a:bodyPr/>
                    <a:lstStyle/>
                    <a:p>
                      <a:r>
                        <a:rPr lang="en-US" b="1" dirty="0" smtClean="0">
                          <a:solidFill>
                            <a:schemeClr val="tx1"/>
                          </a:solidFill>
                        </a:rPr>
                        <a:t>COSTS OF GOODS SOLD</a:t>
                      </a:r>
                      <a:endParaRPr lang="en-US" b="1" dirty="0">
                        <a:solidFill>
                          <a:schemeClr val="tx1"/>
                        </a:solidFill>
                      </a:endParaRPr>
                    </a:p>
                  </a:txBody>
                  <a:tcPr/>
                </a:tc>
                <a:tc>
                  <a:txBody>
                    <a:bodyPr/>
                    <a:lstStyle/>
                    <a:p>
                      <a:r>
                        <a:rPr lang="en-US" b="1" dirty="0" smtClean="0">
                          <a:solidFill>
                            <a:schemeClr val="tx1"/>
                          </a:solidFill>
                        </a:rPr>
                        <a:t>725,000 PKR       (725 thousands)</a:t>
                      </a:r>
                      <a:endParaRPr lang="en-US" b="1" dirty="0">
                        <a:solidFill>
                          <a:schemeClr val="tx1"/>
                        </a:solidFill>
                      </a:endParaRPr>
                    </a:p>
                  </a:txBody>
                  <a:tcPr/>
                </a:tc>
              </a:tr>
              <a:tr h="393700">
                <a:tc>
                  <a:txBody>
                    <a:bodyPr/>
                    <a:lstStyle/>
                    <a:p>
                      <a:r>
                        <a:rPr lang="en-US" b="1" dirty="0" smtClean="0">
                          <a:solidFill>
                            <a:schemeClr val="tx1"/>
                          </a:solidFill>
                        </a:rPr>
                        <a:t>SELLING EXPENDITURES</a:t>
                      </a:r>
                      <a:endParaRPr lang="en-US" b="1" dirty="0">
                        <a:solidFill>
                          <a:schemeClr val="tx1"/>
                        </a:solidFill>
                      </a:endParaRPr>
                    </a:p>
                  </a:txBody>
                  <a:tcPr/>
                </a:tc>
                <a:tc>
                  <a:txBody>
                    <a:bodyPr/>
                    <a:lstStyle/>
                    <a:p>
                      <a:r>
                        <a:rPr lang="en-US" b="1" dirty="0" smtClean="0">
                          <a:solidFill>
                            <a:schemeClr val="tx1"/>
                          </a:solidFill>
                        </a:rPr>
                        <a:t>115,000</a:t>
                      </a:r>
                      <a:r>
                        <a:rPr lang="en-US" b="1" baseline="0" dirty="0" smtClean="0">
                          <a:solidFill>
                            <a:schemeClr val="tx1"/>
                          </a:solidFill>
                        </a:rPr>
                        <a:t> PKR        (115 thousands)</a:t>
                      </a:r>
                      <a:endParaRPr lang="en-US" b="1" dirty="0">
                        <a:solidFill>
                          <a:schemeClr val="tx1"/>
                        </a:solidFill>
                      </a:endParaRPr>
                    </a:p>
                  </a:txBody>
                  <a:tcPr/>
                </a:tc>
              </a:tr>
              <a:tr h="393700">
                <a:tc>
                  <a:txBody>
                    <a:bodyPr/>
                    <a:lstStyle/>
                    <a:p>
                      <a:r>
                        <a:rPr lang="en-US" b="1" dirty="0" smtClean="0">
                          <a:solidFill>
                            <a:schemeClr val="tx1"/>
                          </a:solidFill>
                        </a:rPr>
                        <a:t>ADMINISTRATIVE</a:t>
                      </a:r>
                      <a:r>
                        <a:rPr lang="en-US" b="1" baseline="0" dirty="0" smtClean="0">
                          <a:solidFill>
                            <a:schemeClr val="tx1"/>
                          </a:solidFill>
                        </a:rPr>
                        <a:t> EXPENTURES</a:t>
                      </a:r>
                      <a:endParaRPr lang="en-US" b="1" dirty="0">
                        <a:solidFill>
                          <a:schemeClr val="tx1"/>
                        </a:solidFill>
                      </a:endParaRPr>
                    </a:p>
                  </a:txBody>
                  <a:tcPr/>
                </a:tc>
                <a:tc>
                  <a:txBody>
                    <a:bodyPr/>
                    <a:lstStyle/>
                    <a:p>
                      <a:r>
                        <a:rPr lang="en-US" b="1" dirty="0" smtClean="0">
                          <a:solidFill>
                            <a:schemeClr val="tx1"/>
                          </a:solidFill>
                        </a:rPr>
                        <a:t>45,000 PKR          (45 thousands)</a:t>
                      </a:r>
                      <a:endParaRPr lang="en-US" b="1" dirty="0">
                        <a:solidFill>
                          <a:schemeClr val="tx1"/>
                        </a:solidFill>
                      </a:endParaRPr>
                    </a:p>
                  </a:txBody>
                  <a:tcPr/>
                </a:tc>
              </a:tr>
              <a:tr h="393700">
                <a:tc>
                  <a:txBody>
                    <a:bodyPr/>
                    <a:lstStyle/>
                    <a:p>
                      <a:r>
                        <a:rPr lang="en-US" b="1" dirty="0" smtClean="0">
                          <a:solidFill>
                            <a:schemeClr val="tx1"/>
                          </a:solidFill>
                        </a:rPr>
                        <a:t>INCOME STATEMENT EXPENSE</a:t>
                      </a:r>
                      <a:endParaRPr lang="en-US" b="1" dirty="0">
                        <a:solidFill>
                          <a:schemeClr val="tx1"/>
                        </a:solidFill>
                      </a:endParaRPr>
                    </a:p>
                  </a:txBody>
                  <a:tcPr/>
                </a:tc>
                <a:tc>
                  <a:txBody>
                    <a:bodyPr/>
                    <a:lstStyle/>
                    <a:p>
                      <a:r>
                        <a:rPr lang="en-US" b="1" dirty="0" smtClean="0">
                          <a:solidFill>
                            <a:schemeClr val="tx1"/>
                          </a:solidFill>
                        </a:rPr>
                        <a:t>35,000 PKR           (35 thousands)</a:t>
                      </a:r>
                      <a:endParaRPr lang="en-US" b="1" dirty="0">
                        <a:solidFill>
                          <a:schemeClr val="tx1"/>
                        </a:solidFill>
                      </a:endParaRPr>
                    </a:p>
                  </a:txBody>
                  <a:tcPr/>
                </a:tc>
              </a:tr>
              <a:tr h="393700">
                <a:tc>
                  <a:txBody>
                    <a:bodyPr/>
                    <a:lstStyle/>
                    <a:p>
                      <a:r>
                        <a:rPr lang="en-US" b="1" dirty="0" smtClean="0">
                          <a:solidFill>
                            <a:schemeClr val="tx1"/>
                          </a:solidFill>
                        </a:rPr>
                        <a:t>                                       </a:t>
                      </a:r>
                      <a:r>
                        <a:rPr lang="en-US" sz="2000" b="1" u="sng" dirty="0" smtClean="0">
                          <a:solidFill>
                            <a:schemeClr val="tx1"/>
                          </a:solidFill>
                        </a:rPr>
                        <a:t>TOTAL EXPENSE</a:t>
                      </a:r>
                      <a:endParaRPr lang="en-US" b="1" u="sng" dirty="0">
                        <a:solidFill>
                          <a:schemeClr val="tx1"/>
                        </a:solidFill>
                      </a:endParaRPr>
                    </a:p>
                  </a:txBody>
                  <a:tcPr/>
                </a:tc>
                <a:tc>
                  <a:txBody>
                    <a:bodyPr/>
                    <a:lstStyle/>
                    <a:p>
                      <a:r>
                        <a:rPr lang="en-US" b="1" dirty="0" smtClean="0">
                          <a:solidFill>
                            <a:schemeClr val="tx1"/>
                          </a:solidFill>
                        </a:rPr>
                        <a:t>920,000 PKR</a:t>
                      </a:r>
                      <a:endParaRPr lang="en-US" b="1" dirty="0">
                        <a:solidFill>
                          <a:schemeClr val="tx1"/>
                        </a:solidFill>
                      </a:endParaRPr>
                    </a:p>
                  </a:txBody>
                  <a:tcPr/>
                </a:tc>
              </a:tr>
              <a:tr h="393700">
                <a:tc>
                  <a:txBody>
                    <a:bodyPr/>
                    <a:lstStyle/>
                    <a:p>
                      <a:r>
                        <a:rPr lang="en-US" b="1" dirty="0" smtClean="0">
                          <a:solidFill>
                            <a:schemeClr val="tx1"/>
                          </a:solidFill>
                        </a:rPr>
                        <a:t>NET INCOME  (</a:t>
                      </a:r>
                      <a:r>
                        <a:rPr lang="en-US" b="1" dirty="0" smtClean="0">
                          <a:solidFill>
                            <a:srgbClr val="FF0000"/>
                          </a:solidFill>
                        </a:rPr>
                        <a:t>1,525,000 - </a:t>
                      </a:r>
                      <a:r>
                        <a:rPr lang="en-US" b="1" dirty="0" smtClean="0">
                          <a:solidFill>
                            <a:schemeClr val="tx1"/>
                          </a:solidFill>
                        </a:rPr>
                        <a:t>920,000)</a:t>
                      </a:r>
                      <a:endParaRPr lang="en-US" b="1" dirty="0">
                        <a:solidFill>
                          <a:schemeClr val="tx1"/>
                        </a:solidFill>
                      </a:endParaRPr>
                    </a:p>
                  </a:txBody>
                  <a:tcPr/>
                </a:tc>
                <a:tc>
                  <a:txBody>
                    <a:bodyPr/>
                    <a:lstStyle/>
                    <a:p>
                      <a:r>
                        <a:rPr lang="en-US" b="1" dirty="0" smtClean="0">
                          <a:solidFill>
                            <a:schemeClr val="tx1"/>
                          </a:solidFill>
                        </a:rPr>
                        <a:t>605,000 PKR</a:t>
                      </a:r>
                      <a:endParaRPr lang="en-US" b="1" dirty="0">
                        <a:solidFill>
                          <a:schemeClr val="tx1"/>
                        </a:solidFill>
                      </a:endParaRPr>
                    </a:p>
                  </a:txBody>
                  <a:tcPr/>
                </a:tc>
              </a:tr>
              <a:tr h="393700">
                <a:tc gridSpan="2">
                  <a:txBody>
                    <a:bodyPr/>
                    <a:lstStyle/>
                    <a:p>
                      <a:r>
                        <a:rPr lang="en-US" sz="2800" b="1" dirty="0" smtClean="0">
                          <a:solidFill>
                            <a:schemeClr val="tx1"/>
                          </a:solidFill>
                        </a:rPr>
                        <a:t>NOEW LETS ASSUME 1,000,000 SHARES</a:t>
                      </a:r>
                      <a:r>
                        <a:rPr lang="en-US" sz="2800" b="1" baseline="0" dirty="0" smtClean="0">
                          <a:solidFill>
                            <a:schemeClr val="tx1"/>
                          </a:solidFill>
                        </a:rPr>
                        <a:t> ARE OUTSTANDING THEN EARNINNG PER SHARE WOULD BE 0.605 i.e. (</a:t>
                      </a:r>
                      <a:r>
                        <a:rPr lang="en-US" sz="2800" b="1" dirty="0" smtClean="0">
                          <a:solidFill>
                            <a:schemeClr val="tx1"/>
                          </a:solidFill>
                        </a:rPr>
                        <a:t>605,000/1000000)</a:t>
                      </a:r>
                      <a:endParaRPr lang="en-US" sz="2800" b="1" dirty="0">
                        <a:solidFill>
                          <a:schemeClr val="tx1"/>
                        </a:solidFill>
                      </a:endParaRPr>
                    </a:p>
                  </a:txBody>
                  <a:tcPr/>
                </a:tc>
                <a:tc hMerge="1">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FF0000"/>
                </a:solidFill>
              </a:rPr>
              <a:t>Balance Sheet Equation</a:t>
            </a:r>
            <a:br>
              <a:rPr lang="en-US" sz="3600" b="1" dirty="0" smtClean="0">
                <a:solidFill>
                  <a:srgbClr val="FF0000"/>
                </a:solidFill>
              </a:rPr>
            </a:br>
            <a:endParaRPr lang="en-US" sz="3600" b="1" dirty="0">
              <a:solidFill>
                <a:srgbClr val="FF0000"/>
              </a:solidFill>
            </a:endParaRPr>
          </a:p>
        </p:txBody>
      </p:sp>
      <p:sp>
        <p:nvSpPr>
          <p:cNvPr id="5" name="Content Placeholder 4"/>
          <p:cNvSpPr>
            <a:spLocks noGrp="1"/>
          </p:cNvSpPr>
          <p:nvPr>
            <p:ph idx="1"/>
          </p:nvPr>
        </p:nvSpPr>
        <p:spPr/>
        <p:txBody>
          <a:bodyPr/>
          <a:lstStyle/>
          <a:p>
            <a:pPr algn="just"/>
            <a:r>
              <a:rPr lang="en-US" b="1" dirty="0" smtClean="0"/>
              <a:t>A balance sheet or statement of financial position is a summary of the financial balances of an individual or organization, whether it be a sole proprietorship, a business partnership, a corporation, private limited company or other organization such as Government or not-for-profit entity.</a:t>
            </a:r>
          </a:p>
          <a:p>
            <a:endParaRPr lang="en-US" dirty="0" smtClean="0"/>
          </a:p>
          <a:p>
            <a:r>
              <a:rPr lang="en-US" sz="2800" b="1" dirty="0" smtClean="0">
                <a:solidFill>
                  <a:srgbClr val="FF0000"/>
                </a:solidFill>
              </a:rPr>
              <a:t>Assets=Liabilities + Owners Equity</a:t>
            </a:r>
          </a:p>
          <a:p>
            <a:r>
              <a:rPr lang="en-US" sz="2800" b="1" dirty="0" smtClean="0">
                <a:solidFill>
                  <a:srgbClr val="FF0000"/>
                </a:solidFill>
              </a:rPr>
              <a:t>You can do the transformation easily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Cash Flow Statement</a:t>
            </a:r>
            <a:endParaRPr lang="en-US" b="1" dirty="0">
              <a:solidFill>
                <a:srgbClr val="FF0000"/>
              </a:solidFill>
            </a:endParaRPr>
          </a:p>
        </p:txBody>
      </p:sp>
      <p:sp>
        <p:nvSpPr>
          <p:cNvPr id="5" name="Content Placeholder 4"/>
          <p:cNvSpPr>
            <a:spLocks noGrp="1"/>
          </p:cNvSpPr>
          <p:nvPr>
            <p:ph idx="1"/>
          </p:nvPr>
        </p:nvSpPr>
        <p:spPr>
          <a:xfrm>
            <a:off x="457200" y="1935480"/>
            <a:ext cx="4419600" cy="4389120"/>
          </a:xfrm>
        </p:spPr>
        <p:txBody>
          <a:bodyPr>
            <a:normAutofit fontScale="77500" lnSpcReduction="20000"/>
          </a:bodyPr>
          <a:lstStyle/>
          <a:p>
            <a:r>
              <a:rPr lang="en-US" sz="3600" b="1" dirty="0" smtClean="0"/>
              <a:t>A cash flow statement is a financial statement  that provides aggregate data regarding all cash inflows a company receives  as well as all cash outflows  that is paid for business activities during a given period</a:t>
            </a:r>
            <a:endParaRPr lang="en-US" sz="3600" b="1" dirty="0"/>
          </a:p>
        </p:txBody>
      </p:sp>
      <p:pic>
        <p:nvPicPr>
          <p:cNvPr id="1026" name="Picture 2"/>
          <p:cNvPicPr>
            <a:picLocks noChangeAspect="1" noChangeArrowheads="1"/>
          </p:cNvPicPr>
          <p:nvPr/>
        </p:nvPicPr>
        <p:blipFill>
          <a:blip r:embed="rId2" cstate="print"/>
          <a:srcRect/>
          <a:stretch>
            <a:fillRect/>
          </a:stretch>
        </p:blipFill>
        <p:spPr bwMode="auto">
          <a:xfrm>
            <a:off x="4953000" y="1981200"/>
            <a:ext cx="41910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I. THE EXECUTIVE SUMMARY</a:t>
            </a:r>
            <a:endParaRPr lang="en-US" sz="3600" b="1" dirty="0"/>
          </a:p>
        </p:txBody>
      </p:sp>
      <p:sp>
        <p:nvSpPr>
          <p:cNvPr id="3" name="Content Placeholder 2"/>
          <p:cNvSpPr>
            <a:spLocks noGrp="1"/>
          </p:cNvSpPr>
          <p:nvPr>
            <p:ph idx="1"/>
          </p:nvPr>
        </p:nvSpPr>
        <p:spPr>
          <a:xfrm>
            <a:off x="0" y="1600200"/>
            <a:ext cx="9144000" cy="5257800"/>
          </a:xfrm>
        </p:spPr>
        <p:txBody>
          <a:bodyPr>
            <a:normAutofit/>
          </a:bodyPr>
          <a:lstStyle/>
          <a:p>
            <a:pPr algn="just">
              <a:buNone/>
            </a:pPr>
            <a:r>
              <a:rPr lang="en-US" b="1" dirty="0" smtClean="0">
                <a:solidFill>
                  <a:srgbClr val="0070C0"/>
                </a:solidFill>
              </a:rPr>
              <a:t>C. </a:t>
            </a:r>
            <a:r>
              <a:rPr lang="en-US" b="1" i="1" dirty="0" smtClean="0">
                <a:solidFill>
                  <a:srgbClr val="0070C0"/>
                </a:solidFill>
              </a:rPr>
              <a:t>The target market and projections.</a:t>
            </a:r>
          </a:p>
          <a:p>
            <a:pPr algn="just"/>
            <a:r>
              <a:rPr lang="en-US" b="1" dirty="0" smtClean="0"/>
              <a:t>Identify and briefly explain the industry and market, who the primary customer groups are, how the product or service will be positioned, and how you plan to reach and service these groups.</a:t>
            </a:r>
          </a:p>
          <a:p>
            <a:pPr algn="just">
              <a:buNone/>
            </a:pPr>
            <a:endParaRPr lang="en-US" b="1" dirty="0" smtClean="0"/>
          </a:p>
          <a:p>
            <a:pPr algn="just"/>
            <a:r>
              <a:rPr lang="en-US" b="1" dirty="0" smtClean="0"/>
              <a:t>Include information about the structure of the market, the size and growth rate for the market segments or niches you are seeking</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nl-BE" b="1" dirty="0" smtClean="0">
                <a:solidFill>
                  <a:srgbClr val="FF0000"/>
                </a:solidFill>
              </a:rPr>
              <a:t>Direct method - Example</a:t>
            </a:r>
            <a:endParaRPr lang="en-US" b="1" dirty="0">
              <a:solidFill>
                <a:srgbClr val="FF0000"/>
              </a:solidFill>
            </a:endParaRPr>
          </a:p>
        </p:txBody>
      </p:sp>
      <p:sp>
        <p:nvSpPr>
          <p:cNvPr id="4" name="Rectangle 2"/>
          <p:cNvSpPr txBox="1">
            <a:spLocks noChangeArrowheads="1"/>
          </p:cNvSpPr>
          <p:nvPr/>
        </p:nvSpPr>
        <p:spPr>
          <a:xfrm>
            <a:off x="755650" y="404813"/>
            <a:ext cx="7772400" cy="863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36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Group 47"/>
          <p:cNvGraphicFramePr>
            <a:graphicFrameLocks/>
          </p:cNvGraphicFramePr>
          <p:nvPr/>
        </p:nvGraphicFramePr>
        <p:xfrm>
          <a:off x="684213" y="1676400"/>
          <a:ext cx="7772400" cy="4724398"/>
        </p:xfrm>
        <a:graphic>
          <a:graphicData uri="http://schemas.openxmlformats.org/drawingml/2006/table">
            <a:tbl>
              <a:tblPr/>
              <a:tblGrid>
                <a:gridCol w="6172200"/>
                <a:gridCol w="1600200"/>
              </a:tblGrid>
              <a:tr h="1120852">
                <a:tc>
                  <a:txBody>
                    <a:bodyPr/>
                    <a:lstStyle/>
                    <a:p>
                      <a:pPr marL="0" marR="0" lvl="0" indent="0" algn="l" defTabSz="914400" rtl="0" eaLnBrk="0" fontAlgn="base" latinLnBrk="0" hangingPunct="0">
                        <a:lnSpc>
                          <a:spcPct val="100000"/>
                        </a:lnSpc>
                        <a:spcBef>
                          <a:spcPct val="20000"/>
                        </a:spcBef>
                        <a:spcAft>
                          <a:spcPct val="0"/>
                        </a:spcAft>
                        <a:buClrTx/>
                        <a:buSzPct val="60000"/>
                        <a:buFont typeface="Wingdings" pitchFamily="2" charset="2"/>
                        <a:buNone/>
                        <a:tabLst/>
                      </a:pPr>
                      <a:r>
                        <a:rPr kumimoji="0" lang="nl-BE" sz="2000" b="1" i="0" u="none" strike="noStrike" cap="none" normalizeH="0" baseline="0" dirty="0" smtClean="0">
                          <a:ln>
                            <a:noFill/>
                          </a:ln>
                          <a:solidFill>
                            <a:schemeClr val="tx1"/>
                          </a:solidFill>
                          <a:effectLst/>
                          <a:latin typeface="Tahoma" pitchFamily="34" charset="0"/>
                        </a:rPr>
                        <a:t>Cash receipts from customers</a:t>
                      </a:r>
                      <a:endParaRPr kumimoji="0" lang="en-GB" sz="2000" b="1" i="0" u="none" strike="noStrike" cap="none" normalizeH="0" baseline="0" dirty="0" smtClean="0">
                        <a:ln>
                          <a:noFill/>
                        </a:ln>
                        <a:solidFill>
                          <a:schemeClr val="tx1"/>
                        </a:solidFill>
                        <a:effectLst/>
                        <a:latin typeface="Tahoma" pitchFamily="34"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Pct val="60000"/>
                        <a:buFont typeface="Wingdings" pitchFamily="2" charset="2"/>
                        <a:buNone/>
                        <a:tabLst/>
                      </a:pPr>
                      <a:r>
                        <a:rPr kumimoji="0" lang="nl-BE" sz="2000" b="1" i="0" u="none" strike="noStrike" cap="none" normalizeH="0" baseline="0" smtClean="0">
                          <a:ln>
                            <a:noFill/>
                          </a:ln>
                          <a:solidFill>
                            <a:schemeClr val="tx1"/>
                          </a:solidFill>
                          <a:effectLst/>
                          <a:latin typeface="Tahoma" pitchFamily="34" charset="0"/>
                        </a:rPr>
                        <a:t>30,150</a:t>
                      </a:r>
                    </a:p>
                    <a:p>
                      <a:pPr marL="0" marR="0" lvl="0" indent="0" algn="r" defTabSz="914400" rtl="0" eaLnBrk="0" fontAlgn="base" latinLnBrk="0" hangingPunct="0">
                        <a:lnSpc>
                          <a:spcPct val="100000"/>
                        </a:lnSpc>
                        <a:spcBef>
                          <a:spcPct val="20000"/>
                        </a:spcBef>
                        <a:spcAft>
                          <a:spcPct val="0"/>
                        </a:spcAft>
                        <a:buClrTx/>
                        <a:buSzPct val="60000"/>
                        <a:buFont typeface="Wingdings" pitchFamily="2" charset="2"/>
                        <a:buNone/>
                        <a:tabLst/>
                      </a:pPr>
                      <a:r>
                        <a:rPr kumimoji="0" lang="nl-BE" sz="2000" b="1" i="0" u="none" strike="noStrike" cap="none" normalizeH="0" baseline="0" smtClean="0">
                          <a:ln>
                            <a:noFill/>
                          </a:ln>
                          <a:solidFill>
                            <a:schemeClr val="tx1"/>
                          </a:solidFill>
                          <a:effectLst/>
                          <a:latin typeface="Tahoma" pitchFamily="34" charset="0"/>
                        </a:rPr>
                        <a:t>  </a:t>
                      </a:r>
                      <a:endParaRPr kumimoji="0" lang="en-GB" sz="2000" b="1" i="0" u="none" strike="noStrike" cap="none" normalizeH="0" baseline="0" smtClean="0">
                        <a:ln>
                          <a:noFill/>
                        </a:ln>
                        <a:solidFill>
                          <a:schemeClr val="tx1"/>
                        </a:solidFill>
                        <a:effectLst/>
                        <a:latin typeface="Tahoma" pitchFamily="34" charset="0"/>
                      </a:endParaRPr>
                    </a:p>
                  </a:txBody>
                  <a:tcPr horzOverflow="overflow">
                    <a:lnL>
                      <a:noFill/>
                    </a:lnL>
                    <a:lnR cap="flat">
                      <a:noFill/>
                    </a:lnR>
                    <a:lnT cap="flat">
                      <a:noFill/>
                    </a:lnT>
                    <a:lnB>
                      <a:noFill/>
                    </a:lnB>
                    <a:lnTlToBr>
                      <a:noFill/>
                    </a:lnTlToBr>
                    <a:lnBlToTr>
                      <a:noFill/>
                    </a:lnBlToTr>
                    <a:noFill/>
                  </a:tcPr>
                </a:tc>
              </a:tr>
              <a:tr h="783490">
                <a:tc>
                  <a:txBody>
                    <a:bodyPr/>
                    <a:lstStyle/>
                    <a:p>
                      <a:pPr marL="0" marR="0" lvl="0" indent="0" algn="l" defTabSz="914400" rtl="0" eaLnBrk="0" fontAlgn="base" latinLnBrk="0" hangingPunct="0">
                        <a:lnSpc>
                          <a:spcPct val="100000"/>
                        </a:lnSpc>
                        <a:spcBef>
                          <a:spcPct val="20000"/>
                        </a:spcBef>
                        <a:spcAft>
                          <a:spcPct val="0"/>
                        </a:spcAft>
                        <a:buClrTx/>
                        <a:buSzPct val="60000"/>
                        <a:buFont typeface="Wingdings" pitchFamily="2" charset="2"/>
                        <a:buNone/>
                        <a:tabLst/>
                      </a:pPr>
                      <a:r>
                        <a:rPr kumimoji="0" lang="nl-BE" sz="2000" b="1" i="0" u="none" strike="noStrike" cap="none" normalizeH="0" baseline="0" dirty="0" smtClean="0">
                          <a:ln>
                            <a:noFill/>
                          </a:ln>
                          <a:solidFill>
                            <a:schemeClr val="tx1"/>
                          </a:solidFill>
                          <a:effectLst/>
                          <a:latin typeface="Tahoma" pitchFamily="34" charset="0"/>
                        </a:rPr>
                        <a:t>Cash paid to suppliers and employees</a:t>
                      </a:r>
                      <a:endParaRPr kumimoji="0" lang="en-GB" sz="2000" b="1" i="0" u="none" strike="noStrike" cap="none" normalizeH="0" baseline="0" dirty="0" smtClean="0">
                        <a:ln>
                          <a:noFill/>
                        </a:ln>
                        <a:solidFill>
                          <a:schemeClr val="tx1"/>
                        </a:solidFill>
                        <a:effectLst/>
                        <a:latin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Pct val="60000"/>
                        <a:buFont typeface="Wingdings" pitchFamily="2" charset="2"/>
                        <a:buNone/>
                        <a:tabLst/>
                      </a:pPr>
                      <a:r>
                        <a:rPr kumimoji="0" lang="nl-BE" sz="2000" b="1" i="0" u="none" strike="noStrike" cap="none" normalizeH="0" baseline="0" smtClean="0">
                          <a:ln>
                            <a:noFill/>
                          </a:ln>
                          <a:solidFill>
                            <a:schemeClr val="tx1"/>
                          </a:solidFill>
                          <a:effectLst/>
                          <a:latin typeface="Tahoma" pitchFamily="34" charset="0"/>
                        </a:rPr>
                        <a:t>(27,600)</a:t>
                      </a:r>
                      <a:endParaRPr kumimoji="0" lang="en-GB" sz="2000" b="1" i="0" u="none" strike="noStrike" cap="none" normalizeH="0" baseline="0" smtClean="0">
                        <a:ln>
                          <a:noFill/>
                        </a:ln>
                        <a:solidFill>
                          <a:schemeClr val="tx1"/>
                        </a:solidFill>
                        <a:effectLst/>
                        <a:latin typeface="Tahoma" pitchFamily="34" charset="0"/>
                      </a:endParaRPr>
                    </a:p>
                  </a:txBody>
                  <a:tcPr horzOverflow="overflow">
                    <a:lnL>
                      <a:noFill/>
                    </a:lnL>
                    <a:lnR cap="flat">
                      <a:noFill/>
                    </a:lnR>
                    <a:lnT>
                      <a:noFill/>
                    </a:lnT>
                    <a:lnB>
                      <a:noFill/>
                    </a:lnB>
                    <a:lnTlToBr>
                      <a:noFill/>
                    </a:lnTlToBr>
                    <a:lnBlToTr>
                      <a:noFill/>
                    </a:lnBlToTr>
                    <a:noFill/>
                  </a:tcPr>
                </a:tc>
              </a:tr>
              <a:tr h="660591">
                <a:tc>
                  <a:txBody>
                    <a:bodyPr/>
                    <a:lstStyle/>
                    <a:p>
                      <a:pPr marL="0" marR="0" lvl="0" indent="0" algn="l" defTabSz="914400" rtl="0" eaLnBrk="0" fontAlgn="base" latinLnBrk="0" hangingPunct="0">
                        <a:lnSpc>
                          <a:spcPct val="100000"/>
                        </a:lnSpc>
                        <a:spcBef>
                          <a:spcPct val="20000"/>
                        </a:spcBef>
                        <a:spcAft>
                          <a:spcPct val="0"/>
                        </a:spcAft>
                        <a:buClrTx/>
                        <a:buSzPct val="60000"/>
                        <a:buFont typeface="Wingdings" pitchFamily="2" charset="2"/>
                        <a:buNone/>
                        <a:tabLst/>
                      </a:pPr>
                      <a:r>
                        <a:rPr kumimoji="0" lang="nl-BE" sz="2000" b="1" i="1" u="none" strike="noStrike" cap="none" normalizeH="0" baseline="0" dirty="0" smtClean="0">
                          <a:ln>
                            <a:noFill/>
                          </a:ln>
                          <a:solidFill>
                            <a:schemeClr val="tx1"/>
                          </a:solidFill>
                          <a:effectLst/>
                          <a:latin typeface="Tahoma" pitchFamily="34" charset="0"/>
                        </a:rPr>
                        <a:t>Cash generated from main operations</a:t>
                      </a:r>
                      <a:endParaRPr kumimoji="0" lang="en-GB" sz="2000" b="1" i="1" u="none" strike="noStrike" cap="none" normalizeH="0" baseline="0" dirty="0" smtClean="0">
                        <a:ln>
                          <a:noFill/>
                        </a:ln>
                        <a:solidFill>
                          <a:schemeClr val="tx1"/>
                        </a:solidFill>
                        <a:effectLst/>
                        <a:latin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Pct val="60000"/>
                        <a:buFont typeface="Wingdings" pitchFamily="2" charset="2"/>
                        <a:buNone/>
                        <a:tabLst/>
                      </a:pPr>
                      <a:r>
                        <a:rPr kumimoji="0" lang="nl-BE" sz="2000" b="1" i="1" u="none" strike="noStrike" cap="none" normalizeH="0" baseline="0" smtClean="0">
                          <a:ln>
                            <a:noFill/>
                          </a:ln>
                          <a:solidFill>
                            <a:schemeClr val="tx1"/>
                          </a:solidFill>
                          <a:effectLst/>
                          <a:latin typeface="Tahoma" pitchFamily="34" charset="0"/>
                        </a:rPr>
                        <a:t>2,550</a:t>
                      </a:r>
                      <a:endParaRPr kumimoji="0" lang="en-GB" sz="2000" b="1" i="1" u="none" strike="noStrike" cap="none" normalizeH="0" baseline="0" smtClean="0">
                        <a:ln>
                          <a:noFill/>
                        </a:ln>
                        <a:solidFill>
                          <a:schemeClr val="tx1"/>
                        </a:solidFill>
                        <a:effectLst/>
                        <a:latin typeface="Tahoma" pitchFamily="34" charset="0"/>
                      </a:endParaRPr>
                    </a:p>
                  </a:txBody>
                  <a:tcPr horzOverflow="overflow">
                    <a:lnL>
                      <a:noFill/>
                    </a:lnL>
                    <a:lnR cap="flat">
                      <a:noFill/>
                    </a:lnR>
                    <a:lnT>
                      <a:noFill/>
                    </a:lnT>
                    <a:lnB>
                      <a:noFill/>
                    </a:lnB>
                    <a:lnTlToBr>
                      <a:noFill/>
                    </a:lnTlToBr>
                    <a:lnBlToTr>
                      <a:noFill/>
                    </a:lnBlToTr>
                    <a:noFill/>
                  </a:tcPr>
                </a:tc>
              </a:tr>
              <a:tr h="589923">
                <a:tc>
                  <a:txBody>
                    <a:bodyPr/>
                    <a:lstStyle/>
                    <a:p>
                      <a:pPr marL="0" marR="0" lvl="0" indent="0" algn="l" defTabSz="914400" rtl="0" eaLnBrk="0" fontAlgn="base" latinLnBrk="0" hangingPunct="0">
                        <a:lnSpc>
                          <a:spcPct val="100000"/>
                        </a:lnSpc>
                        <a:spcBef>
                          <a:spcPct val="20000"/>
                        </a:spcBef>
                        <a:spcAft>
                          <a:spcPct val="0"/>
                        </a:spcAft>
                        <a:buClrTx/>
                        <a:buSzPct val="60000"/>
                        <a:buFont typeface="Wingdings" pitchFamily="2" charset="2"/>
                        <a:buNone/>
                        <a:tabLst/>
                      </a:pPr>
                      <a:endParaRPr kumimoji="0" lang="en-GB" sz="2000" b="1" i="0" u="none" strike="noStrike" cap="none" normalizeH="0" baseline="0" smtClean="0">
                        <a:ln>
                          <a:noFill/>
                        </a:ln>
                        <a:solidFill>
                          <a:schemeClr val="tx1"/>
                        </a:solidFill>
                        <a:effectLst/>
                        <a:latin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Pct val="60000"/>
                        <a:buFont typeface="Wingdings" pitchFamily="2" charset="2"/>
                        <a:buNone/>
                        <a:tabLst/>
                      </a:pPr>
                      <a:endParaRPr kumimoji="0" lang="en-GB" sz="2000" b="1" i="0" u="none" strike="noStrike" cap="none" normalizeH="0" baseline="0" smtClean="0">
                        <a:ln>
                          <a:noFill/>
                        </a:ln>
                        <a:solidFill>
                          <a:schemeClr val="tx1"/>
                        </a:solidFill>
                        <a:effectLst/>
                        <a:latin typeface="Tahoma" pitchFamily="34" charset="0"/>
                      </a:endParaRPr>
                    </a:p>
                  </a:txBody>
                  <a:tcPr horzOverflow="overflow">
                    <a:lnL>
                      <a:noFill/>
                    </a:lnL>
                    <a:lnR cap="flat">
                      <a:noFill/>
                    </a:lnR>
                    <a:lnT>
                      <a:noFill/>
                    </a:lnT>
                    <a:lnB>
                      <a:noFill/>
                    </a:lnB>
                    <a:lnTlToBr>
                      <a:noFill/>
                    </a:lnTlToBr>
                    <a:lnBlToTr>
                      <a:noFill/>
                    </a:lnBlToTr>
                    <a:noFill/>
                  </a:tcPr>
                </a:tc>
              </a:tr>
              <a:tr h="783490">
                <a:tc>
                  <a:txBody>
                    <a:bodyPr/>
                    <a:lstStyle/>
                    <a:p>
                      <a:pPr marL="0" marR="0" lvl="0" indent="0" algn="l" defTabSz="914400" rtl="0" eaLnBrk="0" fontAlgn="base" latinLnBrk="0" hangingPunct="0">
                        <a:lnSpc>
                          <a:spcPct val="100000"/>
                        </a:lnSpc>
                        <a:spcBef>
                          <a:spcPct val="20000"/>
                        </a:spcBef>
                        <a:spcAft>
                          <a:spcPct val="0"/>
                        </a:spcAft>
                        <a:buClrTx/>
                        <a:buSzPct val="60000"/>
                        <a:buFont typeface="Wingdings" pitchFamily="2" charset="2"/>
                        <a:buNone/>
                        <a:tabLst/>
                      </a:pPr>
                      <a:r>
                        <a:rPr kumimoji="0" lang="nl-BE" sz="2000" b="1" i="0" u="none" strike="noStrike" cap="none" normalizeH="0" baseline="0" dirty="0" smtClean="0">
                          <a:ln>
                            <a:noFill/>
                          </a:ln>
                          <a:solidFill>
                            <a:schemeClr val="tx1"/>
                          </a:solidFill>
                          <a:effectLst/>
                          <a:latin typeface="Tahoma" pitchFamily="34" charset="0"/>
                        </a:rPr>
                        <a:t>Income taxes paid</a:t>
                      </a:r>
                      <a:endParaRPr kumimoji="0" lang="en-GB" sz="2000" b="1" i="0" u="none" strike="noStrike" cap="none" normalizeH="0" baseline="0" dirty="0" smtClean="0">
                        <a:ln>
                          <a:noFill/>
                        </a:ln>
                        <a:solidFill>
                          <a:schemeClr val="tx1"/>
                        </a:solidFill>
                        <a:effectLst/>
                        <a:latin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Pct val="60000"/>
                        <a:buFont typeface="Wingdings" pitchFamily="2" charset="2"/>
                        <a:buNone/>
                        <a:tabLst/>
                      </a:pPr>
                      <a:r>
                        <a:rPr kumimoji="0" lang="nl-BE" sz="2000" b="1" i="0" u="none" strike="noStrike" cap="none" normalizeH="0" baseline="0" smtClean="0">
                          <a:ln>
                            <a:noFill/>
                          </a:ln>
                          <a:solidFill>
                            <a:schemeClr val="tx1"/>
                          </a:solidFill>
                          <a:effectLst/>
                          <a:latin typeface="Tahoma" pitchFamily="34" charset="0"/>
                        </a:rPr>
                        <a:t>(1170)</a:t>
                      </a:r>
                      <a:endParaRPr kumimoji="0" lang="en-GB" sz="2000" b="1" i="0" u="none" strike="noStrike" cap="none" normalizeH="0" baseline="0" smtClean="0">
                        <a:ln>
                          <a:noFill/>
                        </a:ln>
                        <a:solidFill>
                          <a:schemeClr val="tx1"/>
                        </a:solidFill>
                        <a:effectLst/>
                        <a:latin typeface="Tahoma" pitchFamily="34" charset="0"/>
                      </a:endParaRPr>
                    </a:p>
                  </a:txBody>
                  <a:tcPr horzOverflow="overflow">
                    <a:lnL>
                      <a:noFill/>
                    </a:lnL>
                    <a:lnR cap="flat">
                      <a:noFill/>
                    </a:lnR>
                    <a:lnT>
                      <a:noFill/>
                    </a:lnT>
                    <a:lnB>
                      <a:noFill/>
                    </a:lnB>
                    <a:lnTlToBr>
                      <a:noFill/>
                    </a:lnTlToBr>
                    <a:lnBlToTr>
                      <a:noFill/>
                    </a:lnBlToTr>
                    <a:noFill/>
                  </a:tcPr>
                </a:tc>
              </a:tr>
              <a:tr h="786052">
                <a:tc>
                  <a:txBody>
                    <a:bodyPr/>
                    <a:lstStyle/>
                    <a:p>
                      <a:pPr marL="0" marR="0" lvl="0" indent="0" algn="l" defTabSz="914400" rtl="0" eaLnBrk="0" fontAlgn="base" latinLnBrk="0" hangingPunct="0">
                        <a:lnSpc>
                          <a:spcPct val="100000"/>
                        </a:lnSpc>
                        <a:spcBef>
                          <a:spcPct val="20000"/>
                        </a:spcBef>
                        <a:spcAft>
                          <a:spcPct val="0"/>
                        </a:spcAft>
                        <a:buClrTx/>
                        <a:buSzPct val="60000"/>
                        <a:buFont typeface="Wingdings" pitchFamily="2" charset="2"/>
                        <a:buNone/>
                        <a:tabLst/>
                      </a:pPr>
                      <a:r>
                        <a:rPr kumimoji="0" lang="nl-BE" sz="2000" b="1" i="1" u="none" strike="noStrike" cap="none" normalizeH="0" baseline="0" dirty="0" smtClean="0">
                          <a:ln>
                            <a:noFill/>
                          </a:ln>
                          <a:solidFill>
                            <a:schemeClr val="tx1"/>
                          </a:solidFill>
                          <a:effectLst/>
                          <a:latin typeface="Tahoma" pitchFamily="34" charset="0"/>
                        </a:rPr>
                        <a:t>Net cash flow from operating activities</a:t>
                      </a:r>
                      <a:endParaRPr kumimoji="0" lang="en-GB" sz="2000" b="1" i="1" u="none" strike="noStrike" cap="none" normalizeH="0" baseline="0" dirty="0" smtClean="0">
                        <a:ln>
                          <a:noFill/>
                        </a:ln>
                        <a:solidFill>
                          <a:schemeClr val="tx1"/>
                        </a:solidFill>
                        <a:effectLst/>
                        <a:latin typeface="Tahoma"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Pct val="60000"/>
                        <a:buFont typeface="Wingdings" pitchFamily="2" charset="2"/>
                        <a:buNone/>
                        <a:tabLst/>
                      </a:pPr>
                      <a:r>
                        <a:rPr kumimoji="0" lang="nl-BE" sz="2000" b="1" i="1" u="none" strike="noStrike" cap="none" normalizeH="0" baseline="0" dirty="0" smtClean="0">
                          <a:ln>
                            <a:noFill/>
                          </a:ln>
                          <a:solidFill>
                            <a:schemeClr val="tx1"/>
                          </a:solidFill>
                          <a:effectLst/>
                          <a:latin typeface="Tahoma" pitchFamily="34" charset="0"/>
                        </a:rPr>
                        <a:t>1,380</a:t>
                      </a:r>
                      <a:endParaRPr kumimoji="0" lang="en-GB" sz="2000" b="1" i="1" u="none" strike="noStrike" cap="none" normalizeH="0" baseline="0" dirty="0" smtClean="0">
                        <a:ln>
                          <a:noFill/>
                        </a:ln>
                        <a:solidFill>
                          <a:schemeClr val="tx1"/>
                        </a:solidFill>
                        <a:effectLst/>
                        <a:latin typeface="Tahoma" pitchFamily="34"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6" name="Line 32"/>
          <p:cNvSpPr>
            <a:spLocks noChangeShapeType="1"/>
          </p:cNvSpPr>
          <p:nvPr/>
        </p:nvSpPr>
        <p:spPr bwMode="auto">
          <a:xfrm>
            <a:off x="7380288" y="3213100"/>
            <a:ext cx="1143000" cy="0"/>
          </a:xfrm>
          <a:prstGeom prst="line">
            <a:avLst/>
          </a:prstGeom>
          <a:noFill/>
          <a:ln w="9525">
            <a:solidFill>
              <a:schemeClr val="tx1"/>
            </a:solidFill>
            <a:round/>
            <a:headEnd/>
            <a:tailEnd/>
          </a:ln>
          <a:effectLst/>
        </p:spPr>
        <p:txBody>
          <a:bodyPr wrap="none"/>
          <a:lstStyle/>
          <a:p>
            <a:endParaRPr lang="en-US"/>
          </a:p>
        </p:txBody>
      </p:sp>
      <p:sp>
        <p:nvSpPr>
          <p:cNvPr id="7" name="Line 33"/>
          <p:cNvSpPr>
            <a:spLocks noChangeShapeType="1"/>
          </p:cNvSpPr>
          <p:nvPr/>
        </p:nvSpPr>
        <p:spPr bwMode="auto">
          <a:xfrm>
            <a:off x="7451725" y="4365625"/>
            <a:ext cx="1143000" cy="0"/>
          </a:xfrm>
          <a:prstGeom prst="line">
            <a:avLst/>
          </a:prstGeom>
          <a:noFill/>
          <a:ln w="9525">
            <a:solidFill>
              <a:schemeClr val="tx1"/>
            </a:solidFill>
            <a:round/>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pPr algn="l"/>
            <a:r>
              <a:rPr lang="en-US" b="1" dirty="0" err="1" smtClean="0">
                <a:solidFill>
                  <a:srgbClr val="FF0000"/>
                </a:solidFill>
              </a:rPr>
              <a:t>IX.The</a:t>
            </a:r>
            <a:r>
              <a:rPr lang="en-US" b="1" dirty="0" smtClean="0">
                <a:solidFill>
                  <a:srgbClr val="FF0000"/>
                </a:solidFill>
              </a:rPr>
              <a:t> </a:t>
            </a:r>
            <a:r>
              <a:rPr lang="en-US" b="1" dirty="0" smtClean="0">
                <a:solidFill>
                  <a:srgbClr val="FF0000"/>
                </a:solidFill>
              </a:rPr>
              <a:t>Financial Plan</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algn="just">
              <a:buNone/>
            </a:pPr>
            <a:r>
              <a:rPr lang="en-US" b="1" i="1" dirty="0" smtClean="0">
                <a:solidFill>
                  <a:srgbClr val="FF0000"/>
                </a:solidFill>
              </a:rPr>
              <a:t>C. Proforma Balance sheets</a:t>
            </a:r>
          </a:p>
          <a:p>
            <a:pPr algn="just"/>
            <a:r>
              <a:rPr lang="en-US" b="1" dirty="0" smtClean="0"/>
              <a:t>Prepare proforma balance sheets semiannually in the first year and at the end of each of the first three years of operation.</a:t>
            </a:r>
          </a:p>
          <a:p>
            <a:pPr algn="just">
              <a:buNone/>
            </a:pPr>
            <a:r>
              <a:rPr lang="en-US" b="1" i="1" dirty="0" smtClean="0">
                <a:solidFill>
                  <a:srgbClr val="FF0000"/>
                </a:solidFill>
              </a:rPr>
              <a:t>D. Breakeven Chart</a:t>
            </a:r>
          </a:p>
          <a:p>
            <a:pPr algn="just"/>
            <a:r>
              <a:rPr lang="en-US" b="1" dirty="0" smtClean="0"/>
              <a:t>Calculate BE and prepare a chart that shows when BE will be reached and any stepwise changes in BE which may occur.</a:t>
            </a:r>
          </a:p>
          <a:p>
            <a:pPr algn="just"/>
            <a:r>
              <a:rPr lang="en-US" b="1" dirty="0" smtClean="0"/>
              <a:t>Show whether it will be easy or difficult to attain BE including a discussion on size of BE sales</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38200"/>
          </a:xfrm>
        </p:spPr>
        <p:txBody>
          <a:bodyPr>
            <a:normAutofit/>
          </a:bodyPr>
          <a:lstStyle/>
          <a:p>
            <a:pPr algn="l"/>
            <a:r>
              <a:rPr lang="en-US" b="1" dirty="0" err="1" smtClean="0">
                <a:solidFill>
                  <a:srgbClr val="FF0000"/>
                </a:solidFill>
              </a:rPr>
              <a:t>X.Overall</a:t>
            </a:r>
            <a:r>
              <a:rPr lang="en-US" b="1" dirty="0" smtClean="0">
                <a:solidFill>
                  <a:srgbClr val="FF0000"/>
                </a:solidFill>
              </a:rPr>
              <a:t> </a:t>
            </a:r>
            <a:r>
              <a:rPr lang="en-US" b="1" dirty="0" smtClean="0">
                <a:solidFill>
                  <a:srgbClr val="FF0000"/>
                </a:solidFill>
              </a:rPr>
              <a:t>Schedule</a:t>
            </a:r>
            <a:endParaRPr lang="en-US" b="1" dirty="0">
              <a:solidFill>
                <a:srgbClr val="FF0000"/>
              </a:solidFill>
            </a:endParaRPr>
          </a:p>
        </p:txBody>
      </p:sp>
      <p:sp>
        <p:nvSpPr>
          <p:cNvPr id="3" name="Content Placeholder 2"/>
          <p:cNvSpPr>
            <a:spLocks noGrp="1"/>
          </p:cNvSpPr>
          <p:nvPr>
            <p:ph idx="1"/>
          </p:nvPr>
        </p:nvSpPr>
        <p:spPr>
          <a:xfrm>
            <a:off x="0" y="914400"/>
            <a:ext cx="9144000" cy="5943600"/>
          </a:xfrm>
        </p:spPr>
        <p:txBody>
          <a:bodyPr>
            <a:normAutofit/>
          </a:bodyPr>
          <a:lstStyle/>
          <a:p>
            <a:pPr algn="just"/>
            <a:r>
              <a:rPr lang="en-US" b="1" dirty="0" smtClean="0"/>
              <a:t>The underlying cash conversion and operating cycle of the business will provide key inputs for the schedule.</a:t>
            </a:r>
          </a:p>
          <a:p>
            <a:pPr algn="just"/>
            <a:endParaRPr lang="en-US" b="1" dirty="0" smtClean="0"/>
          </a:p>
          <a:p>
            <a:pPr algn="just"/>
            <a:r>
              <a:rPr lang="en-US" b="1" dirty="0" smtClean="0"/>
              <a:t>Show deadlines critical to the venture’s success, a well presented schedule can be extremely valuable in convincing potential investors that the management team is able to plan for venture growth in a way that recognizes obstacles and minimizes investor risk.</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fontScale="90000"/>
          </a:bodyPr>
          <a:lstStyle/>
          <a:p>
            <a:pPr algn="l"/>
            <a:r>
              <a:rPr lang="en-US" b="1" dirty="0" err="1" smtClean="0">
                <a:solidFill>
                  <a:srgbClr val="FF0000"/>
                </a:solidFill>
              </a:rPr>
              <a:t>X.Overall</a:t>
            </a:r>
            <a:r>
              <a:rPr lang="en-US" b="1" dirty="0" smtClean="0">
                <a:solidFill>
                  <a:srgbClr val="FF0000"/>
                </a:solidFill>
              </a:rPr>
              <a:t> </a:t>
            </a:r>
            <a:r>
              <a:rPr lang="en-US" b="1" dirty="0" smtClean="0">
                <a:solidFill>
                  <a:srgbClr val="FF0000"/>
                </a:solidFill>
              </a:rPr>
              <a:t>Schedule</a:t>
            </a:r>
            <a:endParaRPr lang="en-US" dirty="0"/>
          </a:p>
        </p:txBody>
      </p:sp>
      <p:sp>
        <p:nvSpPr>
          <p:cNvPr id="3" name="Content Placeholder 2"/>
          <p:cNvSpPr>
            <a:spLocks noGrp="1"/>
          </p:cNvSpPr>
          <p:nvPr>
            <p:ph idx="1"/>
          </p:nvPr>
        </p:nvSpPr>
        <p:spPr>
          <a:xfrm>
            <a:off x="0" y="685800"/>
            <a:ext cx="9144000" cy="6172200"/>
          </a:xfrm>
        </p:spPr>
        <p:txBody>
          <a:bodyPr>
            <a:normAutofit/>
          </a:bodyPr>
          <a:lstStyle/>
          <a:p>
            <a:r>
              <a:rPr lang="en-US" b="1" dirty="0" smtClean="0"/>
              <a:t>Show on the schedule the deadlines or milestones critical to venture success such as:</a:t>
            </a:r>
          </a:p>
          <a:p>
            <a:pPr algn="just"/>
            <a:r>
              <a:rPr lang="en-US" b="1" dirty="0" smtClean="0"/>
              <a:t>Incorporation of the venture</a:t>
            </a:r>
          </a:p>
          <a:p>
            <a:pPr algn="just"/>
            <a:r>
              <a:rPr lang="en-US" b="1" dirty="0" smtClean="0"/>
              <a:t>Completion of design and development</a:t>
            </a:r>
          </a:p>
          <a:p>
            <a:pPr algn="just"/>
            <a:r>
              <a:rPr lang="en-US" b="1" dirty="0" smtClean="0"/>
              <a:t>Completion of prototypes</a:t>
            </a:r>
          </a:p>
          <a:p>
            <a:pPr algn="just"/>
            <a:r>
              <a:rPr lang="en-US" b="1" dirty="0" smtClean="0"/>
              <a:t>Obtaining of sales representatives</a:t>
            </a:r>
          </a:p>
          <a:p>
            <a:pPr algn="just"/>
            <a:r>
              <a:rPr lang="en-US" b="1" dirty="0" smtClean="0"/>
              <a:t>Obtaining product displays at trade shows</a:t>
            </a:r>
          </a:p>
          <a:p>
            <a:pPr algn="just"/>
            <a:r>
              <a:rPr lang="en-US" b="1" dirty="0" smtClean="0"/>
              <a:t>Signing up of distributors or dealers</a:t>
            </a:r>
          </a:p>
          <a:p>
            <a:pPr algn="just"/>
            <a:r>
              <a:rPr lang="en-US" b="1" dirty="0" smtClean="0"/>
              <a:t>Ordering of material in production quantities</a:t>
            </a:r>
          </a:p>
          <a:p>
            <a:pPr algn="just"/>
            <a:r>
              <a:rPr lang="en-US" b="1" dirty="0" smtClean="0"/>
              <a:t>Starting production or operations</a:t>
            </a:r>
          </a:p>
          <a:p>
            <a:pPr algn="just"/>
            <a:r>
              <a:rPr lang="en-US" b="1" dirty="0" smtClean="0"/>
              <a:t>Delivery on first sale</a:t>
            </a:r>
          </a:p>
          <a:p>
            <a:pPr algn="just"/>
            <a:r>
              <a:rPr lang="en-US" b="1" dirty="0" smtClean="0"/>
              <a:t>Receiving the first payment on accounts receivables</a:t>
            </a:r>
          </a:p>
          <a:p>
            <a:pPr algn="just"/>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blinds(horizontal)">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Autofit/>
          </a:bodyPr>
          <a:lstStyle/>
          <a:p>
            <a:pPr algn="l"/>
            <a:r>
              <a:rPr lang="en-US" sz="3600" b="1" dirty="0" err="1" smtClean="0">
                <a:solidFill>
                  <a:srgbClr val="FF0000"/>
                </a:solidFill>
              </a:rPr>
              <a:t>XI.Critical</a:t>
            </a:r>
            <a:r>
              <a:rPr lang="en-US" sz="3600" b="1" dirty="0" smtClean="0">
                <a:solidFill>
                  <a:srgbClr val="FF0000"/>
                </a:solidFill>
              </a:rPr>
              <a:t> </a:t>
            </a:r>
            <a:r>
              <a:rPr lang="en-US" sz="3600" b="1" dirty="0" smtClean="0">
                <a:solidFill>
                  <a:srgbClr val="FF0000"/>
                </a:solidFill>
              </a:rPr>
              <a:t>Risks, Problems, and Assumptions</a:t>
            </a:r>
            <a:endParaRPr lang="en-US" sz="3600" b="1" dirty="0">
              <a:solidFill>
                <a:srgbClr val="FF0000"/>
              </a:solidFill>
            </a:endParaRPr>
          </a:p>
        </p:txBody>
      </p:sp>
      <p:sp>
        <p:nvSpPr>
          <p:cNvPr id="3" name="Content Placeholder 2"/>
          <p:cNvSpPr>
            <a:spLocks noGrp="1"/>
          </p:cNvSpPr>
          <p:nvPr>
            <p:ph idx="1"/>
          </p:nvPr>
        </p:nvSpPr>
        <p:spPr>
          <a:xfrm>
            <a:off x="0" y="914400"/>
            <a:ext cx="9144000" cy="5943600"/>
          </a:xfrm>
        </p:spPr>
        <p:txBody>
          <a:bodyPr>
            <a:normAutofit fontScale="92500"/>
          </a:bodyPr>
          <a:lstStyle/>
          <a:p>
            <a:pPr algn="just"/>
            <a:r>
              <a:rPr lang="en-US" sz="3600" b="1" dirty="0" smtClean="0"/>
              <a:t>If the venture has anything that could be considered a fatal flaw, discuss why it is not.  Do not omit this section or the reader will make one of following conclusions</a:t>
            </a:r>
          </a:p>
          <a:p>
            <a:pPr algn="just"/>
            <a:r>
              <a:rPr lang="en-US" sz="3600" b="1" dirty="0" smtClean="0"/>
              <a:t>You think he or she is incredibly naive or stupid or both</a:t>
            </a:r>
          </a:p>
          <a:p>
            <a:pPr algn="just"/>
            <a:r>
              <a:rPr lang="en-US" sz="3600" b="1" dirty="0" smtClean="0"/>
              <a:t>You hope to pull the wool over his/her eyes</a:t>
            </a:r>
          </a:p>
          <a:p>
            <a:pPr algn="just"/>
            <a:r>
              <a:rPr lang="en-US" sz="3600" b="1" dirty="0" smtClean="0"/>
              <a:t>You do not have enough objectivity to recognize and deal with assumptions and problems.</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Autofit/>
          </a:bodyPr>
          <a:lstStyle/>
          <a:p>
            <a:pPr algn="l"/>
            <a:r>
              <a:rPr lang="en-US" sz="3600" b="1" dirty="0" err="1" smtClean="0">
                <a:solidFill>
                  <a:srgbClr val="FF0000"/>
                </a:solidFill>
              </a:rPr>
              <a:t>XI.Critical</a:t>
            </a:r>
            <a:r>
              <a:rPr lang="en-US" sz="3600" b="1" dirty="0" smtClean="0">
                <a:solidFill>
                  <a:srgbClr val="FF0000"/>
                </a:solidFill>
              </a:rPr>
              <a:t> </a:t>
            </a:r>
            <a:r>
              <a:rPr lang="en-US" sz="3600" b="1" dirty="0" smtClean="0">
                <a:solidFill>
                  <a:srgbClr val="FF0000"/>
                </a:solidFill>
              </a:rPr>
              <a:t>Risks, Problems, and Assumptions</a:t>
            </a:r>
            <a:endParaRPr lang="en-US" sz="3600" dirty="0"/>
          </a:p>
        </p:txBody>
      </p:sp>
      <p:sp>
        <p:nvSpPr>
          <p:cNvPr id="3" name="Content Placeholder 2"/>
          <p:cNvSpPr>
            <a:spLocks noGrp="1"/>
          </p:cNvSpPr>
          <p:nvPr>
            <p:ph idx="1"/>
          </p:nvPr>
        </p:nvSpPr>
        <p:spPr>
          <a:xfrm>
            <a:off x="0" y="990600"/>
            <a:ext cx="9144000" cy="5867400"/>
          </a:xfrm>
        </p:spPr>
        <p:txBody>
          <a:bodyPr>
            <a:normAutofit lnSpcReduction="10000"/>
          </a:bodyPr>
          <a:lstStyle/>
          <a:p>
            <a:pPr marL="514350" indent="-514350" algn="just"/>
            <a:r>
              <a:rPr lang="en-US" b="1" dirty="0" smtClean="0"/>
              <a:t>Discuss assumptions and risks in your plan</a:t>
            </a:r>
          </a:p>
          <a:p>
            <a:pPr marL="514350" indent="-514350" algn="just"/>
            <a:r>
              <a:rPr lang="en-US" b="1" dirty="0" smtClean="0"/>
              <a:t>Identify major problems and risks such as running out of cash before orders are received</a:t>
            </a:r>
          </a:p>
          <a:p>
            <a:pPr marL="514350" indent="-514350" algn="just"/>
            <a:r>
              <a:rPr lang="en-US" b="1" dirty="0" smtClean="0"/>
              <a:t>Potential price cutting by competitors</a:t>
            </a:r>
          </a:p>
          <a:p>
            <a:pPr marL="514350" indent="-514350" algn="just"/>
            <a:r>
              <a:rPr lang="en-US" b="1" dirty="0" smtClean="0"/>
              <a:t>Any potentially unfavorable industry wide trends</a:t>
            </a:r>
          </a:p>
          <a:p>
            <a:pPr marL="514350" indent="-514350" algn="just"/>
            <a:r>
              <a:rPr lang="en-US" b="1" dirty="0" smtClean="0"/>
              <a:t>Design or manufacturing costs in excess of estimates</a:t>
            </a:r>
          </a:p>
          <a:p>
            <a:pPr marL="514350" indent="-514350" algn="just"/>
            <a:r>
              <a:rPr lang="en-US" b="1" dirty="0" smtClean="0"/>
              <a:t>Sales projections not achieved</a:t>
            </a:r>
          </a:p>
          <a:p>
            <a:pPr marL="514350" indent="-514350" algn="just"/>
            <a:r>
              <a:rPr lang="en-US" b="1" dirty="0" smtClean="0"/>
              <a:t>Any unmet product development schedule</a:t>
            </a:r>
          </a:p>
          <a:p>
            <a:pPr marL="514350" indent="-514350" algn="just"/>
            <a:r>
              <a:rPr lang="en-US" b="1" dirty="0" smtClean="0"/>
              <a:t>Difficulties or long lead times in procurement of parts or raw materials</a:t>
            </a:r>
          </a:p>
          <a:p>
            <a:pPr marL="514350" indent="-514350" algn="just"/>
            <a:r>
              <a:rPr lang="en-US" b="1" dirty="0" smtClean="0"/>
              <a:t>Difficulties in obtaining needed bank credit</a:t>
            </a:r>
          </a:p>
          <a:p>
            <a:pPr marL="514350" indent="-514350" algn="just"/>
            <a:r>
              <a:rPr lang="en-US" b="1" dirty="0" smtClean="0"/>
              <a:t>Larger than expected innovation and expected costs</a:t>
            </a:r>
          </a:p>
          <a:p>
            <a:pPr marL="514350" indent="-514350" algn="just"/>
            <a:r>
              <a:rPr lang="en-US" b="1" dirty="0" smtClean="0"/>
              <a:t>Running out of cash after orders pour 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THE END</a:t>
            </a:r>
            <a:endParaRPr lang="en-US" b="1" dirty="0">
              <a:solidFill>
                <a:srgbClr val="FF0000"/>
              </a:solidFill>
            </a:endParaRPr>
          </a:p>
        </p:txBody>
      </p:sp>
      <p:sp>
        <p:nvSpPr>
          <p:cNvPr id="3" name="Content Placeholder 2"/>
          <p:cNvSpPr>
            <a:spLocks noGrp="1"/>
          </p:cNvSpPr>
          <p:nvPr>
            <p:ph idx="1"/>
          </p:nvPr>
        </p:nvSpPr>
        <p:spPr/>
        <p:txBody>
          <a:bodyPr>
            <a:normAutofit/>
          </a:bodyPr>
          <a:lstStyle/>
          <a:p>
            <a:pPr algn="ctr"/>
            <a:r>
              <a:rPr lang="en-US" sz="4000" b="1" dirty="0" smtClean="0"/>
              <a:t>Thank you for your patience and participation throughout the lectures!</a:t>
            </a:r>
          </a:p>
          <a:p>
            <a:pPr algn="ctr">
              <a:buNone/>
            </a:pPr>
            <a:endParaRPr lang="en-US" sz="4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pPr algn="l"/>
            <a:r>
              <a:rPr lang="en-US" sz="4000" b="1" dirty="0" smtClean="0"/>
              <a:t>I. THE EXECUTIVE SUMMARY</a:t>
            </a:r>
            <a:endParaRPr lang="en-US" sz="4000" b="1" dirty="0"/>
          </a:p>
        </p:txBody>
      </p:sp>
      <p:sp>
        <p:nvSpPr>
          <p:cNvPr id="3" name="Content Placeholder 2"/>
          <p:cNvSpPr>
            <a:spLocks noGrp="1"/>
          </p:cNvSpPr>
          <p:nvPr>
            <p:ph idx="1"/>
          </p:nvPr>
        </p:nvSpPr>
        <p:spPr>
          <a:xfrm>
            <a:off x="0" y="1600200"/>
            <a:ext cx="9144000" cy="5257800"/>
          </a:xfrm>
        </p:spPr>
        <p:txBody>
          <a:bodyPr/>
          <a:lstStyle/>
          <a:p>
            <a:pPr algn="just">
              <a:buNone/>
            </a:pPr>
            <a:r>
              <a:rPr lang="en-US" b="1" dirty="0" smtClean="0">
                <a:solidFill>
                  <a:srgbClr val="0070C0"/>
                </a:solidFill>
              </a:rPr>
              <a:t>D. </a:t>
            </a:r>
            <a:r>
              <a:rPr lang="en-US" b="1" i="1" dirty="0" smtClean="0">
                <a:solidFill>
                  <a:srgbClr val="0070C0"/>
                </a:solidFill>
              </a:rPr>
              <a:t>The competitive advantages</a:t>
            </a:r>
          </a:p>
          <a:p>
            <a:pPr algn="just"/>
            <a:r>
              <a:rPr lang="en-US" b="1" dirty="0" smtClean="0"/>
              <a:t>Indicate the significant competitive edges you enjoy or can create as a result your innovative product, service, and strategy: </a:t>
            </a:r>
          </a:p>
          <a:p>
            <a:pPr algn="just">
              <a:buNone/>
            </a:pPr>
            <a:endParaRPr lang="en-US" b="1" dirty="0" smtClean="0"/>
          </a:p>
          <a:p>
            <a:pPr algn="just"/>
            <a:r>
              <a:rPr lang="en-US" b="1" dirty="0" smtClean="0"/>
              <a:t>Advantages in lead time; competitors’ weaknesses and vulnerabilities; and other industry conditions.</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4000" b="1" dirty="0" smtClean="0"/>
              <a:t>I. THE EXECUTIVE SUMMARY</a:t>
            </a:r>
            <a:endParaRPr lang="en-US" sz="4000" b="1" dirty="0"/>
          </a:p>
        </p:txBody>
      </p:sp>
      <p:sp>
        <p:nvSpPr>
          <p:cNvPr id="3" name="Content Placeholder 2"/>
          <p:cNvSpPr>
            <a:spLocks noGrp="1"/>
          </p:cNvSpPr>
          <p:nvPr>
            <p:ph idx="1"/>
          </p:nvPr>
        </p:nvSpPr>
        <p:spPr>
          <a:xfrm>
            <a:off x="0" y="1600200"/>
            <a:ext cx="9144000" cy="5257800"/>
          </a:xfrm>
        </p:spPr>
        <p:txBody>
          <a:bodyPr>
            <a:normAutofit/>
          </a:bodyPr>
          <a:lstStyle/>
          <a:p>
            <a:pPr algn="just">
              <a:buNone/>
            </a:pPr>
            <a:r>
              <a:rPr lang="en-US" b="1" dirty="0" smtClean="0">
                <a:solidFill>
                  <a:srgbClr val="0070C0"/>
                </a:solidFill>
              </a:rPr>
              <a:t>E. The economics, profitability and harvest potential.</a:t>
            </a:r>
          </a:p>
          <a:p>
            <a:pPr algn="just"/>
            <a:r>
              <a:rPr lang="en-US" b="1" dirty="0" smtClean="0"/>
              <a:t>Describe the relevant time frames to attain break-even and positive cash flow, key financial projections; </a:t>
            </a:r>
          </a:p>
          <a:p>
            <a:pPr algn="just"/>
            <a:r>
              <a:rPr lang="en-US" b="1" dirty="0" smtClean="0"/>
              <a:t>the expected return on investment; and so on. Be sure to include your contribution analysis and the underlying operating and cash conversion cycle. </a:t>
            </a:r>
          </a:p>
          <a:p>
            <a:pPr algn="just"/>
            <a:r>
              <a:rPr lang="en-US" b="1" dirty="0" smtClean="0"/>
              <a:t>Use key numbers whenever possible.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7658</TotalTime>
  <Words>4675</Words>
  <Application>Microsoft Office PowerPoint</Application>
  <PresentationFormat>On-screen Show (4:3)</PresentationFormat>
  <Paragraphs>466</Paragraphs>
  <Slides>76</Slides>
  <Notes>3</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Flow</vt:lpstr>
      <vt:lpstr>Business Plans COMPLETE SLIDES</vt:lpstr>
      <vt:lpstr>Business Model Canvas - Template – Assignment No 2 (related to your business Plan </vt:lpstr>
      <vt:lpstr>I. THE EXECUTIVE SUMMARY</vt:lpstr>
      <vt:lpstr>Slide 4</vt:lpstr>
      <vt:lpstr>I. THE EXECUTIVE SUMMARY</vt:lpstr>
      <vt:lpstr>I. THE EXECUTIVE SUMMARY</vt:lpstr>
      <vt:lpstr>I. THE EXECUTIVE SUMMARY</vt:lpstr>
      <vt:lpstr>I. THE EXECUTIVE SUMMARY</vt:lpstr>
      <vt:lpstr>I. THE EXECUTIVE SUMMARY</vt:lpstr>
      <vt:lpstr>I. THE EXECUTIVE SUMMARY</vt:lpstr>
      <vt:lpstr>I. THE EXECUTIVE SUMMARY</vt:lpstr>
      <vt:lpstr>II. THE INDUSTRY AND THE COMPANY AND ITS PRODUCT(S) OR SERVICE(S)</vt:lpstr>
      <vt:lpstr>II. THE INDUSTRY AND THE COMPANY AND ITS PRODUCT(S) OR SERVICE(S) Continued…</vt:lpstr>
      <vt:lpstr>Offshore location attractiveness index </vt:lpstr>
      <vt:lpstr>II. THE INDUSTRY AND THE COMPANY AND ITS PRODUCT(S) OR SERVICE(S)</vt:lpstr>
      <vt:lpstr>II. THE INDUSTRY AND THE COMPANY AND ITS PRODUCT(S) OR SERVICE(S)</vt:lpstr>
      <vt:lpstr>II. THE INDUSTRY AND THE COMPANY AND ITS PRODUCT(S) OR SERVICE(S) cont’d</vt:lpstr>
      <vt:lpstr>III. Market Research and Analysis</vt:lpstr>
      <vt:lpstr>Slide 19</vt:lpstr>
      <vt:lpstr>HUMBLE BEGINNINGS</vt:lpstr>
      <vt:lpstr>III. MARKET RESEARCH AND ANALYSIS</vt:lpstr>
      <vt:lpstr>III. MARKET RESEARCH AND ANALYSIS</vt:lpstr>
      <vt:lpstr>Segmentation Bases</vt:lpstr>
      <vt:lpstr>IMPORTANT BEFORE YOU PROCEED ANY FURTHER Entrepreneurial plans</vt:lpstr>
      <vt:lpstr>III. MARKET RESEARCH AND ANALYSIS</vt:lpstr>
      <vt:lpstr>III. MARKET RESEARCH AND ANALYSIS</vt:lpstr>
      <vt:lpstr>III. MARKET RESEARCH AND ANALYSIS</vt:lpstr>
      <vt:lpstr>III. MARKET RESEARCH AND ANALYSIS</vt:lpstr>
      <vt:lpstr>IV. Marketing Plan</vt:lpstr>
      <vt:lpstr>IV. Marketing Plan</vt:lpstr>
      <vt:lpstr>IV. Marketing Plan</vt:lpstr>
      <vt:lpstr>IV. Marketing Plan</vt:lpstr>
      <vt:lpstr>IV. Marketing Plan</vt:lpstr>
      <vt:lpstr>IV. Marketing Plan</vt:lpstr>
      <vt:lpstr>IV. Marketing Plan</vt:lpstr>
      <vt:lpstr>IV. Marketing Plan</vt:lpstr>
      <vt:lpstr>Slide 37</vt:lpstr>
      <vt:lpstr>V. Manufacturing and Operations Plans</vt:lpstr>
      <vt:lpstr>V. Manufacturing and Operations Plans</vt:lpstr>
      <vt:lpstr>Slide 40</vt:lpstr>
      <vt:lpstr>Slide 41</vt:lpstr>
      <vt:lpstr>V. Manufacturing and Operations Plans</vt:lpstr>
      <vt:lpstr>V. Manufacturing and Operations Plans</vt:lpstr>
      <vt:lpstr>Slide 44</vt:lpstr>
      <vt:lpstr>VI Management Team</vt:lpstr>
      <vt:lpstr>Slide 46</vt:lpstr>
      <vt:lpstr>A  description of Board of directors BoDs </vt:lpstr>
      <vt:lpstr>Job Description &amp; Specification JDs &amp; JSs</vt:lpstr>
      <vt:lpstr>Job Description &amp; Specification JDs &amp; JSs</vt:lpstr>
      <vt:lpstr>Slide 50</vt:lpstr>
      <vt:lpstr>VII. The Economics of the Business</vt:lpstr>
      <vt:lpstr>VII. The Economics of the Business</vt:lpstr>
      <vt:lpstr>VII. The Economics of the Business</vt:lpstr>
      <vt:lpstr>VII. The Economics of the Business</vt:lpstr>
      <vt:lpstr>Slide 55</vt:lpstr>
      <vt:lpstr>VIII. Design and Development Plans</vt:lpstr>
      <vt:lpstr>VIII. Design and Development Plans</vt:lpstr>
      <vt:lpstr>VIII. Design and Development Plans</vt:lpstr>
      <vt:lpstr>VIII. Design and Development Plans</vt:lpstr>
      <vt:lpstr>VIII. Design and Development Plans</vt:lpstr>
      <vt:lpstr>Slide 61</vt:lpstr>
      <vt:lpstr>IX.Financial Plan. </vt:lpstr>
      <vt:lpstr>IX Financial Plan.</vt:lpstr>
      <vt:lpstr>IX.Financial Plan.</vt:lpstr>
      <vt:lpstr>IX. Financial Plan</vt:lpstr>
      <vt:lpstr>IX. The Financial Plan</vt:lpstr>
      <vt:lpstr>Income Statement (Earning statement) (Revenues-Expenses= Net income/Net Loss)</vt:lpstr>
      <vt:lpstr>Balance Sheet Equation </vt:lpstr>
      <vt:lpstr>Cash Flow Statement</vt:lpstr>
      <vt:lpstr>Direct method - Example</vt:lpstr>
      <vt:lpstr>IX.The Financial Plan</vt:lpstr>
      <vt:lpstr>X.Overall Schedule</vt:lpstr>
      <vt:lpstr>X.Overall Schedule</vt:lpstr>
      <vt:lpstr>XI.Critical Risks, Problems, and Assumptions</vt:lpstr>
      <vt:lpstr>XI.Critical Risks, Problems, and Assumptions</vt:lpstr>
      <vt:lpstr>THE END</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ASIF KHAN</dc:creator>
  <cp:lastModifiedBy>Windows User</cp:lastModifiedBy>
  <cp:revision>376</cp:revision>
  <dcterms:created xsi:type="dcterms:W3CDTF">2016-04-22T10:35:54Z</dcterms:created>
  <dcterms:modified xsi:type="dcterms:W3CDTF">2019-05-06T11:15:58Z</dcterms:modified>
</cp:coreProperties>
</file>