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913227-CDCB-4011-A91C-5145B2470F52}" type="datetimeFigureOut">
              <a:rPr lang="en-US" smtClean="0"/>
              <a:pPr/>
              <a:t>4/18/2019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419FD2-DF1B-45D8-AA7F-6225C2285C1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r>
              <a:rPr lang="en-US" smtClean="0">
                <a:latin typeface="Arial" charset="0"/>
              </a:rPr>
              <a:t>Jerry Yand and David Filo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37E14EF-2911-42F9-8EF3-99E56E03EE52}" type="slidenum">
              <a:rPr lang="en-AU" smtClean="0">
                <a:latin typeface="Arial" charset="0"/>
              </a:rPr>
              <a:pPr/>
              <a:t>18</a:t>
            </a:fld>
            <a:endParaRPr lang="en-AU" smtClean="0">
              <a:latin typeface="Arial" charset="0"/>
            </a:endParaRPr>
          </a:p>
        </p:txBody>
      </p:sp>
      <p:sp>
        <p:nvSpPr>
          <p:cNvPr id="55299" name="Rectangle 2"/>
          <p:cNvSpPr>
            <a:spLocks noGrp="1" noRot="1" noChangeAspect="1" noChangeArrowheads="1" noTextEdit="1"/>
          </p:cNvSpPr>
          <p:nvPr>
            <p:ph type="sldImg"/>
          </p:nvPr>
        </p:nvSpPr>
        <p:spPr>
          <a:xfrm>
            <a:off x="1146175" y="685800"/>
            <a:ext cx="4572000" cy="3429000"/>
          </a:xfrm>
          <a:ln/>
        </p:spPr>
      </p:sp>
      <p:sp>
        <p:nvSpPr>
          <p:cNvPr id="55300" name="Rectangle 3"/>
          <p:cNvSpPr>
            <a:spLocks noGrp="1" noChangeArrowheads="1"/>
          </p:cNvSpPr>
          <p:nvPr>
            <p:ph type="body" idx="1"/>
          </p:nvPr>
        </p:nvSpPr>
        <p:spPr>
          <a:xfrm>
            <a:off x="914400" y="4343400"/>
            <a:ext cx="5029200" cy="4114800"/>
          </a:xfrm>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0D47AD-5C5B-478D-A0E6-251071D0D735}" type="datetimeFigureOut">
              <a:rPr lang="en-US" smtClean="0"/>
              <a:pPr/>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501A-6E22-467A-B77A-F812F2C82E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D47AD-5C5B-478D-A0E6-251071D0D735}" type="datetimeFigureOut">
              <a:rPr lang="en-US" smtClean="0"/>
              <a:pPr/>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501A-6E22-467A-B77A-F812F2C82E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D47AD-5C5B-478D-A0E6-251071D0D735}" type="datetimeFigureOut">
              <a:rPr lang="en-US" smtClean="0"/>
              <a:pPr/>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501A-6E22-467A-B77A-F812F2C82E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D47AD-5C5B-478D-A0E6-251071D0D735}" type="datetimeFigureOut">
              <a:rPr lang="en-US" smtClean="0"/>
              <a:pPr/>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501A-6E22-467A-B77A-F812F2C82E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D47AD-5C5B-478D-A0E6-251071D0D735}" type="datetimeFigureOut">
              <a:rPr lang="en-US" smtClean="0"/>
              <a:pPr/>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501A-6E22-467A-B77A-F812F2C82E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0D47AD-5C5B-478D-A0E6-251071D0D735}" type="datetimeFigureOut">
              <a:rPr lang="en-US" smtClean="0"/>
              <a:pPr/>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C501A-6E22-467A-B77A-F812F2C82E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0D47AD-5C5B-478D-A0E6-251071D0D735}" type="datetimeFigureOut">
              <a:rPr lang="en-US" smtClean="0"/>
              <a:pPr/>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DC501A-6E22-467A-B77A-F812F2C82E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0D47AD-5C5B-478D-A0E6-251071D0D735}" type="datetimeFigureOut">
              <a:rPr lang="en-US" smtClean="0"/>
              <a:pPr/>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DC501A-6E22-467A-B77A-F812F2C82E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D47AD-5C5B-478D-A0E6-251071D0D735}" type="datetimeFigureOut">
              <a:rPr lang="en-US" smtClean="0"/>
              <a:pPr/>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DC501A-6E22-467A-B77A-F812F2C82E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D47AD-5C5B-478D-A0E6-251071D0D735}" type="datetimeFigureOut">
              <a:rPr lang="en-US" smtClean="0"/>
              <a:pPr/>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C501A-6E22-467A-B77A-F812F2C82E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D47AD-5C5B-478D-A0E6-251071D0D735}" type="datetimeFigureOut">
              <a:rPr lang="en-US" smtClean="0"/>
              <a:pPr/>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C501A-6E22-467A-B77A-F812F2C82E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D47AD-5C5B-478D-A0E6-251071D0D735}" type="datetimeFigureOut">
              <a:rPr lang="en-US" smtClean="0"/>
              <a:pPr/>
              <a:t>4/18/2019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C501A-6E22-467A-B77A-F812F2C82E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businessmodelgeneration.com/"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wm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Plan Module 1</a:t>
            </a:r>
            <a:endParaRPr lang="en-US" dirty="0"/>
          </a:p>
        </p:txBody>
      </p:sp>
      <p:sp>
        <p:nvSpPr>
          <p:cNvPr id="3" name="Subtitle 2"/>
          <p:cNvSpPr>
            <a:spLocks noGrp="1"/>
          </p:cNvSpPr>
          <p:nvPr>
            <p:ph type="subTitle" idx="1"/>
          </p:nvPr>
        </p:nvSpPr>
        <p:spPr/>
        <p:txBody>
          <a:bodyPr/>
          <a:lstStyle/>
          <a:p>
            <a:r>
              <a:rPr lang="en-US" b="1" dirty="0" smtClean="0">
                <a:solidFill>
                  <a:srgbClr val="FF0000"/>
                </a:solidFill>
              </a:rPr>
              <a:t>Dr. M. Tariq Yousafzai</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Autofit/>
          </a:bodyPr>
          <a:lstStyle/>
          <a:p>
            <a:pPr algn="l"/>
            <a:r>
              <a:rPr lang="en-US" sz="3200" b="1" dirty="0" smtClean="0">
                <a:solidFill>
                  <a:srgbClr val="FF0000"/>
                </a:solidFill>
              </a:rPr>
              <a:t>II. THE INDUSTRY AND THE COMPANY AND ITS PRODUCT(S) OR SERVICE(S) cont’d</a:t>
            </a:r>
            <a:endParaRPr lang="en-US" sz="3200" dirty="0">
              <a:solidFill>
                <a:srgbClr val="FF0000"/>
              </a:solidFill>
            </a:endParaRPr>
          </a:p>
        </p:txBody>
      </p:sp>
      <p:sp>
        <p:nvSpPr>
          <p:cNvPr id="3" name="Content Placeholder 2"/>
          <p:cNvSpPr>
            <a:spLocks noGrp="1"/>
          </p:cNvSpPr>
          <p:nvPr>
            <p:ph idx="1"/>
          </p:nvPr>
        </p:nvSpPr>
        <p:spPr>
          <a:xfrm>
            <a:off x="0" y="1143000"/>
            <a:ext cx="9144000" cy="5715000"/>
          </a:xfrm>
        </p:spPr>
        <p:txBody>
          <a:bodyPr>
            <a:normAutofit/>
          </a:bodyPr>
          <a:lstStyle/>
          <a:p>
            <a:pPr algn="just">
              <a:buNone/>
            </a:pPr>
            <a:r>
              <a:rPr lang="en-US" b="1" dirty="0" smtClean="0">
                <a:solidFill>
                  <a:srgbClr val="0070C0"/>
                </a:solidFill>
              </a:rPr>
              <a:t>D. </a:t>
            </a:r>
            <a:r>
              <a:rPr lang="en-US" b="1" i="1" dirty="0" smtClean="0">
                <a:solidFill>
                  <a:srgbClr val="0070C0"/>
                </a:solidFill>
              </a:rPr>
              <a:t>Entry and growth strategy:</a:t>
            </a:r>
            <a:endParaRPr lang="en-US" b="1" i="1" dirty="0" smtClean="0"/>
          </a:p>
          <a:p>
            <a:pPr algn="just"/>
            <a:r>
              <a:rPr lang="en-US" b="1" dirty="0" smtClean="0"/>
              <a:t>Indicate key success variable in your marketing plan </a:t>
            </a:r>
            <a:r>
              <a:rPr lang="en-US" b="1" dirty="0" smtClean="0">
                <a:solidFill>
                  <a:srgbClr val="FF0000"/>
                </a:solidFill>
              </a:rPr>
              <a:t>(e.g., an innovative product, timing advantage, or marketing approach)</a:t>
            </a:r>
            <a:r>
              <a:rPr lang="en-US" b="1" dirty="0" smtClean="0"/>
              <a:t> and your pricing, distribution, advertising and promotional plans.</a:t>
            </a:r>
          </a:p>
          <a:p>
            <a:pPr algn="just"/>
            <a:r>
              <a:rPr lang="en-US" b="1" dirty="0" smtClean="0"/>
              <a:t>Summarize how fast you intend to grow and to what size during the first five years and your plans for growth beyond your initial product or service</a:t>
            </a:r>
            <a:endParaRPr lang="en-US" b="1" dirty="0" smtClean="0">
              <a:solidFill>
                <a:srgbClr val="FF0000"/>
              </a:solidFill>
            </a:endParaRPr>
          </a:p>
          <a:p>
            <a:pPr algn="just"/>
            <a:r>
              <a:rPr lang="en-US" b="1" dirty="0" smtClean="0">
                <a:solidFill>
                  <a:srgbClr val="FF0000"/>
                </a:solidFill>
              </a:rPr>
              <a:t>AVOID THE SHINY OBJECT SYNDROME</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1524001"/>
            <a:ext cx="4953000" cy="5333999"/>
          </a:xfrm>
          <a:prstGeom prst="rect">
            <a:avLst/>
          </a:prstGeom>
          <a:noFill/>
          <a:ln w="9525">
            <a:noFill/>
            <a:miter lim="800000"/>
            <a:headEnd/>
            <a:tailEnd/>
          </a:ln>
          <a:effectLst/>
        </p:spPr>
      </p:pic>
      <p:sp>
        <p:nvSpPr>
          <p:cNvPr id="4" name="Title 3"/>
          <p:cNvSpPr>
            <a:spLocks noGrp="1"/>
          </p:cNvSpPr>
          <p:nvPr>
            <p:ph type="title"/>
          </p:nvPr>
        </p:nvSpPr>
        <p:spPr>
          <a:xfrm>
            <a:off x="457200" y="76200"/>
            <a:ext cx="8229600" cy="1143000"/>
          </a:xfrm>
        </p:spPr>
        <p:txBody>
          <a:bodyPr/>
          <a:lstStyle/>
          <a:p>
            <a:r>
              <a:rPr lang="en-US" dirty="0" smtClean="0">
                <a:solidFill>
                  <a:srgbClr val="FF0000"/>
                </a:solidFill>
              </a:rPr>
              <a:t>Market Research and Analysis</a:t>
            </a:r>
            <a:endParaRPr lang="en-US" dirty="0">
              <a:solidFill>
                <a:srgbClr val="FF0000"/>
              </a:solidFill>
            </a:endParaRPr>
          </a:p>
        </p:txBody>
      </p:sp>
      <p:pic>
        <p:nvPicPr>
          <p:cNvPr id="2" name="Picture 3"/>
          <p:cNvPicPr>
            <a:picLocks noChangeAspect="1" noChangeArrowheads="1"/>
          </p:cNvPicPr>
          <p:nvPr/>
        </p:nvPicPr>
        <p:blipFill>
          <a:blip r:embed="rId3" cstate="print"/>
          <a:srcRect/>
          <a:stretch>
            <a:fillRect/>
          </a:stretch>
        </p:blipFill>
        <p:spPr bwMode="auto">
          <a:xfrm>
            <a:off x="4495800" y="1524000"/>
            <a:ext cx="46482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cstate="print"/>
          <a:srcRect/>
          <a:stretch>
            <a:fillRect/>
          </a:stretch>
        </p:blipFill>
        <p:spPr>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619125" y="42863"/>
            <a:ext cx="8524875" cy="1143000"/>
          </a:xfrm>
        </p:spPr>
        <p:txBody>
          <a:bodyPr/>
          <a:lstStyle/>
          <a:p>
            <a:r>
              <a:rPr lang="en-US" sz="3500" b="1" dirty="0" smtClean="0">
                <a:solidFill>
                  <a:srgbClr val="FF0000"/>
                </a:solidFill>
              </a:rPr>
              <a:t>HUMBLE BEGINNINGS</a:t>
            </a:r>
          </a:p>
        </p:txBody>
      </p:sp>
      <p:grpSp>
        <p:nvGrpSpPr>
          <p:cNvPr id="2" name="Group 13"/>
          <p:cNvGrpSpPr>
            <a:grpSpLocks/>
          </p:cNvGrpSpPr>
          <p:nvPr/>
        </p:nvGrpSpPr>
        <p:grpSpPr bwMode="auto">
          <a:xfrm>
            <a:off x="2960688" y="1219200"/>
            <a:ext cx="2803525" cy="5714651"/>
            <a:chOff x="1997" y="1175"/>
            <a:chExt cx="1766" cy="2521"/>
          </a:xfrm>
        </p:grpSpPr>
        <p:pic>
          <p:nvPicPr>
            <p:cNvPr id="3084" name="Picture 2" descr="google_1998"/>
            <p:cNvPicPr>
              <a:picLocks noChangeAspect="1" noChangeArrowheads="1"/>
            </p:cNvPicPr>
            <p:nvPr/>
          </p:nvPicPr>
          <p:blipFill>
            <a:blip r:embed="rId3" cstate="print"/>
            <a:srcRect/>
            <a:stretch>
              <a:fillRect/>
            </a:stretch>
          </p:blipFill>
          <p:spPr bwMode="auto">
            <a:xfrm>
              <a:off x="1997" y="2833"/>
              <a:ext cx="1766" cy="863"/>
            </a:xfrm>
            <a:prstGeom prst="rect">
              <a:avLst/>
            </a:prstGeom>
            <a:noFill/>
            <a:ln w="9525">
              <a:noFill/>
              <a:miter lim="800000"/>
              <a:headEnd/>
              <a:tailEnd/>
            </a:ln>
          </p:spPr>
        </p:pic>
        <p:pic>
          <p:nvPicPr>
            <p:cNvPr id="3085" name="Picture 3" descr="larry_sergey_2"/>
            <p:cNvPicPr>
              <a:picLocks noChangeAspect="1" noChangeArrowheads="1"/>
            </p:cNvPicPr>
            <p:nvPr/>
          </p:nvPicPr>
          <p:blipFill>
            <a:blip r:embed="rId4" cstate="print"/>
            <a:srcRect/>
            <a:stretch>
              <a:fillRect/>
            </a:stretch>
          </p:blipFill>
          <p:spPr bwMode="auto">
            <a:xfrm>
              <a:off x="2151" y="1377"/>
              <a:ext cx="1457" cy="1153"/>
            </a:xfrm>
            <a:prstGeom prst="rect">
              <a:avLst/>
            </a:prstGeom>
            <a:noFill/>
            <a:ln w="9525">
              <a:noFill/>
              <a:miter lim="800000"/>
              <a:headEnd/>
              <a:tailEnd/>
            </a:ln>
          </p:spPr>
        </p:pic>
        <p:sp>
          <p:nvSpPr>
            <p:cNvPr id="3086" name="Text Box 4"/>
            <p:cNvSpPr txBox="1">
              <a:spLocks noChangeArrowheads="1"/>
            </p:cNvSpPr>
            <p:nvPr/>
          </p:nvSpPr>
          <p:spPr bwMode="auto">
            <a:xfrm>
              <a:off x="2235" y="1175"/>
              <a:ext cx="1186" cy="339"/>
            </a:xfrm>
            <a:prstGeom prst="rect">
              <a:avLst/>
            </a:prstGeom>
            <a:noFill/>
            <a:ln w="9525">
              <a:noFill/>
              <a:miter lim="800000"/>
              <a:headEnd/>
              <a:tailEnd/>
            </a:ln>
          </p:spPr>
          <p:txBody>
            <a:bodyPr wrap="square">
              <a:spAutoFit/>
            </a:bodyPr>
            <a:lstStyle/>
            <a:p>
              <a:r>
                <a:rPr lang="en-US" sz="2200" dirty="0">
                  <a:solidFill>
                    <a:srgbClr val="FF0000"/>
                  </a:solidFill>
                </a:rPr>
                <a:t>Larry &amp; Sergey</a:t>
              </a:r>
            </a:p>
          </p:txBody>
        </p:sp>
      </p:grpSp>
      <p:grpSp>
        <p:nvGrpSpPr>
          <p:cNvPr id="3" name="Group 12"/>
          <p:cNvGrpSpPr>
            <a:grpSpLocks/>
          </p:cNvGrpSpPr>
          <p:nvPr/>
        </p:nvGrpSpPr>
        <p:grpSpPr bwMode="auto">
          <a:xfrm>
            <a:off x="5410200" y="914400"/>
            <a:ext cx="3455989" cy="5714999"/>
            <a:chOff x="3698" y="1074"/>
            <a:chExt cx="1832" cy="2572"/>
          </a:xfrm>
        </p:grpSpPr>
        <p:pic>
          <p:nvPicPr>
            <p:cNvPr id="3081" name="Picture 5" descr="Eyes_Flat"/>
            <p:cNvPicPr>
              <a:picLocks noChangeAspect="1" noChangeArrowheads="1"/>
            </p:cNvPicPr>
            <p:nvPr/>
          </p:nvPicPr>
          <p:blipFill>
            <a:blip r:embed="rId5" cstate="print"/>
            <a:srcRect/>
            <a:stretch>
              <a:fillRect/>
            </a:stretch>
          </p:blipFill>
          <p:spPr bwMode="auto">
            <a:xfrm>
              <a:off x="3751" y="1378"/>
              <a:ext cx="1779" cy="1151"/>
            </a:xfrm>
            <a:prstGeom prst="rect">
              <a:avLst/>
            </a:prstGeom>
            <a:noFill/>
            <a:ln w="9525">
              <a:noFill/>
              <a:miter lim="800000"/>
              <a:headEnd/>
              <a:tailEnd/>
            </a:ln>
          </p:spPr>
        </p:pic>
        <p:sp>
          <p:nvSpPr>
            <p:cNvPr id="3082" name="Text Box 6"/>
            <p:cNvSpPr txBox="1">
              <a:spLocks noChangeArrowheads="1"/>
            </p:cNvSpPr>
            <p:nvPr/>
          </p:nvSpPr>
          <p:spPr bwMode="auto">
            <a:xfrm>
              <a:off x="3698" y="1074"/>
              <a:ext cx="1647" cy="271"/>
            </a:xfrm>
            <a:prstGeom prst="rect">
              <a:avLst/>
            </a:prstGeom>
            <a:noFill/>
            <a:ln w="9525">
              <a:noFill/>
              <a:miter lim="800000"/>
              <a:headEnd/>
              <a:tailEnd/>
            </a:ln>
          </p:spPr>
          <p:txBody>
            <a:bodyPr wrap="none">
              <a:spAutoFit/>
            </a:bodyPr>
            <a:lstStyle/>
            <a:p>
              <a:r>
                <a:rPr lang="en-US" sz="2200" dirty="0">
                  <a:solidFill>
                    <a:srgbClr val="FF0000"/>
                  </a:solidFill>
                </a:rPr>
                <a:t>Steve    Chad    Jawed</a:t>
              </a:r>
            </a:p>
          </p:txBody>
        </p:sp>
        <p:pic>
          <p:nvPicPr>
            <p:cNvPr id="3083" name="Picture 7" descr="youtube_july_2005"/>
            <p:cNvPicPr>
              <a:picLocks noChangeAspect="1" noChangeArrowheads="1"/>
            </p:cNvPicPr>
            <p:nvPr/>
          </p:nvPicPr>
          <p:blipFill>
            <a:blip r:embed="rId6" cstate="print"/>
            <a:srcRect/>
            <a:stretch>
              <a:fillRect/>
            </a:stretch>
          </p:blipFill>
          <p:spPr bwMode="auto">
            <a:xfrm>
              <a:off x="3914" y="2885"/>
              <a:ext cx="1455" cy="761"/>
            </a:xfrm>
            <a:prstGeom prst="rect">
              <a:avLst/>
            </a:prstGeom>
            <a:noFill/>
            <a:ln w="9525">
              <a:noFill/>
              <a:miter lim="800000"/>
              <a:headEnd/>
              <a:tailEnd/>
            </a:ln>
          </p:spPr>
        </p:pic>
      </p:grpSp>
      <p:grpSp>
        <p:nvGrpSpPr>
          <p:cNvPr id="4" name="Group 14"/>
          <p:cNvGrpSpPr>
            <a:grpSpLocks/>
          </p:cNvGrpSpPr>
          <p:nvPr/>
        </p:nvGrpSpPr>
        <p:grpSpPr bwMode="auto">
          <a:xfrm>
            <a:off x="190500" y="1142999"/>
            <a:ext cx="3009900" cy="5410201"/>
            <a:chOff x="327" y="1074"/>
            <a:chExt cx="1624" cy="2766"/>
          </a:xfrm>
        </p:grpSpPr>
        <p:pic>
          <p:nvPicPr>
            <p:cNvPr id="3078" name="Picture 8" descr="jerry_david_1"/>
            <p:cNvPicPr>
              <a:picLocks noChangeAspect="1" noChangeArrowheads="1"/>
            </p:cNvPicPr>
            <p:nvPr/>
          </p:nvPicPr>
          <p:blipFill>
            <a:blip r:embed="rId7" cstate="print"/>
            <a:srcRect/>
            <a:stretch>
              <a:fillRect/>
            </a:stretch>
          </p:blipFill>
          <p:spPr bwMode="auto">
            <a:xfrm>
              <a:off x="327" y="1377"/>
              <a:ext cx="1624" cy="1153"/>
            </a:xfrm>
            <a:prstGeom prst="rect">
              <a:avLst/>
            </a:prstGeom>
            <a:noFill/>
            <a:ln w="9525">
              <a:noFill/>
              <a:miter lim="800000"/>
              <a:headEnd/>
              <a:tailEnd/>
            </a:ln>
          </p:spPr>
        </p:pic>
        <p:sp>
          <p:nvSpPr>
            <p:cNvPr id="3079" name="Text Box 9"/>
            <p:cNvSpPr txBox="1">
              <a:spLocks noChangeArrowheads="1"/>
            </p:cNvSpPr>
            <p:nvPr/>
          </p:nvSpPr>
          <p:spPr bwMode="auto">
            <a:xfrm>
              <a:off x="553" y="1074"/>
              <a:ext cx="1072" cy="271"/>
            </a:xfrm>
            <a:prstGeom prst="rect">
              <a:avLst/>
            </a:prstGeom>
            <a:noFill/>
            <a:ln w="9525">
              <a:noFill/>
              <a:miter lim="800000"/>
              <a:headEnd/>
              <a:tailEnd/>
            </a:ln>
          </p:spPr>
          <p:txBody>
            <a:bodyPr wrap="none">
              <a:spAutoFit/>
            </a:bodyPr>
            <a:lstStyle/>
            <a:p>
              <a:r>
                <a:rPr lang="en-US" sz="2200" dirty="0">
                  <a:solidFill>
                    <a:srgbClr val="FF0000"/>
                  </a:solidFill>
                </a:rPr>
                <a:t>Jerry &amp; David</a:t>
              </a:r>
            </a:p>
          </p:txBody>
        </p:sp>
        <p:pic>
          <p:nvPicPr>
            <p:cNvPr id="3080" name="Picture 10"/>
            <p:cNvPicPr>
              <a:picLocks noChangeAspect="1" noChangeArrowheads="1"/>
            </p:cNvPicPr>
            <p:nvPr/>
          </p:nvPicPr>
          <p:blipFill>
            <a:blip r:embed="rId8" cstate="print"/>
            <a:srcRect l="572" t="15997" r="64008" b="28232"/>
            <a:stretch>
              <a:fillRect/>
            </a:stretch>
          </p:blipFill>
          <p:spPr bwMode="auto">
            <a:xfrm>
              <a:off x="537" y="2690"/>
              <a:ext cx="1203" cy="1150"/>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Autofit/>
          </a:bodyPr>
          <a:lstStyle/>
          <a:p>
            <a:pPr algn="l"/>
            <a:r>
              <a:rPr lang="en-US" sz="3200" b="1" dirty="0" smtClean="0">
                <a:solidFill>
                  <a:srgbClr val="FF0000"/>
                </a:solidFill>
              </a:rPr>
              <a:t>III. MARKET RESEARCH AND ANALYSIS</a:t>
            </a:r>
            <a:endParaRPr lang="en-US" sz="3200" dirty="0">
              <a:solidFill>
                <a:srgbClr val="FF0000"/>
              </a:solidFill>
            </a:endParaRPr>
          </a:p>
        </p:txBody>
      </p:sp>
      <p:sp>
        <p:nvSpPr>
          <p:cNvPr id="3" name="Content Placeholder 2"/>
          <p:cNvSpPr>
            <a:spLocks noGrp="1"/>
          </p:cNvSpPr>
          <p:nvPr>
            <p:ph idx="1"/>
          </p:nvPr>
        </p:nvSpPr>
        <p:spPr>
          <a:xfrm>
            <a:off x="0" y="1371600"/>
            <a:ext cx="9144000" cy="5486400"/>
          </a:xfrm>
        </p:spPr>
        <p:txBody>
          <a:bodyPr>
            <a:normAutofit/>
          </a:bodyPr>
          <a:lstStyle/>
          <a:p>
            <a:pPr algn="just"/>
            <a:r>
              <a:rPr lang="en-US" b="1" dirty="0" smtClean="0"/>
              <a:t>Due to </a:t>
            </a:r>
            <a:r>
              <a:rPr lang="en-US" b="1" dirty="0" smtClean="0">
                <a:solidFill>
                  <a:srgbClr val="FF0000"/>
                </a:solidFill>
              </a:rPr>
              <a:t>critical dependence </a:t>
            </a:r>
            <a:r>
              <a:rPr lang="en-US" b="1" dirty="0" smtClean="0"/>
              <a:t>of other parts of the plan on this section, you are advised to prepare this section before any other.</a:t>
            </a:r>
          </a:p>
          <a:p>
            <a:pPr algn="just"/>
            <a:r>
              <a:rPr lang="en-US" b="1" dirty="0" smtClean="0"/>
              <a:t>Check the market </a:t>
            </a:r>
            <a:r>
              <a:rPr lang="en-US" b="1" dirty="0" smtClean="0">
                <a:solidFill>
                  <a:srgbClr val="FF0000"/>
                </a:solidFill>
              </a:rPr>
              <a:t>(Present or future)</a:t>
            </a:r>
          </a:p>
          <a:p>
            <a:pPr algn="just"/>
            <a:r>
              <a:rPr lang="en-US" b="1" dirty="0" smtClean="0"/>
              <a:t>Check alternative sources of market data and take time on this part </a:t>
            </a:r>
            <a:r>
              <a:rPr lang="en-US" b="1" dirty="0" smtClean="0">
                <a:solidFill>
                  <a:srgbClr val="FF0000"/>
                </a:solidFill>
              </a:rPr>
              <a:t>(Prefeasibility studies available at SMEDA website)</a:t>
            </a:r>
          </a:p>
          <a:p>
            <a:pPr algn="just"/>
            <a:r>
              <a:rPr lang="en-US" b="1" dirty="0" smtClean="0">
                <a:solidFill>
                  <a:srgbClr val="FF0000"/>
                </a:solidFill>
              </a:rPr>
              <a:t>Important</a:t>
            </a:r>
            <a:r>
              <a:rPr lang="en-US" b="1" dirty="0" smtClean="0"/>
              <a:t> because predicted sales levels directly influence such factors as the size of manufacturing operation, the </a:t>
            </a:r>
            <a:r>
              <a:rPr lang="en-US" b="1" dirty="0" smtClean="0">
                <a:solidFill>
                  <a:srgbClr val="FF0000"/>
                </a:solidFill>
              </a:rPr>
              <a:t>marketing plan </a:t>
            </a:r>
            <a:r>
              <a:rPr lang="en-US" b="1" dirty="0" smtClean="0"/>
              <a:t>and the amount of </a:t>
            </a:r>
            <a:r>
              <a:rPr lang="en-US" b="1" dirty="0" smtClean="0">
                <a:solidFill>
                  <a:srgbClr val="FF0000"/>
                </a:solidFill>
              </a:rPr>
              <a:t>debt and equity capital </a:t>
            </a:r>
            <a:r>
              <a:rPr lang="en-US" b="1" dirty="0" smtClean="0"/>
              <a:t>you will require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solidFill>
                  <a:srgbClr val="FF0000"/>
                </a:solidFill>
              </a:rPr>
              <a:t>III. MARKET RESEARCH AND ANALYSIS</a:t>
            </a:r>
            <a:endParaRPr lang="en-US" dirty="0">
              <a:solidFill>
                <a:srgbClr val="FF0000"/>
              </a:solidFill>
            </a:endParaRPr>
          </a:p>
        </p:txBody>
      </p:sp>
      <p:sp>
        <p:nvSpPr>
          <p:cNvPr id="3" name="Content Placeholder 2"/>
          <p:cNvSpPr>
            <a:spLocks noGrp="1"/>
          </p:cNvSpPr>
          <p:nvPr>
            <p:ph idx="1"/>
          </p:nvPr>
        </p:nvSpPr>
        <p:spPr>
          <a:xfrm>
            <a:off x="0" y="914400"/>
            <a:ext cx="9144000" cy="5943600"/>
          </a:xfrm>
        </p:spPr>
        <p:txBody>
          <a:bodyPr>
            <a:normAutofit lnSpcReduction="10000"/>
          </a:bodyPr>
          <a:lstStyle/>
          <a:p>
            <a:pPr marL="514350" indent="-514350" algn="just">
              <a:buAutoNum type="alphaUcPeriod"/>
            </a:pPr>
            <a:r>
              <a:rPr lang="en-US" b="1" i="1" dirty="0" smtClean="0">
                <a:solidFill>
                  <a:srgbClr val="0070C0"/>
                </a:solidFill>
              </a:rPr>
              <a:t>Customers</a:t>
            </a:r>
            <a:endParaRPr lang="en-US" b="1" dirty="0" smtClean="0">
              <a:solidFill>
                <a:srgbClr val="0070C0"/>
              </a:solidFill>
            </a:endParaRPr>
          </a:p>
          <a:p>
            <a:pPr marL="514350" indent="-514350" algn="just"/>
            <a:r>
              <a:rPr lang="en-US" b="1" dirty="0" smtClean="0"/>
              <a:t>Discuss who the customers for the product(s) or service(s) are or will be.</a:t>
            </a:r>
          </a:p>
          <a:p>
            <a:pPr marL="514350" indent="-514350" algn="just"/>
            <a:r>
              <a:rPr lang="en-US" b="1" dirty="0" smtClean="0"/>
              <a:t>Note that potential customers need to be classified by relatively homogenous groups having common, identifiable characteristics (e.g., by market characteristics)</a:t>
            </a:r>
          </a:p>
          <a:p>
            <a:pPr marL="514350" indent="-514350" algn="just"/>
            <a:r>
              <a:rPr lang="en-US" b="1" dirty="0" smtClean="0">
                <a:solidFill>
                  <a:srgbClr val="FF0000"/>
                </a:solidFill>
              </a:rPr>
              <a:t>For example, </a:t>
            </a:r>
            <a:r>
              <a:rPr lang="en-US" b="1" dirty="0" smtClean="0"/>
              <a:t>automotive part might be sold to manufacturers and to parts distributors supplying the replacement market, so the discussion needs to </a:t>
            </a:r>
            <a:r>
              <a:rPr lang="en-US" b="1" dirty="0" smtClean="0">
                <a:solidFill>
                  <a:srgbClr val="FF0000"/>
                </a:solidFill>
              </a:rPr>
              <a:t>reflect two market segments.</a:t>
            </a:r>
          </a:p>
          <a:p>
            <a:pPr marL="514350" indent="-514350" algn="just"/>
            <a:r>
              <a:rPr lang="en-US" b="1" dirty="0" smtClean="0"/>
              <a:t>If you have </a:t>
            </a:r>
            <a:r>
              <a:rPr lang="en-US" b="1" dirty="0" smtClean="0">
                <a:solidFill>
                  <a:srgbClr val="FF0000"/>
                </a:solidFill>
              </a:rPr>
              <a:t>existing business, list your principal current </a:t>
            </a:r>
            <a:r>
              <a:rPr lang="en-US" b="1" dirty="0" smtClean="0"/>
              <a:t>customers and discuss the trends in your sales to them.</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US" b="1" dirty="0" smtClean="0">
                <a:solidFill>
                  <a:srgbClr val="FF0000"/>
                </a:solidFill>
              </a:rPr>
              <a:t>Segmentation Bases</a:t>
            </a:r>
            <a:endParaRPr lang="en-US" b="1" dirty="0">
              <a:solidFill>
                <a:srgbClr val="FF0000"/>
              </a:solidFill>
            </a:endParaRPr>
          </a:p>
        </p:txBody>
      </p:sp>
      <p:graphicFrame>
        <p:nvGraphicFramePr>
          <p:cNvPr id="4" name="Table 3"/>
          <p:cNvGraphicFramePr>
            <a:graphicFrameLocks noGrp="1"/>
          </p:cNvGraphicFramePr>
          <p:nvPr/>
        </p:nvGraphicFramePr>
        <p:xfrm>
          <a:off x="0" y="1397000"/>
          <a:ext cx="9144000" cy="5461000"/>
        </p:xfrm>
        <a:graphic>
          <a:graphicData uri="http://schemas.openxmlformats.org/drawingml/2006/table">
            <a:tbl>
              <a:tblPr firstRow="1" bandRow="1">
                <a:tableStyleId>{5C22544A-7EE6-4342-B048-85BDC9FD1C3A}</a:tableStyleId>
              </a:tblPr>
              <a:tblGrid>
                <a:gridCol w="2286000"/>
                <a:gridCol w="2286000"/>
                <a:gridCol w="2286000"/>
                <a:gridCol w="2286000"/>
              </a:tblGrid>
              <a:tr h="706429">
                <a:tc>
                  <a:txBody>
                    <a:bodyPr/>
                    <a:lstStyle/>
                    <a:p>
                      <a:r>
                        <a:rPr lang="en-US" dirty="0" smtClean="0"/>
                        <a:t>By Behavior</a:t>
                      </a:r>
                      <a:endParaRPr lang="en-US" dirty="0"/>
                    </a:p>
                  </a:txBody>
                  <a:tcPr/>
                </a:tc>
                <a:tc>
                  <a:txBody>
                    <a:bodyPr/>
                    <a:lstStyle/>
                    <a:p>
                      <a:r>
                        <a:rPr lang="en-US" dirty="0" smtClean="0"/>
                        <a:t>By Demography</a:t>
                      </a:r>
                      <a:endParaRPr lang="en-US" dirty="0"/>
                    </a:p>
                  </a:txBody>
                  <a:tcPr/>
                </a:tc>
                <a:tc>
                  <a:txBody>
                    <a:bodyPr/>
                    <a:lstStyle/>
                    <a:p>
                      <a:r>
                        <a:rPr lang="en-US" dirty="0" smtClean="0"/>
                        <a:t>By Geography</a:t>
                      </a:r>
                      <a:endParaRPr lang="en-US" dirty="0"/>
                    </a:p>
                  </a:txBody>
                  <a:tcPr/>
                </a:tc>
                <a:tc>
                  <a:txBody>
                    <a:bodyPr/>
                    <a:lstStyle/>
                    <a:p>
                      <a:r>
                        <a:rPr lang="en-US" dirty="0" smtClean="0"/>
                        <a:t>By Psychographics</a:t>
                      </a:r>
                      <a:endParaRPr lang="en-US" dirty="0"/>
                    </a:p>
                  </a:txBody>
                  <a:tcPr/>
                </a:tc>
              </a:tr>
              <a:tr h="4754571">
                <a:tc>
                  <a:txBody>
                    <a:bodyPr/>
                    <a:lstStyle/>
                    <a:p>
                      <a:r>
                        <a:rPr lang="en-US" dirty="0" smtClean="0"/>
                        <a:t>-Benefit</a:t>
                      </a:r>
                      <a:r>
                        <a:rPr lang="en-US" baseline="0" dirty="0" smtClean="0"/>
                        <a:t> sought from the product</a:t>
                      </a:r>
                    </a:p>
                    <a:p>
                      <a:r>
                        <a:rPr lang="en-US" baseline="0" dirty="0" smtClean="0"/>
                        <a:t>-How often the product is used (usage rate)</a:t>
                      </a:r>
                    </a:p>
                    <a:p>
                      <a:r>
                        <a:rPr lang="en-US" baseline="0" dirty="0" smtClean="0"/>
                        <a:t>-Usage situation (daily or holiday use)</a:t>
                      </a:r>
                    </a:p>
                    <a:p>
                      <a:r>
                        <a:rPr lang="en-US" baseline="0" dirty="0" smtClean="0"/>
                        <a:t>-Buyers status and loyalty to the product (non-user, first time user, regular)</a:t>
                      </a:r>
                    </a:p>
                    <a:p>
                      <a:endParaRPr lang="en-US" baseline="0" dirty="0" smtClean="0"/>
                    </a:p>
                    <a:p>
                      <a:endParaRPr lang="en-US" dirty="0"/>
                    </a:p>
                  </a:txBody>
                  <a:tcPr/>
                </a:tc>
                <a:tc>
                  <a:txBody>
                    <a:bodyPr/>
                    <a:lstStyle/>
                    <a:p>
                      <a:r>
                        <a:rPr lang="en-US" dirty="0" smtClean="0"/>
                        <a:t>-Age/</a:t>
                      </a:r>
                      <a:r>
                        <a:rPr lang="en-US" baseline="0" dirty="0" smtClean="0"/>
                        <a:t> Generation</a:t>
                      </a:r>
                    </a:p>
                    <a:p>
                      <a:r>
                        <a:rPr lang="en-US" baseline="0" dirty="0" smtClean="0"/>
                        <a:t>-Income </a:t>
                      </a:r>
                    </a:p>
                    <a:p>
                      <a:r>
                        <a:rPr lang="en-US" baseline="0" dirty="0" smtClean="0"/>
                        <a:t>-Gender</a:t>
                      </a:r>
                    </a:p>
                    <a:p>
                      <a:r>
                        <a:rPr lang="en-US" baseline="0" dirty="0" smtClean="0"/>
                        <a:t>-Family lifecycle</a:t>
                      </a:r>
                    </a:p>
                    <a:p>
                      <a:r>
                        <a:rPr lang="en-US" baseline="0" dirty="0" smtClean="0"/>
                        <a:t>-Family size</a:t>
                      </a:r>
                    </a:p>
                    <a:p>
                      <a:r>
                        <a:rPr lang="en-US" baseline="0" dirty="0" smtClean="0"/>
                        <a:t>-Occupation</a:t>
                      </a:r>
                    </a:p>
                    <a:p>
                      <a:r>
                        <a:rPr lang="en-US" baseline="0" dirty="0" smtClean="0"/>
                        <a:t>-Nationality</a:t>
                      </a:r>
                    </a:p>
                    <a:p>
                      <a:endParaRPr lang="en-US" baseline="0" dirty="0" smtClean="0"/>
                    </a:p>
                    <a:p>
                      <a:endParaRPr lang="en-US" baseline="0" dirty="0" smtClean="0"/>
                    </a:p>
                    <a:p>
                      <a:endParaRPr lang="en-US" dirty="0" smtClean="0"/>
                    </a:p>
                  </a:txBody>
                  <a:tcPr/>
                </a:tc>
                <a:tc>
                  <a:txBody>
                    <a:bodyPr/>
                    <a:lstStyle/>
                    <a:p>
                      <a:r>
                        <a:rPr lang="en-US" dirty="0" smtClean="0"/>
                        <a:t>-Region (Region Continent,</a:t>
                      </a:r>
                      <a:r>
                        <a:rPr lang="en-US" baseline="0" dirty="0" smtClean="0"/>
                        <a:t> Country, State)</a:t>
                      </a:r>
                    </a:p>
                    <a:p>
                      <a:r>
                        <a:rPr lang="en-US" baseline="0" dirty="0" smtClean="0"/>
                        <a:t>-Size of city or town</a:t>
                      </a:r>
                    </a:p>
                    <a:p>
                      <a:pPr>
                        <a:buFontTx/>
                        <a:buChar char="-"/>
                      </a:pPr>
                      <a:r>
                        <a:rPr lang="en-US" baseline="0" dirty="0" smtClean="0"/>
                        <a:t>Population density</a:t>
                      </a:r>
                    </a:p>
                    <a:p>
                      <a:pPr>
                        <a:buFontTx/>
                        <a:buChar char="-"/>
                      </a:pPr>
                      <a:r>
                        <a:rPr lang="en-US" baseline="0" dirty="0" smtClean="0"/>
                        <a:t> Climate</a:t>
                      </a:r>
                    </a:p>
                    <a:p>
                      <a:pPr>
                        <a:buFontTx/>
                        <a:buChar char="-"/>
                      </a:pPr>
                      <a:endParaRPr lang="en-US" baseline="0" dirty="0" smtClean="0"/>
                    </a:p>
                    <a:p>
                      <a:endParaRPr lang="en-US" baseline="0" dirty="0" smtClean="0"/>
                    </a:p>
                    <a:p>
                      <a:endParaRPr lang="en-US" baseline="0" dirty="0" smtClean="0"/>
                    </a:p>
                    <a:p>
                      <a:endParaRPr lang="en-US" dirty="0"/>
                    </a:p>
                  </a:txBody>
                  <a:tcPr/>
                </a:tc>
                <a:tc>
                  <a:txBody>
                    <a:bodyPr/>
                    <a:lstStyle/>
                    <a:p>
                      <a:pPr>
                        <a:buFontTx/>
                        <a:buChar char="-"/>
                      </a:pPr>
                      <a:r>
                        <a:rPr lang="en-US" dirty="0" smtClean="0"/>
                        <a:t>Activities </a:t>
                      </a:r>
                    </a:p>
                    <a:p>
                      <a:pPr>
                        <a:buFontTx/>
                        <a:buChar char="-"/>
                      </a:pPr>
                      <a:r>
                        <a:rPr lang="en-US" dirty="0" smtClean="0"/>
                        <a:t> Interests</a:t>
                      </a:r>
                    </a:p>
                    <a:p>
                      <a:pPr>
                        <a:buFontTx/>
                        <a:buChar char="-"/>
                      </a:pPr>
                      <a:r>
                        <a:rPr lang="en-US" baseline="0" dirty="0" smtClean="0"/>
                        <a:t> Opinions</a:t>
                      </a:r>
                      <a:endParaRPr lang="en-US" dirty="0" smtClean="0"/>
                    </a:p>
                    <a:p>
                      <a:pPr>
                        <a:buFontTx/>
                        <a:buChar char="-"/>
                      </a:pPr>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Autofit/>
          </a:bodyPr>
          <a:lstStyle/>
          <a:p>
            <a:pPr eaLnBrk="1" hangingPunct="1"/>
            <a:r>
              <a:rPr lang="en-AU" sz="3600" b="1" dirty="0" smtClean="0">
                <a:solidFill>
                  <a:srgbClr val="FF0000"/>
                </a:solidFill>
              </a:rPr>
              <a:t>IMPORTANT BEFORE YOU PROCEED ANY FURTHER</a:t>
            </a:r>
            <a:br>
              <a:rPr lang="en-AU" sz="3600" b="1" dirty="0" smtClean="0">
                <a:solidFill>
                  <a:srgbClr val="FF0000"/>
                </a:solidFill>
              </a:rPr>
            </a:br>
            <a:r>
              <a:rPr lang="en-AU" sz="3600" b="1" dirty="0" smtClean="0">
                <a:solidFill>
                  <a:srgbClr val="FF0000"/>
                </a:solidFill>
              </a:rPr>
              <a:t>Entrepreneurial plans</a:t>
            </a:r>
          </a:p>
        </p:txBody>
      </p:sp>
      <p:sp>
        <p:nvSpPr>
          <p:cNvPr id="7172" name="Rectangle 3"/>
          <p:cNvSpPr>
            <a:spLocks noGrp="1" noChangeArrowheads="1"/>
          </p:cNvSpPr>
          <p:nvPr>
            <p:ph sz="half" idx="1"/>
          </p:nvPr>
        </p:nvSpPr>
        <p:spPr/>
        <p:txBody>
          <a:bodyPr>
            <a:normAutofit lnSpcReduction="10000"/>
          </a:bodyPr>
          <a:lstStyle/>
          <a:p>
            <a:pPr eaLnBrk="1" hangingPunct="1">
              <a:buFont typeface="ZapfDingbats BT" pitchFamily="18" charset="2"/>
              <a:buNone/>
            </a:pPr>
            <a:r>
              <a:rPr lang="en-AU" b="1" dirty="0" smtClean="0">
                <a:solidFill>
                  <a:srgbClr val="FF0000"/>
                </a:solidFill>
              </a:rPr>
              <a:t>ORDINARY PLAN</a:t>
            </a:r>
          </a:p>
          <a:p>
            <a:pPr eaLnBrk="1" hangingPunct="1"/>
            <a:r>
              <a:rPr lang="en-AU" sz="3200" b="1" dirty="0" smtClean="0"/>
              <a:t>Is for existing organisation</a:t>
            </a:r>
          </a:p>
          <a:p>
            <a:pPr eaLnBrk="1" hangingPunct="1"/>
            <a:r>
              <a:rPr lang="en-AU" sz="3200" b="1" dirty="0" smtClean="0"/>
              <a:t>Proposes incremental changes</a:t>
            </a:r>
          </a:p>
          <a:p>
            <a:pPr eaLnBrk="1" hangingPunct="1"/>
            <a:r>
              <a:rPr lang="en-AU" sz="3200" b="1" dirty="0" smtClean="0"/>
              <a:t>Projections based on past achievements</a:t>
            </a:r>
          </a:p>
        </p:txBody>
      </p:sp>
      <p:sp>
        <p:nvSpPr>
          <p:cNvPr id="7173" name="Rectangle 4"/>
          <p:cNvSpPr>
            <a:spLocks noGrp="1" noChangeArrowheads="1"/>
          </p:cNvSpPr>
          <p:nvPr>
            <p:ph sz="half" idx="2"/>
          </p:nvPr>
        </p:nvSpPr>
        <p:spPr/>
        <p:txBody>
          <a:bodyPr>
            <a:normAutofit lnSpcReduction="10000"/>
          </a:bodyPr>
          <a:lstStyle/>
          <a:p>
            <a:pPr eaLnBrk="1" hangingPunct="1">
              <a:buFont typeface="ZapfDingbats BT" pitchFamily="18" charset="2"/>
              <a:buNone/>
            </a:pPr>
            <a:r>
              <a:rPr lang="en-AU" b="1" dirty="0" smtClean="0">
                <a:solidFill>
                  <a:srgbClr val="FF0000"/>
                </a:solidFill>
              </a:rPr>
              <a:t>ENTREPRENEURIAL PLAN</a:t>
            </a:r>
          </a:p>
          <a:p>
            <a:pPr eaLnBrk="1" hangingPunct="1"/>
            <a:r>
              <a:rPr lang="en-AU" sz="3200" b="1" dirty="0" smtClean="0"/>
              <a:t>Is for new organisation</a:t>
            </a:r>
          </a:p>
          <a:p>
            <a:pPr eaLnBrk="1" hangingPunct="1"/>
            <a:r>
              <a:rPr lang="en-AU" sz="3200" b="1" dirty="0" smtClean="0"/>
              <a:t>Proposes a radical change (an innovation)</a:t>
            </a:r>
          </a:p>
          <a:p>
            <a:pPr eaLnBrk="1" hangingPunct="1"/>
            <a:r>
              <a:rPr lang="en-AU" sz="3200" b="1" dirty="0" smtClean="0"/>
              <a:t>No historic basis for projections</a:t>
            </a:r>
          </a:p>
        </p:txBody>
      </p:sp>
      <p:sp>
        <p:nvSpPr>
          <p:cNvPr id="7170" name="Slide Number Placeholder 6"/>
          <p:cNvSpPr>
            <a:spLocks noGrp="1"/>
          </p:cNvSpPr>
          <p:nvPr>
            <p:ph type="sldNum" sz="quarter" idx="12"/>
          </p:nvPr>
        </p:nvSpPr>
        <p:spPr>
          <a:noFill/>
        </p:spPr>
        <p:txBody>
          <a:bodyPr/>
          <a:lstStyle/>
          <a:p>
            <a:r>
              <a:rPr lang="en-AU" smtClean="0">
                <a:latin typeface="Arial"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2">
                                            <p:txEl>
                                              <p:pRg st="0" end="0"/>
                                            </p:txEl>
                                          </p:spTgt>
                                        </p:tgtEl>
                                        <p:attrNameLst>
                                          <p:attrName>style.visibility</p:attrName>
                                        </p:attrNameLst>
                                      </p:cBhvr>
                                      <p:to>
                                        <p:strVal val="visible"/>
                                      </p:to>
                                    </p:set>
                                    <p:animEffect transition="in" filter="blinds(horizontal)">
                                      <p:cBhvr>
                                        <p:cTn id="12" dur="500"/>
                                        <p:tgtEl>
                                          <p:spTgt spid="71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2">
                                            <p:txEl>
                                              <p:pRg st="1" end="1"/>
                                            </p:txEl>
                                          </p:spTgt>
                                        </p:tgtEl>
                                        <p:attrNameLst>
                                          <p:attrName>style.visibility</p:attrName>
                                        </p:attrNameLst>
                                      </p:cBhvr>
                                      <p:to>
                                        <p:strVal val="visible"/>
                                      </p:to>
                                    </p:set>
                                    <p:animEffect transition="in" filter="blinds(horizontal)">
                                      <p:cBhvr>
                                        <p:cTn id="17" dur="500"/>
                                        <p:tgtEl>
                                          <p:spTgt spid="7172">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172">
                                            <p:txEl>
                                              <p:pRg st="2" end="2"/>
                                            </p:txEl>
                                          </p:spTgt>
                                        </p:tgtEl>
                                        <p:attrNameLst>
                                          <p:attrName>style.visibility</p:attrName>
                                        </p:attrNameLst>
                                      </p:cBhvr>
                                      <p:to>
                                        <p:strVal val="visible"/>
                                      </p:to>
                                    </p:set>
                                    <p:animEffect transition="in" filter="blinds(horizontal)">
                                      <p:cBhvr>
                                        <p:cTn id="20" dur="500"/>
                                        <p:tgtEl>
                                          <p:spTgt spid="7172">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172">
                                            <p:txEl>
                                              <p:pRg st="3" end="3"/>
                                            </p:txEl>
                                          </p:spTgt>
                                        </p:tgtEl>
                                        <p:attrNameLst>
                                          <p:attrName>style.visibility</p:attrName>
                                        </p:attrNameLst>
                                      </p:cBhvr>
                                      <p:to>
                                        <p:strVal val="visible"/>
                                      </p:to>
                                    </p:set>
                                    <p:animEffect transition="in" filter="blinds(horizontal)">
                                      <p:cBhvr>
                                        <p:cTn id="23" dur="500"/>
                                        <p:tgtEl>
                                          <p:spTgt spid="717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173">
                                            <p:txEl>
                                              <p:pRg st="0" end="0"/>
                                            </p:txEl>
                                          </p:spTgt>
                                        </p:tgtEl>
                                        <p:attrNameLst>
                                          <p:attrName>style.visibility</p:attrName>
                                        </p:attrNameLst>
                                      </p:cBhvr>
                                      <p:to>
                                        <p:strVal val="visible"/>
                                      </p:to>
                                    </p:set>
                                    <p:animEffect transition="in" filter="blinds(horizontal)">
                                      <p:cBhvr>
                                        <p:cTn id="28" dur="500"/>
                                        <p:tgtEl>
                                          <p:spTgt spid="7173">
                                            <p:txEl>
                                              <p:pRg st="0" end="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173">
                                            <p:txEl>
                                              <p:pRg st="1" end="1"/>
                                            </p:txEl>
                                          </p:spTgt>
                                        </p:tgtEl>
                                        <p:attrNameLst>
                                          <p:attrName>style.visibility</p:attrName>
                                        </p:attrNameLst>
                                      </p:cBhvr>
                                      <p:to>
                                        <p:strVal val="visible"/>
                                      </p:to>
                                    </p:set>
                                    <p:animEffect transition="in" filter="blinds(horizontal)">
                                      <p:cBhvr>
                                        <p:cTn id="31" dur="500"/>
                                        <p:tgtEl>
                                          <p:spTgt spid="7173">
                                            <p:txEl>
                                              <p:pRg st="1" end="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173">
                                            <p:txEl>
                                              <p:pRg st="2" end="2"/>
                                            </p:txEl>
                                          </p:spTgt>
                                        </p:tgtEl>
                                        <p:attrNameLst>
                                          <p:attrName>style.visibility</p:attrName>
                                        </p:attrNameLst>
                                      </p:cBhvr>
                                      <p:to>
                                        <p:strVal val="visible"/>
                                      </p:to>
                                    </p:set>
                                    <p:animEffect transition="in" filter="blinds(horizontal)">
                                      <p:cBhvr>
                                        <p:cTn id="34" dur="500"/>
                                        <p:tgtEl>
                                          <p:spTgt spid="7173">
                                            <p:txEl>
                                              <p:pRg st="2" end="2"/>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173">
                                            <p:txEl>
                                              <p:pRg st="3" end="3"/>
                                            </p:txEl>
                                          </p:spTgt>
                                        </p:tgtEl>
                                        <p:attrNameLst>
                                          <p:attrName>style.visibility</p:attrName>
                                        </p:attrNameLst>
                                      </p:cBhvr>
                                      <p:to>
                                        <p:strVal val="visible"/>
                                      </p:to>
                                    </p:set>
                                    <p:animEffect transition="in" filter="blinds(horizontal)">
                                      <p:cBhvr>
                                        <p:cTn id="37" dur="500"/>
                                        <p:tgtEl>
                                          <p:spTgt spid="71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3"/>
          <p:cNvPicPr>
            <a:picLocks noChangeAspect="1"/>
          </p:cNvPicPr>
          <p:nvPr/>
        </p:nvPicPr>
        <p:blipFill>
          <a:blip r:embed="rId2" cstate="print"/>
          <a:srcRect/>
          <a:stretch>
            <a:fillRect/>
          </a:stretch>
        </p:blipFill>
        <p:spPr bwMode="auto">
          <a:xfrm>
            <a:off x="7191375" y="469900"/>
            <a:ext cx="561975" cy="673100"/>
          </a:xfrm>
          <a:prstGeom prst="rect">
            <a:avLst/>
          </a:prstGeom>
          <a:noFill/>
          <a:ln w="9525">
            <a:noFill/>
            <a:miter lim="800000"/>
            <a:headEnd/>
            <a:tailEnd/>
          </a:ln>
        </p:spPr>
      </p:pic>
      <p:pic>
        <p:nvPicPr>
          <p:cNvPr id="16" name="Picture 14"/>
          <p:cNvPicPr>
            <a:picLocks noChangeAspect="1"/>
          </p:cNvPicPr>
          <p:nvPr/>
        </p:nvPicPr>
        <p:blipFill>
          <a:blip r:embed="rId3" cstate="print"/>
          <a:srcRect/>
          <a:stretch>
            <a:fillRect/>
          </a:stretch>
        </p:blipFill>
        <p:spPr bwMode="auto">
          <a:xfrm>
            <a:off x="3702050" y="412750"/>
            <a:ext cx="508000" cy="530225"/>
          </a:xfrm>
          <a:prstGeom prst="rect">
            <a:avLst/>
          </a:prstGeom>
          <a:noFill/>
          <a:ln w="9525">
            <a:noFill/>
            <a:miter lim="800000"/>
            <a:headEnd/>
            <a:tailEnd/>
          </a:ln>
        </p:spPr>
      </p:pic>
      <p:pic>
        <p:nvPicPr>
          <p:cNvPr id="17" name="Picture 15"/>
          <p:cNvPicPr>
            <a:picLocks noChangeAspect="1"/>
          </p:cNvPicPr>
          <p:nvPr/>
        </p:nvPicPr>
        <p:blipFill>
          <a:blip r:embed="rId4" cstate="print"/>
          <a:srcRect/>
          <a:stretch>
            <a:fillRect/>
          </a:stretch>
        </p:blipFill>
        <p:spPr bwMode="auto">
          <a:xfrm>
            <a:off x="5500688" y="2390775"/>
            <a:ext cx="498475" cy="514350"/>
          </a:xfrm>
          <a:prstGeom prst="rect">
            <a:avLst/>
          </a:prstGeom>
          <a:noFill/>
          <a:ln w="9525">
            <a:noFill/>
            <a:miter lim="800000"/>
            <a:headEnd/>
            <a:tailEnd/>
          </a:ln>
        </p:spPr>
      </p:pic>
      <p:pic>
        <p:nvPicPr>
          <p:cNvPr id="18" name="Picture 16"/>
          <p:cNvPicPr>
            <a:picLocks noChangeAspect="1"/>
          </p:cNvPicPr>
          <p:nvPr/>
        </p:nvPicPr>
        <p:blipFill>
          <a:blip r:embed="rId5" cstate="print"/>
          <a:srcRect/>
          <a:stretch>
            <a:fillRect/>
          </a:stretch>
        </p:blipFill>
        <p:spPr bwMode="auto">
          <a:xfrm>
            <a:off x="5381625" y="349250"/>
            <a:ext cx="558800" cy="573087"/>
          </a:xfrm>
          <a:prstGeom prst="rect">
            <a:avLst/>
          </a:prstGeom>
          <a:noFill/>
          <a:ln w="9525">
            <a:noFill/>
            <a:miter lim="800000"/>
            <a:headEnd/>
            <a:tailEnd/>
          </a:ln>
        </p:spPr>
      </p:pic>
      <p:pic>
        <p:nvPicPr>
          <p:cNvPr id="19" name="Picture 17"/>
          <p:cNvPicPr>
            <a:picLocks noChangeAspect="1"/>
          </p:cNvPicPr>
          <p:nvPr/>
        </p:nvPicPr>
        <p:blipFill>
          <a:blip r:embed="rId6" cstate="print"/>
          <a:srcRect l="11171"/>
          <a:stretch>
            <a:fillRect/>
          </a:stretch>
        </p:blipFill>
        <p:spPr bwMode="auto">
          <a:xfrm>
            <a:off x="4633912" y="4514850"/>
            <a:ext cx="452438" cy="573087"/>
          </a:xfrm>
          <a:prstGeom prst="rect">
            <a:avLst/>
          </a:prstGeom>
          <a:noFill/>
          <a:ln w="9525">
            <a:noFill/>
            <a:miter lim="800000"/>
            <a:headEnd/>
            <a:tailEnd/>
          </a:ln>
        </p:spPr>
      </p:pic>
      <p:pic>
        <p:nvPicPr>
          <p:cNvPr id="20" name="Picture 18"/>
          <p:cNvPicPr>
            <a:picLocks noChangeAspect="1"/>
          </p:cNvPicPr>
          <p:nvPr/>
        </p:nvPicPr>
        <p:blipFill>
          <a:blip r:embed="rId7" cstate="print"/>
          <a:srcRect b="6728"/>
          <a:stretch>
            <a:fillRect/>
          </a:stretch>
        </p:blipFill>
        <p:spPr bwMode="auto">
          <a:xfrm>
            <a:off x="1918995" y="2486025"/>
            <a:ext cx="671805" cy="593725"/>
          </a:xfrm>
          <a:prstGeom prst="rect">
            <a:avLst/>
          </a:prstGeom>
          <a:noFill/>
          <a:ln w="9525">
            <a:noFill/>
            <a:miter lim="800000"/>
            <a:headEnd/>
            <a:tailEnd/>
          </a:ln>
        </p:spPr>
      </p:pic>
      <p:pic>
        <p:nvPicPr>
          <p:cNvPr id="21" name="Picture 19"/>
          <p:cNvPicPr>
            <a:picLocks noChangeAspect="1"/>
          </p:cNvPicPr>
          <p:nvPr/>
        </p:nvPicPr>
        <p:blipFill>
          <a:blip r:embed="rId8" cstate="print"/>
          <a:srcRect/>
          <a:stretch>
            <a:fillRect/>
          </a:stretch>
        </p:blipFill>
        <p:spPr bwMode="auto">
          <a:xfrm>
            <a:off x="1778812" y="361950"/>
            <a:ext cx="766652" cy="719910"/>
          </a:xfrm>
          <a:prstGeom prst="rect">
            <a:avLst/>
          </a:prstGeom>
          <a:noFill/>
          <a:ln w="9525">
            <a:noFill/>
            <a:miter lim="800000"/>
            <a:headEnd/>
            <a:tailEnd/>
          </a:ln>
        </p:spPr>
      </p:pic>
      <p:pic>
        <p:nvPicPr>
          <p:cNvPr id="22" name="Picture 20"/>
          <p:cNvPicPr>
            <a:picLocks noChangeAspect="1"/>
          </p:cNvPicPr>
          <p:nvPr/>
        </p:nvPicPr>
        <p:blipFill>
          <a:blip r:embed="rId9" cstate="print"/>
          <a:srcRect/>
          <a:stretch>
            <a:fillRect/>
          </a:stretch>
        </p:blipFill>
        <p:spPr bwMode="auto">
          <a:xfrm>
            <a:off x="120650" y="384175"/>
            <a:ext cx="479425" cy="493712"/>
          </a:xfrm>
          <a:prstGeom prst="rect">
            <a:avLst/>
          </a:prstGeom>
          <a:noFill/>
          <a:ln w="9525">
            <a:noFill/>
            <a:miter lim="800000"/>
            <a:headEnd/>
            <a:tailEnd/>
          </a:ln>
        </p:spPr>
      </p:pic>
      <p:pic>
        <p:nvPicPr>
          <p:cNvPr id="23" name="Picture 21"/>
          <p:cNvPicPr>
            <a:picLocks noChangeAspect="1"/>
          </p:cNvPicPr>
          <p:nvPr/>
        </p:nvPicPr>
        <p:blipFill>
          <a:blip r:embed="rId10" cstate="print"/>
          <a:srcRect t="8025" r="6839"/>
          <a:stretch>
            <a:fillRect/>
          </a:stretch>
        </p:blipFill>
        <p:spPr bwMode="auto">
          <a:xfrm>
            <a:off x="138112" y="4522788"/>
            <a:ext cx="534988" cy="515937"/>
          </a:xfrm>
          <a:prstGeom prst="rect">
            <a:avLst/>
          </a:prstGeom>
          <a:noFill/>
          <a:ln w="9525">
            <a:noFill/>
            <a:miter lim="800000"/>
            <a:headEnd/>
            <a:tailEnd/>
          </a:ln>
        </p:spPr>
      </p:pic>
      <p:pic>
        <p:nvPicPr>
          <p:cNvPr id="21724" name="Picture 220" descr="C:\Documents and Settings\coxj\Local Settings\Temporary Internet Files\Content.IE5\K8D8XAL1\MC900014715[1].wmf"/>
          <p:cNvPicPr>
            <a:picLocks noChangeAspect="1" noChangeArrowheads="1"/>
          </p:cNvPicPr>
          <p:nvPr/>
        </p:nvPicPr>
        <p:blipFill>
          <a:blip r:embed="rId11" cstate="print"/>
          <a:srcRect/>
          <a:stretch>
            <a:fillRect/>
          </a:stretch>
        </p:blipFill>
        <p:spPr bwMode="auto">
          <a:xfrm>
            <a:off x="161925" y="5743575"/>
            <a:ext cx="410731" cy="451713"/>
          </a:xfrm>
          <a:prstGeom prst="rect">
            <a:avLst/>
          </a:prstGeom>
          <a:noFill/>
        </p:spPr>
      </p:pic>
      <p:pic>
        <p:nvPicPr>
          <p:cNvPr id="21727" name="Picture 223" descr="C:\Documents and Settings\coxj\Local Settings\Temporary Internet Files\Content.IE5\K8D8XAL1\MC900437338[1].jpg"/>
          <p:cNvPicPr>
            <a:picLocks noChangeAspect="1" noChangeArrowheads="1"/>
          </p:cNvPicPr>
          <p:nvPr/>
        </p:nvPicPr>
        <p:blipFill>
          <a:blip r:embed="rId12" cstate="print">
            <a:clrChange>
              <a:clrFrom>
                <a:srgbClr val="FFFFFF"/>
              </a:clrFrom>
              <a:clrTo>
                <a:srgbClr val="FFFFFF">
                  <a:alpha val="0"/>
                </a:srgbClr>
              </a:clrTo>
            </a:clrChange>
            <a:duotone>
              <a:prstClr val="black"/>
              <a:schemeClr val="tx2">
                <a:tint val="45000"/>
                <a:satMod val="400000"/>
              </a:schemeClr>
            </a:duotone>
          </a:blip>
          <a:srcRect/>
          <a:stretch>
            <a:fillRect/>
          </a:stretch>
        </p:blipFill>
        <p:spPr bwMode="auto">
          <a:xfrm>
            <a:off x="4600575" y="5734417"/>
            <a:ext cx="457200" cy="513983"/>
          </a:xfrm>
          <a:prstGeom prst="rect">
            <a:avLst/>
          </a:prstGeom>
          <a:noFill/>
        </p:spPr>
      </p:pic>
      <p:sp>
        <p:nvSpPr>
          <p:cNvPr id="25" name="Title 24"/>
          <p:cNvSpPr>
            <a:spLocks noGrp="1"/>
          </p:cNvSpPr>
          <p:nvPr>
            <p:ph type="title"/>
          </p:nvPr>
        </p:nvSpPr>
        <p:spPr>
          <a:xfrm>
            <a:off x="152400" y="122238"/>
            <a:ext cx="8839200" cy="258762"/>
          </a:xfrm>
        </p:spPr>
        <p:txBody>
          <a:bodyPr>
            <a:normAutofit fontScale="90000"/>
          </a:bodyPr>
          <a:lstStyle/>
          <a:p>
            <a:pPr algn="l"/>
            <a:r>
              <a:rPr lang="en-US" sz="2000" b="1" dirty="0" smtClean="0">
                <a:solidFill>
                  <a:srgbClr val="FF0000"/>
                </a:solidFill>
              </a:rPr>
              <a:t>Business Model Canvas - Template – Assignment No 2 (related to your business Plan </a:t>
            </a:r>
            <a:endParaRPr lang="en-AU" sz="2000" b="1" dirty="0">
              <a:solidFill>
                <a:srgbClr val="FF0000"/>
              </a:solidFill>
            </a:endParaRPr>
          </a:p>
        </p:txBody>
      </p:sp>
      <p:graphicFrame>
        <p:nvGraphicFramePr>
          <p:cNvPr id="4" name="Content Placeholder 3"/>
          <p:cNvGraphicFramePr>
            <a:graphicFrameLocks noGrp="1"/>
          </p:cNvGraphicFramePr>
          <p:nvPr>
            <p:ph idx="1"/>
          </p:nvPr>
        </p:nvGraphicFramePr>
        <p:xfrm>
          <a:off x="152400" y="457200"/>
          <a:ext cx="8839200" cy="6400799"/>
        </p:xfrm>
        <a:graphic>
          <a:graphicData uri="http://schemas.openxmlformats.org/drawingml/2006/table">
            <a:tbl>
              <a:tblPr>
                <a:tableStyleId>{616DA210-FB5B-4158-B5E0-FEB733F419BA}</a:tableStyleId>
              </a:tblPr>
              <a:tblGrid>
                <a:gridCol w="1767840"/>
                <a:gridCol w="1767840"/>
                <a:gridCol w="883920"/>
                <a:gridCol w="883920"/>
                <a:gridCol w="1767840"/>
                <a:gridCol w="1767840"/>
              </a:tblGrid>
              <a:tr h="2020819">
                <a:tc rowSpan="2">
                  <a:txBody>
                    <a:bodyPr/>
                    <a:lstStyle/>
                    <a:p>
                      <a:r>
                        <a:rPr lang="en-AU" sz="1200" b="1" dirty="0" smtClean="0"/>
                        <a:t>           Key</a:t>
                      </a:r>
                      <a:r>
                        <a:rPr lang="en-AU" sz="1200" b="1" baseline="0" dirty="0" smtClean="0"/>
                        <a:t> Partners</a:t>
                      </a:r>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AU" sz="1200" b="1" dirty="0" smtClean="0"/>
                        <a:t>        Key Activities</a:t>
                      </a:r>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baseline="0" dirty="0" smtClean="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dirty="0" smtClean="0"/>
                        <a:t>          Value Propositions</a:t>
                      </a:r>
                      <a:endParaRPr kumimoji="0" lang="en-AU" sz="1100" b="0" i="0" u="none" strike="noStrike" kern="1200" cap="none" spc="0" normalizeH="0" baseline="0" noProof="0" dirty="0" smtClean="0">
                        <a:ln>
                          <a:noFill/>
                        </a:ln>
                        <a:solidFill>
                          <a:prstClr val="black"/>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smtClean="0">
                        <a:ln>
                          <a:noFill/>
                        </a:ln>
                        <a:solidFill>
                          <a:prstClr val="black"/>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smtClean="0">
                        <a:ln>
                          <a:noFill/>
                        </a:ln>
                        <a:solidFill>
                          <a:prstClr val="black"/>
                        </a:solidFill>
                        <a:effectLst/>
                        <a:uLnTx/>
                        <a:uFillTx/>
                        <a:latin typeface="Comic Sans MS" pitchFamily="66"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smtClean="0">
                        <a:ln>
                          <a:noFill/>
                        </a:ln>
                        <a:solidFill>
                          <a:prstClr val="black"/>
                        </a:solidFill>
                        <a:effectLst/>
                        <a:uLnTx/>
                        <a:uFillTx/>
                        <a:latin typeface="Comic Sans MS" pitchFamily="66" charset="0"/>
                        <a:ea typeface="+mn-ea"/>
                        <a:cs typeface="+mn-cs"/>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hMerge="1">
                  <a:txBody>
                    <a:bodyPr/>
                    <a:lstStyle/>
                    <a:p>
                      <a:endParaRPr lang="en-AU" dirty="0"/>
                    </a:p>
                  </a:txBody>
                  <a:tcPr/>
                </a:tc>
                <a:tc>
                  <a:txBody>
                    <a:bodyPr/>
                    <a:lstStyle/>
                    <a:p>
                      <a:r>
                        <a:rPr lang="en-AU" sz="1200" b="1" dirty="0" smtClean="0"/>
                        <a:t>         Customer </a:t>
                      </a:r>
                    </a:p>
                    <a:p>
                      <a:r>
                        <a:rPr lang="en-AU" sz="1200" b="1" dirty="0" smtClean="0"/>
                        <a:t>         Relationships</a:t>
                      </a:r>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r>
                        <a:rPr lang="en-AU" sz="1200" b="1" dirty="0" smtClean="0"/>
                        <a:t>      Customer Segments</a:t>
                      </a:r>
                      <a:endParaRPr lang="en-AU" sz="1200" b="0" baseline="0" dirty="0" smtClean="0">
                        <a:latin typeface="Comic Sans MS" pitchFamily="66" charset="0"/>
                      </a:endParaRPr>
                    </a:p>
                    <a:p>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2020819">
                <a:tc vMerge="1">
                  <a:txBody>
                    <a:bodyPr/>
                    <a:lstStyle/>
                    <a:p>
                      <a:endParaRPr lang="en-AU"/>
                    </a:p>
                  </a:txBody>
                  <a:tcPr/>
                </a:tc>
                <a:tc>
                  <a:txBody>
                    <a:bodyPr/>
                    <a:lstStyle/>
                    <a:p>
                      <a:r>
                        <a:rPr lang="en-AU" sz="1200" b="1" dirty="0" smtClean="0"/>
                        <a:t>             Key Resources</a:t>
                      </a:r>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vMerge="1">
                  <a:txBody>
                    <a:bodyPr/>
                    <a:lstStyle/>
                    <a:p>
                      <a:endParaRPr lang="en-AU"/>
                    </a:p>
                  </a:txBody>
                  <a:tcPr/>
                </a:tc>
                <a:tc hMerge="1" vMerge="1">
                  <a:txBody>
                    <a:bodyPr/>
                    <a:lstStyle/>
                    <a:p>
                      <a:endParaRPr lang="en-AU" dirty="0"/>
                    </a:p>
                  </a:txBody>
                  <a:tcPr/>
                </a:tc>
                <a:tc>
                  <a:txBody>
                    <a:bodyPr/>
                    <a:lstStyle/>
                    <a:p>
                      <a:r>
                        <a:rPr lang="en-AU" sz="1200" b="1" dirty="0" smtClean="0"/>
                        <a:t>             Channels</a:t>
                      </a:r>
                      <a:endParaRPr lang="en-AU" sz="1200" b="0" baseline="0" dirty="0" smtClean="0">
                        <a:latin typeface="Comic Sans MS" pitchFamily="66" charset="0"/>
                      </a:endParaRPr>
                    </a:p>
                    <a:p>
                      <a:endParaRPr lang="en-AU" sz="1100" b="0" baseline="0" dirty="0" smtClean="0">
                        <a:latin typeface="Comic Sans MS" pitchFamily="66" charset="0"/>
                      </a:endParaRPr>
                    </a:p>
                    <a:p>
                      <a:endParaRPr lang="en-AU" sz="1100" b="0" baseline="0" dirty="0" smtClean="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endParaRPr lang="en-AU"/>
                    </a:p>
                  </a:txBody>
                  <a:tcPr/>
                </a:tc>
              </a:tr>
              <a:tr h="991345">
                <a:tc gridSpan="3">
                  <a:txBody>
                    <a:bodyPr/>
                    <a:lstStyle/>
                    <a:p>
                      <a:r>
                        <a:rPr lang="en-AU" sz="1200" b="1" dirty="0" smtClean="0"/>
                        <a:t>              Cost Structure</a:t>
                      </a:r>
                      <a:endParaRPr lang="en-AU" sz="1200" b="0" baseline="0" dirty="0" smtClean="0">
                        <a:latin typeface="Comic Sans MS" pitchFamily="66" charset="0"/>
                      </a:endParaRPr>
                    </a:p>
                    <a:p>
                      <a:endParaRPr lang="en-AU" sz="1200" b="0" baseline="0" dirty="0" smtClean="0">
                        <a:latin typeface="Comic Sans MS" pitchFamily="66" charset="0"/>
                      </a:endParaRPr>
                    </a:p>
                    <a:p>
                      <a:endParaRPr lang="en-AU" sz="1200" b="0" baseline="0" dirty="0" smtClean="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tc gridSpan="3">
                  <a:txBody>
                    <a:bodyPr/>
                    <a:lstStyle/>
                    <a:p>
                      <a:r>
                        <a:rPr lang="en-AU" sz="1200" b="1" dirty="0" smtClean="0"/>
                        <a:t>           Revenue Streams</a:t>
                      </a:r>
                      <a:endParaRPr lang="en-AU" sz="1200" b="0" baseline="0" dirty="0" smtClean="0">
                        <a:latin typeface="Comic Sans MS" pitchFamily="66" charset="0"/>
                      </a:endParaRPr>
                    </a:p>
                    <a:p>
                      <a:endParaRPr lang="en-AU" sz="1200" b="0" baseline="0" dirty="0" smtClean="0">
                        <a:latin typeface="Comic Sans MS" pitchFamily="66" charset="0"/>
                      </a:endParaRPr>
                    </a:p>
                    <a:p>
                      <a:endParaRPr lang="en-AU" sz="1200" b="0" baseline="0" dirty="0" smtClean="0">
                        <a:latin typeface="Comic Sans MS" pitchFamily="66" charset="0"/>
                      </a:endParaRPr>
                    </a:p>
                    <a:p>
                      <a:endParaRPr lang="en-AU" sz="11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tr>
              <a:tr h="240813">
                <a:tc gridSpan="6">
                  <a:txBody>
                    <a:bodyPr/>
                    <a:lstStyle/>
                    <a:p>
                      <a:endParaRPr lang="en-AU" sz="100" b="1" dirty="0"/>
                    </a:p>
                  </a:txBody>
                  <a:tcPr marL="82296" marR="82296">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AU" sz="100" dirty="0"/>
                    </a:p>
                  </a:txBody>
                  <a:tcPr/>
                </a:tc>
                <a:tc hMerge="1">
                  <a:txBody>
                    <a:bodyPr/>
                    <a:lstStyle/>
                    <a:p>
                      <a:endParaRPr lang="en-AU" sz="100" dirty="0"/>
                    </a:p>
                  </a:txBody>
                  <a:tcPr/>
                </a:tc>
                <a:tc hMerge="1">
                  <a:txBody>
                    <a:bodyPr/>
                    <a:lstStyle/>
                    <a:p>
                      <a:endParaRPr lang="en-AU" sz="100" dirty="0"/>
                    </a:p>
                  </a:txBody>
                  <a:tcPr/>
                </a:tc>
                <a:tc hMerge="1">
                  <a:txBody>
                    <a:bodyPr/>
                    <a:lstStyle/>
                    <a:p>
                      <a:endParaRPr lang="en-AU" sz="100" dirty="0"/>
                    </a:p>
                  </a:txBody>
                  <a:tcPr/>
                </a:tc>
                <a:tc hMerge="1">
                  <a:txBody>
                    <a:bodyPr/>
                    <a:lstStyle/>
                    <a:p>
                      <a:endParaRPr lang="en-AU" sz="100" dirty="0"/>
                    </a:p>
                  </a:txBody>
                  <a:tcPr/>
                </a:tc>
              </a:tr>
              <a:tr h="882980">
                <a:tc gridSpan="3">
                  <a:txBody>
                    <a:bodyPr/>
                    <a:lstStyle/>
                    <a:p>
                      <a:r>
                        <a:rPr lang="en-AU" sz="1200" b="1" dirty="0" smtClean="0"/>
                        <a:t>       Social &amp; Environmental</a:t>
                      </a:r>
                      <a:r>
                        <a:rPr lang="en-AU" sz="1200" b="1" baseline="0" dirty="0" smtClean="0"/>
                        <a:t> Cost</a:t>
                      </a:r>
                      <a:endParaRPr lang="en-AU" sz="1200" b="0" baseline="0" dirty="0" smtClean="0">
                        <a:latin typeface="Comic Sans MS" pitchFamily="66" charset="0"/>
                      </a:endParaRPr>
                    </a:p>
                    <a:p>
                      <a:r>
                        <a:rPr lang="en-AU" sz="1100" b="0" baseline="0" dirty="0" smtClean="0">
                          <a:latin typeface="Comic Sans MS" pitchFamily="66" charset="0"/>
                        </a:rPr>
                        <a:t>          </a:t>
                      </a: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alpha val="40000"/>
                      </a:schemeClr>
                    </a:solidFill>
                  </a:tcPr>
                </a:tc>
                <a:tc hMerge="1">
                  <a:txBody>
                    <a:bodyPr/>
                    <a:lstStyle/>
                    <a:p>
                      <a:endParaRPr lang="en-AU" dirty="0"/>
                    </a:p>
                  </a:txBody>
                  <a:tcPr/>
                </a:tc>
                <a:tc hMerge="1">
                  <a:txBody>
                    <a:bodyPr/>
                    <a:lstStyle/>
                    <a:p>
                      <a:endParaRPr lang="en-AU" dirty="0"/>
                    </a:p>
                  </a:txBody>
                  <a:tcPr/>
                </a:tc>
                <a:tc gridSpan="3">
                  <a:txBody>
                    <a:bodyPr/>
                    <a:lstStyle/>
                    <a:p>
                      <a:r>
                        <a:rPr lang="en-AU" sz="1200" b="1" dirty="0" smtClean="0"/>
                        <a:t>            Social &amp; Environmental</a:t>
                      </a:r>
                      <a:r>
                        <a:rPr lang="en-AU" sz="1200" b="1" baseline="0" dirty="0" smtClean="0"/>
                        <a:t> Benefit</a:t>
                      </a:r>
                      <a:endParaRPr lang="en-AU" sz="1200" b="0" baseline="0" dirty="0" smtClean="0">
                        <a:latin typeface="Comic Sans MS" pitchFamily="66" charset="0"/>
                      </a:endParaRPr>
                    </a:p>
                    <a:p>
                      <a:r>
                        <a:rPr lang="en-AU" sz="1100" b="0" baseline="0" dirty="0" smtClean="0">
                          <a:latin typeface="Comic Sans MS" pitchFamily="66" charset="0"/>
                        </a:rPr>
                        <a:t>          </a:t>
                      </a: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alpha val="40000"/>
                      </a:srgbClr>
                    </a:solidFill>
                  </a:tcPr>
                </a:tc>
                <a:tc hMerge="1">
                  <a:txBody>
                    <a:bodyPr/>
                    <a:lstStyle/>
                    <a:p>
                      <a:endParaRPr lang="en-AU" dirty="0"/>
                    </a:p>
                  </a:txBody>
                  <a:tcPr/>
                </a:tc>
                <a:tc hMerge="1">
                  <a:txBody>
                    <a:bodyPr/>
                    <a:lstStyle/>
                    <a:p>
                      <a:endParaRPr lang="en-AU" dirty="0"/>
                    </a:p>
                  </a:txBody>
                  <a:tcPr/>
                </a:tc>
              </a:tr>
              <a:tr h="244023">
                <a:tc gridSpan="6">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000" dirty="0" smtClean="0">
                          <a:hlinkClick r:id="rId13"/>
                        </a:rPr>
                        <a:t>http://www.businessmodelgeneration.com</a:t>
                      </a:r>
                      <a:endParaRPr lang="en-AU" sz="700" dirty="0" smtClean="0"/>
                    </a:p>
                  </a:txBody>
                  <a:tcPr marL="82296" marR="82296">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3048000" cy="1828800"/>
          </a:xfrm>
        </p:spPr>
        <p:txBody>
          <a:bodyPr>
            <a:noAutofit/>
          </a:bodyPr>
          <a:lstStyle/>
          <a:p>
            <a:r>
              <a:rPr lang="en-US" sz="3200" dirty="0" smtClean="0">
                <a:solidFill>
                  <a:srgbClr val="FF0000"/>
                </a:solidFill>
              </a:rPr>
              <a:t>I.	Executive Summary</a:t>
            </a:r>
            <a:endParaRPr lang="en-US" sz="3200" dirty="0">
              <a:solidFill>
                <a:srgbClr val="FF0000"/>
              </a:solidFill>
            </a:endParaRPr>
          </a:p>
        </p:txBody>
      </p:sp>
      <p:sp>
        <p:nvSpPr>
          <p:cNvPr id="5" name="Subtitle 4"/>
          <p:cNvSpPr>
            <a:spLocks noGrp="1"/>
          </p:cNvSpPr>
          <p:nvPr>
            <p:ph type="subTitle" idx="1"/>
          </p:nvPr>
        </p:nvSpPr>
        <p:spPr>
          <a:xfrm>
            <a:off x="533400" y="3228536"/>
            <a:ext cx="4114800" cy="1752600"/>
          </a:xfrm>
        </p:spPr>
        <p:txBody>
          <a:bodyPr>
            <a:noAutofit/>
          </a:bodyPr>
          <a:lstStyle/>
          <a:p>
            <a:pPr algn="ctr"/>
            <a:r>
              <a:rPr lang="en-US" sz="2800" b="1" dirty="0" smtClean="0">
                <a:solidFill>
                  <a:srgbClr val="FF0000"/>
                </a:solidFill>
              </a:rPr>
              <a:t>Snapshot of entire business plan to be discussed at the end. </a:t>
            </a:r>
            <a:endParaRPr lang="en-US" sz="2800" b="1" dirty="0">
              <a:solidFill>
                <a:srgbClr val="FF0000"/>
              </a:solidFill>
            </a:endParaRPr>
          </a:p>
        </p:txBody>
      </p:sp>
      <p:pic>
        <p:nvPicPr>
          <p:cNvPr id="1026" name="Picture 2" descr="C:\Users\Tariq Yousafzai\Desktop\Importance-of-Business-Plan.jpg"/>
          <p:cNvPicPr>
            <a:picLocks noChangeAspect="1" noChangeArrowheads="1"/>
          </p:cNvPicPr>
          <p:nvPr/>
        </p:nvPicPr>
        <p:blipFill>
          <a:blip r:embed="rId2" cstate="print"/>
          <a:srcRect/>
          <a:stretch>
            <a:fillRect/>
          </a:stretch>
        </p:blipFill>
        <p:spPr bwMode="auto">
          <a:xfrm>
            <a:off x="4495800" y="457200"/>
            <a:ext cx="4648200" cy="5943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pPr algn="l"/>
            <a:r>
              <a:rPr lang="en-US" sz="3200" b="1" dirty="0" smtClean="0">
                <a:solidFill>
                  <a:srgbClr val="FF0000"/>
                </a:solidFill>
              </a:rPr>
              <a:t>II. THE INDUSTRY AND THE COMPANY AND ITS PRODUCT(S) OR SERVICE(S)</a:t>
            </a:r>
            <a:endParaRPr lang="en-US" sz="3200" b="1" dirty="0">
              <a:solidFill>
                <a:srgbClr val="FF0000"/>
              </a:solidFill>
            </a:endParaRPr>
          </a:p>
        </p:txBody>
      </p:sp>
      <p:sp>
        <p:nvSpPr>
          <p:cNvPr id="3" name="Content Placeholder 2"/>
          <p:cNvSpPr>
            <a:spLocks noGrp="1"/>
          </p:cNvSpPr>
          <p:nvPr>
            <p:ph idx="1"/>
          </p:nvPr>
        </p:nvSpPr>
        <p:spPr>
          <a:xfrm>
            <a:off x="0" y="1600200"/>
            <a:ext cx="9144000" cy="5257800"/>
          </a:xfrm>
        </p:spPr>
        <p:txBody>
          <a:bodyPr>
            <a:normAutofit fontScale="92500" lnSpcReduction="10000"/>
          </a:bodyPr>
          <a:lstStyle/>
          <a:p>
            <a:pPr algn="just"/>
            <a:r>
              <a:rPr lang="en-US" b="1" dirty="0" smtClean="0"/>
              <a:t>A major area of consideration is the company, its concept for product(s) and service(s), and its interface with the industry in which it will be competing. </a:t>
            </a:r>
          </a:p>
          <a:p>
            <a:pPr algn="just"/>
            <a:r>
              <a:rPr lang="en-US" b="1" i="1" u="sng" dirty="0" smtClean="0"/>
              <a:t>This is the context into which the marketing information, for example, fits in. </a:t>
            </a:r>
          </a:p>
          <a:p>
            <a:pPr algn="just"/>
            <a:r>
              <a:rPr lang="en-US" b="1" dirty="0" smtClean="0"/>
              <a:t>Information needs to include a </a:t>
            </a:r>
            <a:r>
              <a:rPr lang="en-US" b="1" dirty="0" smtClean="0">
                <a:solidFill>
                  <a:srgbClr val="FF0000"/>
                </a:solidFill>
              </a:rPr>
              <a:t>description of the industry, </a:t>
            </a:r>
            <a:r>
              <a:rPr lang="en-US" b="1" dirty="0" smtClean="0"/>
              <a:t>a description of the concept, </a:t>
            </a:r>
            <a:r>
              <a:rPr lang="en-US" b="1" dirty="0" smtClean="0">
                <a:solidFill>
                  <a:srgbClr val="7030A0"/>
                </a:solidFill>
              </a:rPr>
              <a:t>a description of the company and a description of the product(s) or service(s) you will offer,</a:t>
            </a:r>
            <a:r>
              <a:rPr lang="en-US" b="1" dirty="0" smtClean="0"/>
              <a:t> </a:t>
            </a:r>
            <a:r>
              <a:rPr lang="en-US" b="1" dirty="0" smtClean="0">
                <a:solidFill>
                  <a:srgbClr val="FF0000"/>
                </a:solidFill>
              </a:rPr>
              <a:t>the proprietary position of these products(s) or service(s), their potential advantages,</a:t>
            </a:r>
            <a:r>
              <a:rPr lang="en-US" b="1" dirty="0" smtClean="0"/>
              <a:t> and entry growth strategy for the product(s) or service(s).</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pPr algn="l"/>
            <a:r>
              <a:rPr lang="en-US" sz="3200" b="1" dirty="0" smtClean="0">
                <a:solidFill>
                  <a:srgbClr val="FF0000"/>
                </a:solidFill>
              </a:rPr>
              <a:t>II. THE INDUSTRY AND THE COMPANY AND ITS PRODUCT(S) OR SERVICE(S) Continued…</a:t>
            </a:r>
            <a:endParaRPr lang="en-US" sz="3200" dirty="0">
              <a:solidFill>
                <a:srgbClr val="FF0000"/>
              </a:solidFill>
            </a:endParaRPr>
          </a:p>
        </p:txBody>
      </p:sp>
      <p:sp>
        <p:nvSpPr>
          <p:cNvPr id="3" name="Content Placeholder 2"/>
          <p:cNvSpPr>
            <a:spLocks noGrp="1"/>
          </p:cNvSpPr>
          <p:nvPr>
            <p:ph idx="1"/>
          </p:nvPr>
        </p:nvSpPr>
        <p:spPr>
          <a:xfrm>
            <a:off x="0" y="1600200"/>
            <a:ext cx="9144000" cy="5257800"/>
          </a:xfrm>
        </p:spPr>
        <p:txBody>
          <a:bodyPr>
            <a:normAutofit lnSpcReduction="10000"/>
          </a:bodyPr>
          <a:lstStyle/>
          <a:p>
            <a:pPr marL="514350" indent="-514350" algn="just">
              <a:buAutoNum type="alphaUcPeriod"/>
            </a:pPr>
            <a:r>
              <a:rPr lang="en-US" b="1" i="1" dirty="0" smtClean="0">
                <a:solidFill>
                  <a:srgbClr val="0070C0"/>
                </a:solidFill>
              </a:rPr>
              <a:t>The industry:</a:t>
            </a:r>
            <a:endParaRPr lang="en-US" b="1" i="1" dirty="0" smtClean="0"/>
          </a:p>
          <a:p>
            <a:pPr marL="514350" indent="-514350" algn="just"/>
            <a:r>
              <a:rPr lang="en-US" b="1" dirty="0" smtClean="0"/>
              <a:t>Present the current status and prospects for the industry in which the proposed business will operate.</a:t>
            </a:r>
          </a:p>
          <a:p>
            <a:pPr marL="514350" indent="-514350" algn="just"/>
            <a:r>
              <a:rPr lang="en-US" b="1" dirty="0" smtClean="0"/>
              <a:t>Discuss briefly Market size, Growth Trends, and competitors</a:t>
            </a:r>
          </a:p>
          <a:p>
            <a:pPr marL="514350" indent="-514350" algn="just"/>
            <a:r>
              <a:rPr lang="en-US" b="1" dirty="0" smtClean="0"/>
              <a:t>Discuss any new products or developments, new products and customers, new requirements, new entrants and exits, and any other national or economic trends and factors that could affect the venture’s business positively or negatively.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Offshore location attractiveness index </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1219200"/>
            <a:ext cx="8763000" cy="5638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sectionc</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pPr algn="l"/>
            <a:r>
              <a:rPr lang="en-US" sz="3200" b="1" dirty="0" smtClean="0"/>
              <a:t>II. THE INDUSTRY AND THE COMPANY AND ITS PRODUCT(S) OR SERVICE(S)</a:t>
            </a:r>
            <a:endParaRPr lang="en-US" sz="3200" dirty="0"/>
          </a:p>
        </p:txBody>
      </p:sp>
      <p:sp>
        <p:nvSpPr>
          <p:cNvPr id="3" name="Content Placeholder 2"/>
          <p:cNvSpPr>
            <a:spLocks noGrp="1"/>
          </p:cNvSpPr>
          <p:nvPr>
            <p:ph idx="1"/>
          </p:nvPr>
        </p:nvSpPr>
        <p:spPr>
          <a:xfrm>
            <a:off x="0" y="1219200"/>
            <a:ext cx="9144000" cy="5638800"/>
          </a:xfrm>
        </p:spPr>
        <p:txBody>
          <a:bodyPr>
            <a:normAutofit lnSpcReduction="10000"/>
          </a:bodyPr>
          <a:lstStyle/>
          <a:p>
            <a:pPr algn="just">
              <a:buNone/>
            </a:pPr>
            <a:r>
              <a:rPr lang="en-US" b="1" dirty="0" smtClean="0">
                <a:solidFill>
                  <a:srgbClr val="0070C0"/>
                </a:solidFill>
              </a:rPr>
              <a:t>B. </a:t>
            </a:r>
            <a:r>
              <a:rPr lang="en-US" b="1" i="1" dirty="0" smtClean="0">
                <a:solidFill>
                  <a:srgbClr val="0070C0"/>
                </a:solidFill>
              </a:rPr>
              <a:t>The Company and the concept</a:t>
            </a:r>
          </a:p>
          <a:p>
            <a:pPr algn="just"/>
            <a:r>
              <a:rPr lang="en-US" b="1" dirty="0" smtClean="0"/>
              <a:t>Describe what business your company is in or intends to enter, what products/service will it offer, and who will be its principal customers.</a:t>
            </a:r>
          </a:p>
          <a:p>
            <a:pPr algn="just"/>
            <a:r>
              <a:rPr lang="en-US" b="1" dirty="0" smtClean="0"/>
              <a:t>If your company has been in business for several years and is seeking expansion financing, </a:t>
            </a:r>
            <a:r>
              <a:rPr lang="en-US" b="1" dirty="0" smtClean="0">
                <a:solidFill>
                  <a:srgbClr val="FF0000"/>
                </a:solidFill>
              </a:rPr>
              <a:t>review its history and cite its prior sales and profit performance, and if your company had setbacks or losses in prior years, </a:t>
            </a:r>
            <a:r>
              <a:rPr lang="en-US" b="1" dirty="0" smtClean="0"/>
              <a:t>discuss these and emphasize current and future efforts to prevent a recurrence of these difficulties and to improve your company’s performance.</a:t>
            </a:r>
          </a:p>
          <a:p>
            <a:pPr algn="just">
              <a:buNone/>
            </a:pPr>
            <a:endParaRPr lang="en-US" b="1" dirty="0">
              <a:solidFill>
                <a:srgbClr val="0070C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pPr algn="l"/>
            <a:r>
              <a:rPr lang="en-US" sz="3200" b="1" dirty="0" smtClean="0">
                <a:solidFill>
                  <a:srgbClr val="FF0000"/>
                </a:solidFill>
              </a:rPr>
              <a:t>II. THE INDUSTRY AND THE COMPANY AND ITS PRODUCT(S) OR SERVICE(S)</a:t>
            </a:r>
            <a:endParaRPr lang="en-US" sz="3200" dirty="0">
              <a:solidFill>
                <a:srgbClr val="FF0000"/>
              </a:solidFill>
            </a:endParaRPr>
          </a:p>
        </p:txBody>
      </p:sp>
      <p:sp>
        <p:nvSpPr>
          <p:cNvPr id="3" name="Content Placeholder 2"/>
          <p:cNvSpPr>
            <a:spLocks noGrp="1"/>
          </p:cNvSpPr>
          <p:nvPr>
            <p:ph idx="1"/>
          </p:nvPr>
        </p:nvSpPr>
        <p:spPr>
          <a:xfrm>
            <a:off x="0" y="1143000"/>
            <a:ext cx="9144000" cy="5715000"/>
          </a:xfrm>
        </p:spPr>
        <p:txBody>
          <a:bodyPr>
            <a:normAutofit/>
          </a:bodyPr>
          <a:lstStyle/>
          <a:p>
            <a:pPr algn="just">
              <a:buNone/>
            </a:pPr>
            <a:r>
              <a:rPr lang="en-US" b="1" dirty="0" smtClean="0">
                <a:solidFill>
                  <a:srgbClr val="0070C0"/>
                </a:solidFill>
              </a:rPr>
              <a:t>C. </a:t>
            </a:r>
            <a:r>
              <a:rPr lang="en-US" b="1" i="1" dirty="0" smtClean="0">
                <a:solidFill>
                  <a:srgbClr val="0070C0"/>
                </a:solidFill>
              </a:rPr>
              <a:t>The Product(s) or service(s)</a:t>
            </a:r>
            <a:endParaRPr lang="en-US" b="1" i="1" dirty="0" smtClean="0"/>
          </a:p>
          <a:p>
            <a:pPr algn="just"/>
            <a:r>
              <a:rPr lang="en-US" b="1" dirty="0" smtClean="0"/>
              <a:t>Describe in some detail each product or service to be sold</a:t>
            </a:r>
          </a:p>
          <a:p>
            <a:pPr algn="just"/>
            <a:r>
              <a:rPr lang="en-US" b="1" dirty="0" smtClean="0"/>
              <a:t>Discuss the application of product or service and describe the primary end use as well as any significant secondary applications (</a:t>
            </a:r>
            <a:r>
              <a:rPr lang="en-US" b="1" dirty="0" err="1" smtClean="0"/>
              <a:t>Haier</a:t>
            </a:r>
            <a:r>
              <a:rPr lang="en-US" b="1" dirty="0" smtClean="0"/>
              <a:t>)</a:t>
            </a:r>
          </a:p>
          <a:p>
            <a:pPr algn="just"/>
            <a:r>
              <a:rPr lang="en-US" b="1" dirty="0" smtClean="0">
                <a:solidFill>
                  <a:srgbClr val="FF0000"/>
                </a:solidFill>
              </a:rPr>
              <a:t>Describe your USP</a:t>
            </a:r>
            <a:r>
              <a:rPr lang="en-US" b="1" dirty="0" smtClean="0"/>
              <a:t>; also describe what is currently on the market and what will you offer that will </a:t>
            </a:r>
            <a:r>
              <a:rPr lang="en-US" b="1" dirty="0" smtClean="0">
                <a:solidFill>
                  <a:srgbClr val="FF0000"/>
                </a:solidFill>
              </a:rPr>
              <a:t>account for your market penetration</a:t>
            </a:r>
          </a:p>
          <a:p>
            <a:pPr algn="just"/>
            <a:r>
              <a:rPr lang="en-US" b="1" dirty="0" smtClean="0"/>
              <a:t>Include a description of any possible drawbacks (including problems with obsolescence) of product or service</a:t>
            </a:r>
          </a:p>
          <a:p>
            <a:pPr algn="just"/>
            <a:endParaRPr lang="en-US" b="1" dirty="0" smtClean="0"/>
          </a:p>
          <a:p>
            <a:pPr>
              <a:buNone/>
            </a:pPr>
            <a:endParaRPr lang="en-US"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927</Words>
  <Application>Microsoft Office PowerPoint</Application>
  <PresentationFormat>On-screen Show (4:3)</PresentationFormat>
  <Paragraphs>109</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Business Plan Module 1</vt:lpstr>
      <vt:lpstr>Business Model Canvas - Template – Assignment No 2 (related to your business Plan </vt:lpstr>
      <vt:lpstr>I. Executive Summary</vt:lpstr>
      <vt:lpstr>II. THE INDUSTRY AND THE COMPANY AND ITS PRODUCT(S) OR SERVICE(S)</vt:lpstr>
      <vt:lpstr>II. THE INDUSTRY AND THE COMPANY AND ITS PRODUCT(S) OR SERVICE(S) Continued…</vt:lpstr>
      <vt:lpstr>Offshore location attractiveness index </vt:lpstr>
      <vt:lpstr>sectionc</vt:lpstr>
      <vt:lpstr>II. THE INDUSTRY AND THE COMPANY AND ITS PRODUCT(S) OR SERVICE(S)</vt:lpstr>
      <vt:lpstr>II. THE INDUSTRY AND THE COMPANY AND ITS PRODUCT(S) OR SERVICE(S)</vt:lpstr>
      <vt:lpstr>II. THE INDUSTRY AND THE COMPANY AND ITS PRODUCT(S) OR SERVICE(S) cont’d</vt:lpstr>
      <vt:lpstr>Slide 11</vt:lpstr>
      <vt:lpstr>Market Research and Analysis</vt:lpstr>
      <vt:lpstr>Slide 13</vt:lpstr>
      <vt:lpstr>HUMBLE BEGINNINGS</vt:lpstr>
      <vt:lpstr>III. MARKET RESEARCH AND ANALYSIS</vt:lpstr>
      <vt:lpstr>III. MARKET RESEARCH AND ANALYSIS</vt:lpstr>
      <vt:lpstr>Segmentation Bases</vt:lpstr>
      <vt:lpstr>IMPORTANT BEFORE YOU PROCEED ANY FURTHER Entrepreneurial plans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Plan Module 1</dc:title>
  <dc:creator>Windows User</dc:creator>
  <cp:lastModifiedBy>Windows User</cp:lastModifiedBy>
  <cp:revision>2</cp:revision>
  <dcterms:created xsi:type="dcterms:W3CDTF">2019-04-18T05:58:11Z</dcterms:created>
  <dcterms:modified xsi:type="dcterms:W3CDTF">2019-04-18T06:08:05Z</dcterms:modified>
</cp:coreProperties>
</file>