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308" r:id="rId2"/>
    <p:sldId id="306" r:id="rId3"/>
    <p:sldId id="309" r:id="rId4"/>
    <p:sldId id="311" r:id="rId5"/>
    <p:sldId id="310" r:id="rId6"/>
    <p:sldId id="257" r:id="rId7"/>
    <p:sldId id="312" r:id="rId8"/>
    <p:sldId id="313" r:id="rId9"/>
    <p:sldId id="314" r:id="rId10"/>
  </p:sldIdLst>
  <p:sldSz cx="9144000" cy="5143500" type="screen16x9"/>
  <p:notesSz cx="6797675" cy="9872663"/>
  <p:embeddedFontLst>
    <p:embeddedFont>
      <p:font typeface="Epilogue" panose="020B0604020202020204" charset="0"/>
      <p:regular r:id="rId12"/>
      <p:bold r:id="rId13"/>
      <p:italic r:id="rId14"/>
      <p:boldItalic r:id="rId15"/>
    </p:embeddedFont>
    <p:embeddedFont>
      <p:font typeface="Anzeigen Grotesk T" charset="0"/>
      <p:regular r:id="rId16"/>
    </p:embeddedFont>
    <p:embeddedFont>
      <p:font typeface="Atkinson Hyperlegible" panose="020B0604020202020204" charset="0"/>
      <p:regular r:id="rId17"/>
      <p:bold r:id="rId18"/>
      <p:italic r:id="rId19"/>
      <p:boldItalic r:id="rId20"/>
    </p:embeddedFont>
    <p:embeddedFont>
      <p:font typeface="Bahnschrift SemiBold Condensed" panose="020B0502040204020203" pitchFamily="34" charset="0"/>
      <p:bold r:id="rId21"/>
    </p:embeddedFont>
    <p:embeddedFont>
      <p:font typeface="Bahnschrift SemiBold SemiConden" panose="020B0502040204020203" pitchFamily="34" charset="0"/>
      <p:bold r:id="rId22"/>
    </p:embeddedFont>
    <p:embeddedFont>
      <p:font typeface="Arial Black" panose="020B0A04020102020204" pitchFamily="3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1F2A1-BA3F-4849-AB78-2C9046F31F79}">
  <a:tblStyle styleId="{E271F2A1-BA3F-4849-AB78-2C9046F31F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19595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42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c08ed7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c08ed7aa_0_15:notes"/>
          <p:cNvSpPr txBox="1">
            <a:spLocks noGrp="1"/>
          </p:cNvSpPr>
          <p:nvPr>
            <p:ph type="body" idx="1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3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91225" y="1739352"/>
            <a:ext cx="7775400" cy="18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91225" y="3550894"/>
            <a:ext cx="77754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2074" y="403769"/>
            <a:ext cx="31464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6876084" y="403769"/>
            <a:ext cx="14385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8607850" y="-1369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9" name="Google Shape;19;p3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-47525" y="-1369"/>
            <a:ext cx="9245100" cy="5172525"/>
            <a:chOff x="-47525" y="-1825"/>
            <a:chExt cx="9245100" cy="6896700"/>
          </a:xfrm>
        </p:grpSpPr>
        <p:cxnSp>
          <p:nvCxnSpPr>
            <p:cNvPr id="40" name="Google Shape;40;p6"/>
            <p:cNvCxnSpPr/>
            <p:nvPr/>
          </p:nvCxnSpPr>
          <p:spPr>
            <a:xfrm rot="10800000">
              <a:off x="-47525" y="591175"/>
              <a:ext cx="92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6"/>
            <p:cNvCxnSpPr/>
            <p:nvPr/>
          </p:nvCxnSpPr>
          <p:spPr>
            <a:xfrm>
              <a:off x="427851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53" name="Google Shape;53;p8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8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10"/>
          <p:cNvGrpSpPr/>
          <p:nvPr/>
        </p:nvGrpSpPr>
        <p:grpSpPr>
          <a:xfrm flipH="1"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65" name="Google Shape;65;p10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0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915200" y="3294956"/>
            <a:ext cx="53136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1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72" name="Google Shape;72;p11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1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147" name="Google Shape;147;p20"/>
            <p:cNvCxnSpPr/>
            <p:nvPr/>
          </p:nvCxnSpPr>
          <p:spPr>
            <a:xfrm>
              <a:off x="8716138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0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1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51" name="Google Shape;151;p21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1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150" y="1023394"/>
            <a:ext cx="8071800" cy="3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9034">
            <a:off x="3528705" y="509706"/>
            <a:ext cx="5143500" cy="51435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618974" y="1953701"/>
            <a:ext cx="4770211" cy="1820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ts val="4500"/>
              </a:lnSpc>
            </a:pPr>
            <a:r>
              <a:rPr lang="ru-RU" sz="4800" b="1" dirty="0" smtClean="0"/>
              <a:t>Умный батарея приёмник</a:t>
            </a:r>
            <a:endParaRPr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"/>
          </p:nvPr>
        </p:nvSpPr>
        <p:spPr>
          <a:xfrm>
            <a:off x="633098" y="3233448"/>
            <a:ext cx="5002456" cy="1322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 smtClean="0">
                <a:latin typeface="Epilogue" panose="020B0604020202020204" charset="0"/>
              </a:rPr>
              <a:t>Выполнил</a:t>
            </a:r>
            <a:r>
              <a:rPr lang="ru-RU" sz="1200" dirty="0">
                <a:latin typeface="Epilogue" panose="020B0604020202020204" charset="0"/>
              </a:rPr>
              <a:t>и</a:t>
            </a:r>
            <a:r>
              <a:rPr lang="en-US" sz="1200" dirty="0" smtClean="0">
                <a:latin typeface="Epilogue" panose="020B0604020202020204" charset="0"/>
              </a:rPr>
              <a:t>:</a:t>
            </a:r>
            <a:r>
              <a:rPr lang="ru-RU" sz="1200" dirty="0" smtClean="0">
                <a:latin typeface="Epilogue" panose="020B0604020202020204" charset="0"/>
              </a:rPr>
              <a:t> </a:t>
            </a:r>
            <a:endParaRPr lang="en-US" sz="1200" dirty="0" smtClean="0">
              <a:latin typeface="Epilogue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 smtClean="0">
                <a:latin typeface="Epilogue" panose="020B0604020202020204" charset="0"/>
              </a:rPr>
              <a:t>Шакиров З</a:t>
            </a:r>
            <a:r>
              <a:rPr lang="en-US" sz="1200" dirty="0" smtClean="0">
                <a:latin typeface="Epilogue" panose="020B0604020202020204" charset="0"/>
              </a:rPr>
              <a:t>.</a:t>
            </a:r>
            <a:r>
              <a:rPr lang="ru-RU" sz="1200" dirty="0" smtClean="0">
                <a:latin typeface="Epilogue" panose="020B0604020202020204" charset="0"/>
              </a:rPr>
              <a:t>Н</a:t>
            </a:r>
            <a:r>
              <a:rPr lang="en-US" sz="1200" dirty="0" smtClean="0">
                <a:latin typeface="Epilogue" panose="020B0604020202020204" charset="0"/>
              </a:rPr>
              <a:t>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 smtClean="0">
                <a:latin typeface="Epilogue" panose="020B0604020202020204" charset="0"/>
              </a:rPr>
              <a:t>Чумаков </a:t>
            </a:r>
            <a:r>
              <a:rPr lang="en-US" sz="1200" dirty="0" smtClean="0">
                <a:latin typeface="Epilogue" panose="020B0604020202020204" charset="0"/>
              </a:rPr>
              <a:t>C.</a:t>
            </a:r>
            <a:r>
              <a:rPr lang="ru-RU" sz="1200" dirty="0" smtClean="0">
                <a:latin typeface="Epilogue" panose="020B0604020202020204" charset="0"/>
              </a:rPr>
              <a:t>Г </a:t>
            </a:r>
            <a:endParaRPr lang="en-US" sz="1200" dirty="0" smtClean="0">
              <a:latin typeface="Epilogue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 smtClean="0">
                <a:latin typeface="Epilogue" panose="020B0604020202020204" charset="0"/>
              </a:rPr>
              <a:t>ЭВМБ-21-2</a:t>
            </a:r>
            <a:r>
              <a:rPr lang="en-US" sz="1200" dirty="0" smtClean="0">
                <a:latin typeface="Epilogue" panose="020B0604020202020204" charset="0"/>
              </a:rPr>
              <a:t> </a:t>
            </a:r>
            <a:endParaRPr lang="en" sz="1200" dirty="0" smtClean="0">
              <a:latin typeface="Epilogue" panose="020B0604020202020204" charset="0"/>
            </a:endParaRPr>
          </a:p>
        </p:txBody>
      </p:sp>
      <p:cxnSp>
        <p:nvCxnSpPr>
          <p:cNvPr id="178" name="Google Shape;178;p30"/>
          <p:cNvCxnSpPr/>
          <p:nvPr/>
        </p:nvCxnSpPr>
        <p:spPr>
          <a:xfrm flipV="1">
            <a:off x="0" y="909957"/>
            <a:ext cx="9144000" cy="534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Прямоугольник 1"/>
          <p:cNvSpPr/>
          <p:nvPr/>
        </p:nvSpPr>
        <p:spPr>
          <a:xfrm>
            <a:off x="3913155" y="4764905"/>
            <a:ext cx="1124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25000"/>
                  </a:schemeClr>
                </a:solidFill>
                <a:latin typeface="Epilogue" panose="020B0604020202020204" charset="0"/>
              </a:rPr>
              <a:t>Иркутск </a:t>
            </a:r>
            <a:r>
              <a:rPr lang="en-US" sz="1200" dirty="0" smtClean="0">
                <a:solidFill>
                  <a:schemeClr val="bg1">
                    <a:lumMod val="25000"/>
                  </a:schemeClr>
                </a:solidFill>
                <a:latin typeface="Epilogue" panose="020B0604020202020204" charset="0"/>
              </a:rPr>
              <a:t>202</a:t>
            </a:r>
            <a:r>
              <a:rPr lang="ru-RU" sz="1200" dirty="0" smtClean="0">
                <a:solidFill>
                  <a:schemeClr val="bg1">
                    <a:lumMod val="25000"/>
                  </a:schemeClr>
                </a:solidFill>
                <a:latin typeface="Epilogue" panose="020B0604020202020204" charset="0"/>
              </a:rPr>
              <a:t>4</a:t>
            </a:r>
            <a:endParaRPr lang="ru-RU" sz="12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55036" y="235590"/>
            <a:ext cx="58811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>
                    <a:lumMod val="25000"/>
                  </a:schemeClr>
                </a:solidFill>
              </a:rPr>
              <a:t>ИРКУТСКИ НАЦИОНАЛЬНЫЙ ТЕХНИЧЕСКИЙ УНИВЕРСИТЕТ</a:t>
            </a:r>
            <a:endParaRPr lang="ru-RU" b="1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3074" name="Picture 2" descr="Интернет вещей – Бесплатные иконки: сет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66" y="2029838"/>
            <a:ext cx="2201742" cy="22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6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075" y="-1055484"/>
            <a:ext cx="6646316" cy="66463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8426" y="386519"/>
            <a:ext cx="8226106" cy="841800"/>
          </a:xfrm>
        </p:spPr>
        <p:txBody>
          <a:bodyPr/>
          <a:lstStyle/>
          <a:p>
            <a:pPr algn="l"/>
            <a:r>
              <a:rPr lang="ru-RU" b="1" dirty="0" smtClean="0">
                <a:latin typeface="Arial Black" panose="020B0A04020102020204" pitchFamily="34" charset="0"/>
              </a:rPr>
              <a:t>Описание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8425" y="1299945"/>
            <a:ext cx="632650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  <a:ea typeface="Anzeigen Grotesk T" pitchFamily="2" charset="0"/>
              </a:rPr>
              <a:t>Проект представляет собой систему для распознавания батареек по размеру, которая устанавливается в </a:t>
            </a:r>
            <a:r>
              <a:rPr lang="ru-RU" sz="20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  <a:ea typeface="Anzeigen Grotesk T" pitchFamily="2" charset="0"/>
              </a:rPr>
              <a:t>мусорку</a:t>
            </a:r>
            <a:r>
              <a:rPr lang="ru-RU" sz="20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  <a:ea typeface="Anzeigen Grotesk T" pitchFamily="2" charset="0"/>
              </a:rPr>
              <a:t>. Он оснащен счетчиком суммы и статистикой по типам батареек. При внесении батарейки система определяет ее тип, подсчитывает сумму внесенных </a:t>
            </a:r>
            <a:r>
              <a:rPr lang="ru-RU" sz="2000" dirty="0" smtClean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  <a:ea typeface="Anzeigen Grotesk T" pitchFamily="2" charset="0"/>
              </a:rPr>
              <a:t>батареек, </a:t>
            </a:r>
            <a:r>
              <a:rPr lang="ru-RU" sz="20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  <a:ea typeface="Anzeigen Grotesk T" pitchFamily="2" charset="0"/>
              </a:rPr>
              <a:t>и ведет статистику по каждому типу </a:t>
            </a:r>
            <a:r>
              <a:rPr lang="ru-RU" sz="2000" dirty="0" smtClean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  <a:ea typeface="Anzeigen Grotesk T" pitchFamily="2" charset="0"/>
              </a:rPr>
              <a:t>батареек. </a:t>
            </a:r>
            <a:r>
              <a:rPr lang="ru-RU" sz="20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  <a:ea typeface="Anzeigen Grotesk T" pitchFamily="2" charset="0"/>
              </a:rPr>
              <a:t>Это способствует эффективному управлению отходами и сбору информации о батарейках.</a:t>
            </a:r>
          </a:p>
          <a:p>
            <a:r>
              <a:rPr lang="ru-RU" sz="2000" dirty="0"/>
              <a:t/>
            </a:r>
            <a:br>
              <a:rPr lang="ru-RU" sz="2000" dirty="0"/>
            </a:br>
            <a:endParaRPr lang="ru-RU" sz="20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86" y="-943661"/>
            <a:ext cx="6646316" cy="66463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8426" y="386519"/>
            <a:ext cx="8226106" cy="841800"/>
          </a:xfrm>
        </p:spPr>
        <p:txBody>
          <a:bodyPr/>
          <a:lstStyle/>
          <a:p>
            <a:pPr algn="l"/>
            <a:r>
              <a:rPr lang="ru-RU" b="1" dirty="0" smtClean="0">
                <a:latin typeface="+mj-lt"/>
              </a:rPr>
              <a:t>Цели</a:t>
            </a:r>
            <a:r>
              <a:rPr lang="en-US" b="1" dirty="0" smtClean="0">
                <a:latin typeface="+mj-lt"/>
              </a:rPr>
              <a:t> </a:t>
            </a:r>
            <a:r>
              <a:rPr lang="ru-RU" b="1" dirty="0" smtClean="0">
                <a:latin typeface="+mj-lt"/>
              </a:rPr>
              <a:t>и Задачи</a:t>
            </a:r>
            <a:endParaRPr lang="ru-RU" b="1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8426" y="1299945"/>
            <a:ext cx="30086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Разработать </a:t>
            </a:r>
            <a:r>
              <a:rPr lang="ru-RU" sz="2000" dirty="0">
                <a:solidFill>
                  <a:schemeClr val="bg1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умный батарея </a:t>
            </a:r>
            <a:r>
              <a:rPr lang="ru-RU" sz="2000" dirty="0" smtClean="0">
                <a:solidFill>
                  <a:schemeClr val="bg1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приемник </a:t>
            </a:r>
            <a:r>
              <a:rPr lang="ru-RU" sz="2000" dirty="0">
                <a:solidFill>
                  <a:schemeClr val="bg1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для подсчета количества </a:t>
            </a:r>
            <a:r>
              <a:rPr lang="ru-RU" sz="2000" dirty="0" smtClean="0">
                <a:solidFill>
                  <a:schemeClr val="bg1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батареек с выводом статистики на телефон. </a:t>
            </a:r>
            <a:endParaRPr lang="en-US" sz="2000" dirty="0" smtClean="0">
              <a:solidFill>
                <a:schemeClr val="bg1">
                  <a:lumMod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27840" y="1338468"/>
            <a:ext cx="41178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SemiBold Condensed" panose="020B0502040204020203" pitchFamily="34" charset="0"/>
              </a:rPr>
              <a:t>Поиск способов реализации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SemiBold Condensed" panose="020B0502040204020203" pitchFamily="34" charset="0"/>
              </a:rPr>
              <a:t>Покупка компонентов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SemiBold Condensed" panose="020B0502040204020203" pitchFamily="34" charset="0"/>
              </a:rPr>
              <a:t>Написание программы для устройства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SemiBold Condensed" panose="020B0502040204020203" pitchFamily="34" charset="0"/>
              </a:rPr>
              <a:t>Сборка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SemiBold Condensed" panose="020B0502040204020203" pitchFamily="34" charset="0"/>
              </a:rPr>
              <a:t>Запуск программы на </a:t>
            </a:r>
            <a:r>
              <a:rPr lang="en-US" sz="2000" dirty="0" smtClean="0">
                <a:latin typeface="Bahnschrift SemiBold Condensed" panose="020B0502040204020203" pitchFamily="34" charset="0"/>
              </a:rPr>
              <a:t>ESP8266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 SemiBold Condensed" panose="020B0502040204020203" pitchFamily="34" charset="0"/>
              </a:rPr>
              <a:t>Тестирование готового устройства</a:t>
            </a:r>
            <a:endParaRPr lang="en-US" sz="2000" dirty="0" smtClean="0">
              <a:latin typeface="Bahnschrift SemiBold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08426" y="386519"/>
            <a:ext cx="822610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l"/>
            <a:r>
              <a:rPr lang="ru-RU" b="1" dirty="0" smtClean="0">
                <a:latin typeface="+mj-lt"/>
              </a:rPr>
              <a:t>Функции</a:t>
            </a:r>
            <a:endParaRPr lang="ru-RU" b="1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8426" y="1299945"/>
            <a:ext cx="30086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Определение размеров батарейки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Запись количества определенного типа батареек и вывод на экран телефона</a:t>
            </a:r>
            <a:endParaRPr lang="en-US" sz="2000" dirty="0" smtClean="0">
              <a:solidFill>
                <a:schemeClr val="bg1">
                  <a:lumMod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8" name="Picture 4" descr="https://zatumanom.ru/wa-data/public/shop/products/91/63/76391/images/148806/148806.9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2" r="38074"/>
          <a:stretch/>
        </p:blipFill>
        <p:spPr bwMode="auto">
          <a:xfrm>
            <a:off x="3187915" y="115892"/>
            <a:ext cx="2697274" cy="26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75" y="3100541"/>
            <a:ext cx="5439107" cy="129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06" y="598246"/>
            <a:ext cx="3559357" cy="42238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235" y="1266092"/>
            <a:ext cx="3839855" cy="265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42" y="1948648"/>
            <a:ext cx="7399033" cy="22535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22" y="528848"/>
            <a:ext cx="653506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9" y="680819"/>
            <a:ext cx="8292074" cy="4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83" y="604612"/>
            <a:ext cx="3965963" cy="32949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69" y="1732680"/>
            <a:ext cx="3826916" cy="31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25620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Research Work for High School by Slidesgo">
  <a:themeElements>
    <a:clrScheme name="Simple Light">
      <a:dk1>
        <a:srgbClr val="434343"/>
      </a:dk1>
      <a:lt1>
        <a:srgbClr val="F3F3F3"/>
      </a:lt1>
      <a:dk2>
        <a:srgbClr val="99999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32259</TotalTime>
  <Words>133</Words>
  <Application>Microsoft Office PowerPoint</Application>
  <PresentationFormat>Экран (16:9)</PresentationFormat>
  <Paragraphs>26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Epilogue</vt:lpstr>
      <vt:lpstr>Anzeigen Grotesk T</vt:lpstr>
      <vt:lpstr>Atkinson Hyperlegible</vt:lpstr>
      <vt:lpstr>Bahnschrift SemiBold Condensed</vt:lpstr>
      <vt:lpstr>Bahnschrift SemiBold SemiConden</vt:lpstr>
      <vt:lpstr>Arial Black</vt:lpstr>
      <vt:lpstr>Arial</vt:lpstr>
      <vt:lpstr>Formal Research Work for High School by Slidesgo</vt:lpstr>
      <vt:lpstr>Умный батарея приёмник</vt:lpstr>
      <vt:lpstr>Описание</vt:lpstr>
      <vt:lpstr>Цели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Processor Security</dc:title>
  <dc:creator>Захар</dc:creator>
  <cp:lastModifiedBy>Huawei</cp:lastModifiedBy>
  <cp:revision>72</cp:revision>
  <cp:lastPrinted>2023-12-14T14:47:23Z</cp:lastPrinted>
  <dcterms:modified xsi:type="dcterms:W3CDTF">2024-05-23T02:48:20Z</dcterms:modified>
</cp:coreProperties>
</file>