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57" r:id="rId5"/>
    <p:sldId id="258" r:id="rId6"/>
    <p:sldId id="263" r:id="rId7"/>
    <p:sldId id="266" r:id="rId8"/>
    <p:sldId id="275" r:id="rId10"/>
    <p:sldId id="265" r:id="rId11"/>
    <p:sldId id="267" r:id="rId12"/>
    <p:sldId id="269" r:id="rId13"/>
    <p:sldId id="270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  <a:endParaRPr lang="en-US" altLang="zh-CN" dirty="0"/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81050" y="6375400"/>
            <a:ext cx="3975100" cy="12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14351" y="2435225"/>
            <a:ext cx="8483600" cy="1419225"/>
          </a:xfrm>
        </p:spPr>
        <p:txBody>
          <a:bodyPr lIns="90000" tIns="46800" rIns="90000" bIns="46800" anchor="b" anchorCtr="0">
            <a:noAutofit/>
          </a:bodyPr>
          <a:lstStyle>
            <a:lvl1pPr algn="l">
              <a:defRPr sz="80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14350" y="5707353"/>
            <a:ext cx="3975100" cy="58264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6280" y="4438650"/>
            <a:ext cx="7589520" cy="1652298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15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251201" y="3030290"/>
            <a:ext cx="5689600" cy="863958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816225" y="3906520"/>
            <a:ext cx="6559550" cy="93472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smart pointer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计</a:t>
            </a:r>
            <a:r>
              <a:rPr lang="en-US" altLang="zh-CN"/>
              <a:t>04</a:t>
            </a:r>
            <a:r>
              <a:rPr lang="zh-CN" altLang="en-US"/>
              <a:t>李岩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1058694" y="1475821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8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405630" y="4484219"/>
            <a:ext cx="1397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470826" y="1076856"/>
            <a:ext cx="1397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646694" y="1694261"/>
            <a:ext cx="4809435" cy="2720003"/>
            <a:chOff x="-3840141" y="3717032"/>
            <a:chExt cx="3345608" cy="1944216"/>
          </a:xfrm>
        </p:grpSpPr>
        <p:grpSp>
          <p:nvGrpSpPr>
            <p:cNvPr id="18" name="组合 17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-2026669" y="3538032"/>
                <a:ext cx="740864" cy="28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-3302122" y="3533881"/>
                <a:ext cx="481574" cy="28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28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29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30" name="直接箭头连接符 29"/>
            <p:cNvCxnSpPr>
              <a:stCxn id="28" idx="3"/>
              <a:endCxn id="22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9" idx="3"/>
              <a:endCxn id="23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8993630" y="4527399"/>
            <a:ext cx="1397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9249961" y="1190521"/>
            <a:ext cx="1397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28494" y="904031"/>
            <a:ext cx="640871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352" y="3436451"/>
            <a:ext cx="315785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  <a:endParaRPr lang="en-US" altLang="zh-CN" sz="2000" b="1" dirty="0"/>
          </a:p>
          <a:p>
            <a:r>
              <a:rPr lang="en-US" altLang="zh-CN" sz="2000" b="1" dirty="0"/>
              <a:t>	child constructing</a:t>
            </a:r>
            <a:endParaRPr lang="en-US" altLang="zh-CN" sz="2000" b="1" dirty="0"/>
          </a:p>
          <a:p>
            <a:r>
              <a:rPr lang="en-US" altLang="zh-CN" sz="2000" b="1" dirty="0"/>
              <a:t>	parent destructing</a:t>
            </a:r>
            <a:endParaRPr lang="en-US" altLang="zh-CN" sz="2000" b="1" dirty="0"/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14894" y="2272549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8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9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20" name="直接箭头连接符 19"/>
            <p:cNvCxnSpPr>
              <a:stCxn id="18" idx="3"/>
              <a:endCxn id="11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9" idx="3"/>
              <a:endCxn id="12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727825" y="11201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弱引用</a:t>
            </a:r>
            <a:r>
              <a:rPr lang="en-US" altLang="zh-CN" dirty="0" err="1">
                <a:sym typeface="+mn-ea"/>
              </a:rPr>
              <a:t>weak_ptr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指向对象但不计数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79731" y="187231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</a:rPr>
              <a:t>引用计数</a:t>
            </a:r>
            <a:r>
              <a:rPr lang="en-US" altLang="zh-CN" sz="2000" b="1" dirty="0">
                <a:solidFill>
                  <a:schemeClr val="tx1"/>
                </a:solidFill>
              </a:rPr>
              <a:t>:0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13290" y="5217447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672580" y="697230"/>
            <a:ext cx="2847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Parent</a:t>
            </a:r>
            <a:r>
              <a:rPr lang="zh-CN" altLang="en-US" dirty="0">
                <a:sym typeface="+mn-ea"/>
              </a:rPr>
              <a:t>即将销毁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77390" y="395605"/>
            <a:ext cx="50622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ctr"/>
            <a:r>
              <a:rPr lang="zh-CN" sz="4000" dirty="0">
                <a:solidFill>
                  <a:srgbClr val="C00000"/>
                </a:solidFill>
                <a:sym typeface="+mn-ea"/>
              </a:rPr>
              <a:t>使用</a:t>
            </a:r>
            <a:r>
              <a:rPr lang="en-US" altLang="zh-CN" sz="4000" dirty="0">
                <a:solidFill>
                  <a:srgbClr val="C00000"/>
                </a:solidFill>
                <a:sym typeface="+mn-ea"/>
              </a:rPr>
              <a:t>weak_ptr</a:t>
            </a:r>
            <a:endParaRPr lang="en-US" altLang="zh-CN" sz="4000" dirty="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850" y="109220"/>
            <a:ext cx="10515600" cy="1325563"/>
          </a:xfrm>
        </p:spPr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</a:rPr>
              <a:t>弱引用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000" y="1271270"/>
            <a:ext cx="4046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创建：</a:t>
            </a:r>
            <a:endParaRPr lang="zh-CN" altLang="en-US" sz="2400" dirty="0" err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shared_ptr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int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 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(new 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int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(3));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weak_ptr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int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 wp1 = 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即要有一个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shared_ptr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在前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850" y="3507740"/>
            <a:ext cx="344551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endParaRPr lang="en-US" altLang="zh-CN" sz="2000" b="1" dirty="0" err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wp.use_count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()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获取引用计数</a:t>
            </a:r>
            <a:endParaRPr lang="en-US" altLang="zh-CN" sz="2000" dirty="0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wp.reset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()	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清除指针</a:t>
            </a:r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wp.expired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()	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检查对象是否无效</a:t>
            </a:r>
            <a:endParaRPr lang="en-US" altLang="zh-CN" sz="2000" dirty="0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wp.lock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从弱引用获得一个智能指针</a:t>
            </a:r>
            <a:endParaRPr lang="zh-CN" altLang="en-US" sz="2000" dirty="0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3780" y="306070"/>
            <a:ext cx="60401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std::</a:t>
            </a:r>
            <a:r>
              <a:rPr lang="en-US" altLang="zh-CN" b="1" dirty="0" err="1">
                <a:latin typeface="Consolas" panose="020B0609020204030204" pitchFamily="49" charset="0"/>
              </a:rPr>
              <a:t>weak_ptr</a:t>
            </a:r>
            <a:r>
              <a:rPr lang="en-US" altLang="zh-CN" b="1" dirty="0">
                <a:latin typeface="Consolas" panose="020B0609020204030204" pitchFamily="49" charset="0"/>
              </a:rPr>
              <a:t>&lt;int&gt; wp;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latin typeface="Consolas" panose="020B0609020204030204" pitchFamily="49" charset="0"/>
              </a:rPr>
              <a:t>auto sp1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</a:t>
            </a:r>
            <a:r>
              <a:rPr lang="en-US" altLang="zh-CN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&gt;(20);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latin typeface="Consolas" panose="020B0609020204030204" pitchFamily="49" charset="0"/>
              </a:rPr>
              <a:t>wp</a:t>
            </a:r>
            <a:r>
              <a:rPr lang="en-US" altLang="zh-CN" b="1" dirty="0">
                <a:latin typeface="Consolas" panose="020B0609020204030204" pitchFamily="49" charset="0"/>
              </a:rPr>
              <a:t> = sp1;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latin typeface="Consolas" panose="020B0609020204030204" pitchFamily="49" charset="0"/>
              </a:rPr>
              <a:t>auto sp2 = </a:t>
            </a:r>
            <a:r>
              <a:rPr lang="en-US" altLang="zh-CN" b="1" dirty="0" err="1">
                <a:latin typeface="Consolas" panose="020B0609020204030204" pitchFamily="49" charset="0"/>
              </a:rPr>
              <a:t>wp.lock</a:t>
            </a:r>
            <a:r>
              <a:rPr lang="en-US" altLang="zh-CN" b="1" dirty="0">
                <a:latin typeface="Consolas" panose="020B0609020204030204" pitchFamily="49" charset="0"/>
              </a:rPr>
              <a:t>();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zh-CN" altLang="en-US" b="1" dirty="0" err="1">
                <a:latin typeface="Consolas" panose="020B0609020204030204" pitchFamily="49" charset="0"/>
              </a:rPr>
              <a:t>；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//2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latin typeface="Consolas" panose="020B0609020204030204" pitchFamily="49" charset="0"/>
              </a:rPr>
              <a:t>sp1.reset();	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释放指针</a:t>
            </a:r>
            <a:endParaRPr lang="zh-CN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}	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sp2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销毁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	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wp.expired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1570" y="655320"/>
            <a:ext cx="1013460" cy="1280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93696" y="2127007"/>
            <a:ext cx="7416824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&lt;int&gt; up2 = up1; 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指针</a:t>
            </a:r>
            <a:endParaRPr lang="zh-CN" altLang="en-US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指针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838200" y="948690"/>
            <a:ext cx="10515600" cy="98298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dirty="0" err="1">
                <a:sym typeface="+mn-ea"/>
              </a:rPr>
              <a:t>                                                 </a:t>
            </a:r>
            <a:r>
              <a:rPr lang="en-US" altLang="zh-CN" sz="4445" dirty="0" err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9600" dirty="0" err="1">
                <a:solidFill>
                  <a:srgbClr val="FF0000"/>
                </a:solidFill>
                <a:sym typeface="+mn-ea"/>
              </a:rPr>
              <a:t>                 </a:t>
            </a:r>
            <a:r>
              <a:rPr lang="zh-CN" altLang="en-US" sz="9600" dirty="0" err="1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9600" dirty="0" err="1">
                <a:solidFill>
                  <a:srgbClr val="FF0000"/>
                </a:solidFill>
                <a:sym typeface="+mn-ea"/>
              </a:rPr>
              <a:t>unique_ptr</a:t>
            </a:r>
            <a:endParaRPr lang="en-US" altLang="zh-CN" sz="9600" dirty="0" err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9600" dirty="0" err="1">
                <a:sym typeface="+mn-ea"/>
              </a:rPr>
              <a:t>shared_ptr</a:t>
            </a:r>
            <a:r>
              <a:rPr lang="zh-CN" altLang="en-US" sz="9600" dirty="0">
                <a:sym typeface="+mn-ea"/>
              </a:rPr>
              <a:t>涉及引用计数，性能较差</a:t>
            </a:r>
            <a:r>
              <a:rPr lang="en-US" altLang="zh-CN" sz="9600" dirty="0">
                <a:sym typeface="+mn-ea"/>
              </a:rPr>
              <a:t>;</a:t>
            </a:r>
            <a:r>
              <a:rPr lang="zh-CN" altLang="en-US" sz="9600" dirty="0">
                <a:sym typeface="+mn-ea"/>
              </a:rPr>
              <a:t>保证一个对象只被一个指针引用</a:t>
            </a:r>
            <a:endParaRPr lang="en-US" altLang="zh-CN" sz="9600" dirty="0">
              <a:sym typeface="+mn-ea"/>
            </a:endParaRPr>
          </a:p>
          <a:p>
            <a:endParaRPr lang="zh-CN" altLang="en-US" sz="9600"/>
          </a:p>
          <a:p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总结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552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、智能指针可以帮助管理内存，避免内存泄露</a:t>
            </a:r>
            <a:endParaRPr lang="zh-CN" altLang="en-US" sz="32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、不用</a:t>
            </a:r>
            <a:r>
              <a:rPr lang="en-US" altLang="zh-CN" sz="3200" dirty="0">
                <a:sym typeface="+mn-ea"/>
              </a:rPr>
              <a:t>auto_ptr,</a:t>
            </a:r>
            <a:r>
              <a:rPr lang="zh-CN" altLang="en-US" sz="3200" dirty="0">
                <a:sym typeface="+mn-ea"/>
              </a:rPr>
              <a:t>区分</a:t>
            </a:r>
            <a:r>
              <a:rPr lang="en-US" altLang="zh-CN" sz="3200" dirty="0">
                <a:sym typeface="+mn-ea"/>
              </a:rPr>
              <a:t>unique_ptr</a:t>
            </a:r>
            <a:r>
              <a:rPr lang="zh-CN" altLang="en-US" sz="3200" dirty="0">
                <a:sym typeface="+mn-ea"/>
              </a:rPr>
              <a:t>和</a:t>
            </a:r>
            <a:r>
              <a:rPr lang="en-US" altLang="zh-CN" sz="3200" dirty="0">
                <a:sym typeface="+mn-ea"/>
              </a:rPr>
              <a:t>shared_ptr</a:t>
            </a:r>
            <a:r>
              <a:rPr lang="zh-CN" altLang="en-US" sz="3200" dirty="0">
                <a:sym typeface="+mn-ea"/>
              </a:rPr>
              <a:t>，使用</a:t>
            </a:r>
            <a:r>
              <a:rPr lang="en-US" altLang="zh-CN" sz="3200" dirty="0">
                <a:sym typeface="+mn-ea"/>
              </a:rPr>
              <a:t>weak_ptr</a:t>
            </a:r>
            <a:r>
              <a:rPr lang="zh-CN" altLang="en-US" sz="3200" dirty="0">
                <a:sym typeface="+mn-ea"/>
              </a:rPr>
              <a:t>去补充</a:t>
            </a:r>
            <a:r>
              <a:rPr lang="en-US" altLang="zh-CN" sz="3200" dirty="0">
                <a:sym typeface="+mn-ea"/>
              </a:rPr>
              <a:t>shared_ptr</a:t>
            </a:r>
            <a:endParaRPr lang="en-US" altLang="zh-CN" sz="32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/>
              <a:t>3</a:t>
            </a:r>
            <a:r>
              <a:rPr lang="zh-CN" altLang="en-US" sz="3200"/>
              <a:t>、合理使用智能指针（例如不用时维护成本过大、手动维护过难时）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54075"/>
          </a:xfrm>
        </p:spPr>
        <p:txBody>
          <a:bodyPr>
            <a:normAutofit fontScale="90000"/>
          </a:bodyPr>
          <a:p>
            <a:r>
              <a:rPr lang="zh-CN" altLang="en-US"/>
              <a:t>为什么使用智能指针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15515"/>
            <a:ext cx="9144000" cy="3042285"/>
          </a:xfrm>
        </p:spPr>
        <p:txBody>
          <a:bodyPr/>
          <a:p>
            <a:pPr algn="l"/>
            <a:r>
              <a:rPr lang="en-US"/>
              <a:t>1</a:t>
            </a:r>
            <a:r>
              <a:rPr lang="zh-CN" altLang="en-US"/>
              <a:t>、</a:t>
            </a:r>
            <a:r>
              <a:rPr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具有RAII机制</a:t>
            </a:r>
            <a:r>
              <a:rPr 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（Resource Acquisition Is Initialization，即资源获取即初始化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能像原生指针一样使用</a:t>
            </a:r>
            <a:endParaRPr 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能够有效管理对象的生命周期</a:t>
            </a:r>
            <a:r>
              <a:rPr 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，避免了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delete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问题，防止内存泄露，减少出错。</a:t>
            </a:r>
            <a:endParaRPr lang="zh-CN" altLang="en-US" sz="2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智能指针模板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370" y="1000760"/>
            <a:ext cx="6172200" cy="4108450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/>
              <a:t>	</a:t>
            </a:r>
            <a:r>
              <a:rPr lang="zh-CN" altLang="en-US" sz="2400"/>
              <a:t>基本使用语法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头文件</a:t>
            </a:r>
            <a:r>
              <a:rPr lang="en-US" altLang="zh-CN" sz="2400"/>
              <a:t>#include&lt;memory&gt;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shared_ptr&lt;class X&gt; pd(new (X))</a:t>
            </a:r>
            <a:endParaRPr lang="en-US" altLang="zh-CN" sz="24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8520" y="1000760"/>
            <a:ext cx="4768850" cy="5388610"/>
          </a:xfrm>
        </p:spPr>
        <p:txBody>
          <a:bodyPr/>
          <a:p>
            <a:endParaRPr lang="zh-CN" altLang="en-US"/>
          </a:p>
          <a:p>
            <a:r>
              <a:rPr lang="en-US" altLang="zh-CN" sz="4000"/>
              <a:t>auto_ptr;                   </a:t>
            </a:r>
            <a:endParaRPr lang="en-US" altLang="zh-CN" sz="4000"/>
          </a:p>
          <a:p>
            <a:r>
              <a:rPr lang="en-US" altLang="zh-CN" sz="4000"/>
              <a:t>unique_ptr;</a:t>
            </a:r>
            <a:endParaRPr lang="en-US" altLang="zh-CN" sz="4000"/>
          </a:p>
          <a:p>
            <a:r>
              <a:rPr lang="en-US" altLang="zh-CN" sz="4000"/>
              <a:t>shared_ptr;</a:t>
            </a:r>
            <a:endParaRPr lang="en-US" altLang="zh-CN" sz="4000"/>
          </a:p>
          <a:p>
            <a:r>
              <a:rPr lang="en-US" altLang="zh-CN" sz="4000"/>
              <a:t>weak_ptr</a:t>
            </a:r>
            <a:r>
              <a:rPr lang="zh-CN" altLang="en-US" sz="4000"/>
              <a:t>；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0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rPr lang="zh-CN" altLang="en-US">
                <a:solidFill>
                  <a:srgbClr val="FF0000"/>
                </a:solidFill>
              </a:rPr>
              <a:t>建立示范及结果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内容占位符 6" descr="C:\Users\lenovo\Desktop\pre\1.jpg1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56360" y="1073785"/>
            <a:ext cx="9150985" cy="526605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0625" y="669290"/>
            <a:ext cx="3307080" cy="2211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 </a:t>
            </a:r>
            <a:r>
              <a:rPr lang="en-US" altLang="zh-CN" sz="3600">
                <a:solidFill>
                  <a:srgbClr val="FF0000"/>
                </a:solidFill>
              </a:rPr>
              <a:t>shared_ptr and unique_ptr</a:t>
            </a:r>
            <a:r>
              <a:rPr lang="zh-CN" altLang="en-US" sz="3600">
                <a:solidFill>
                  <a:srgbClr val="FF0000"/>
                </a:solidFill>
              </a:rPr>
              <a:t>通用的操作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33500"/>
            <a:ext cx="10852150" cy="5007610"/>
          </a:xfrm>
        </p:spPr>
        <p:txBody>
          <a:bodyPr>
            <a:normAutofit fontScale="70000"/>
          </a:bodyPr>
          <a:p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2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shared_ptr&lt;T&gt; p1</a:t>
            </a:r>
            <a:r>
              <a:rPr lang="en-US" altLang="zh-CN" sz="3200">
                <a:solidFill>
                  <a:schemeClr val="tx1"/>
                </a:solidFill>
              </a:rPr>
              <a:t>; //空智能指针，可以指向类型为T的对象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 unique_ptr&lt;T&gt; p2;</a:t>
            </a:r>
            <a:endParaRPr lang="en-US" altLang="zh-CN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 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if (p1)</a:t>
            </a:r>
            <a:r>
              <a:rPr lang="en-US" altLang="zh-CN" sz="3200">
                <a:solidFill>
                  <a:schemeClr val="tx1"/>
                </a:solidFill>
              </a:rPr>
              <a:t>    //将p1用作一个条件判断，若p1指向一个对象，为true 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   *p1; </a:t>
            </a:r>
            <a:r>
              <a:rPr lang="en-US" altLang="zh-CN" sz="3200">
                <a:solidFill>
                  <a:schemeClr val="tx1"/>
                </a:solidFill>
              </a:rPr>
              <a:t>   //解引用p1，获得他指向的对象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 p1-&gt;member;  </a:t>
            </a:r>
            <a:r>
              <a:rPr lang="en-US" altLang="zh-CN" sz="3200">
                <a:solidFill>
                  <a:schemeClr val="tx1"/>
                </a:solidFill>
              </a:rPr>
              <a:t>//等价于*(p1).member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 p1.get();</a:t>
            </a:r>
            <a:r>
              <a:rPr lang="en-US" altLang="zh-CN" sz="3200">
                <a:solidFill>
                  <a:schemeClr val="tx1"/>
                </a:solidFill>
              </a:rPr>
              <a:t>   //返回p1中保存的指针。若智能指针释放了对象，则这个指针指向的对象也消失了　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 </a:t>
            </a:r>
            <a:r>
              <a:rPr lang="en-US" altLang="zh-C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swap(p１, q);  </a:t>
            </a:r>
            <a:r>
              <a:rPr lang="en-US" altLang="zh-CN" sz="3200">
                <a:solidFill>
                  <a:schemeClr val="tx1"/>
                </a:solidFill>
              </a:rPr>
              <a:t>   //交换p1和q中的指针即p1.swap(q);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zh-CN" sz="3200"/>
              <a:t>                       </a:t>
            </a:r>
            <a:r>
              <a:rPr lang="en-US" altLang="zh-C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 shared_ptr</a:t>
            </a:r>
            <a:r>
              <a:rPr lang="zh-CN" altLang="en-US" dirty="0">
                <a:solidFill>
                  <a:srgbClr val="FF0000"/>
                </a:solidFill>
              </a:rPr>
              <a:t>的其他操作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320" y="1083945"/>
            <a:ext cx="9361170" cy="5582920"/>
          </a:xfrm>
        </p:spPr>
        <p:txBody>
          <a:bodyPr>
            <a:normAutofit fontScale="25000"/>
          </a:bodyPr>
          <a:lstStyle/>
          <a:p>
            <a:pPr marL="0" lvl="1" algn="l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p.reset()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     清除指针并减少引用计数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static_pointer_cast&lt;int&gt;(p)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转为int类型指针(和static_cast类似，无类型检查）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dynamic_pointer_cast&lt;Base&gt;(p)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转为int类型指针(和dynamic_cast类似，动态类型检查）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make_shared&lt;T&gt; (args)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//返回一个shared_ptr，指向一个动态分配的类型为T的对象，使用args初始化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shared_ptr&lt;T&gt; p(q)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//p是shared_ptr　q的拷贝；此操作会递增q中的计数器，q中的指针必须能转换为T*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p = q    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//p q都是shared_ptr，所保存的指针必须都能相互转换，此操作会递减p的引用计数，递增q的引用计数；若p的引用计数变为0，则将其管理的原内存释放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zh-CN" sz="80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p.unique()</a:t>
            </a:r>
            <a:r>
              <a:rPr lang="en-US" altLang="zh-CN" sz="8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//若p.use_count()为1，返回true</a:t>
            </a:r>
            <a:endParaRPr lang="en-US" altLang="zh-CN" sz="8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8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8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br>
              <a:rPr lang="en-US" altLang="zh-CN" sz="8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demo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/>
              <a:t>#include &lt;memory&gt;</a:t>
            </a:r>
            <a:endParaRPr lang="zh-CN" altLang="en-US"/>
          </a:p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shared_ptr&lt;int&gt; p1(new int(4));</a:t>
            </a:r>
            <a:endParaRPr lang="zh-CN" altLang="en-US"/>
          </a:p>
          <a:p>
            <a:r>
              <a:rPr lang="zh-CN" altLang="en-US"/>
              <a:t>	shared_ptr&lt;int&gt; p2(new int(3));</a:t>
            </a:r>
            <a:endParaRPr lang="zh-CN" altLang="en-US"/>
          </a:p>
          <a:p>
            <a:r>
              <a:rPr lang="zh-CN" altLang="en-US"/>
              <a:t>	p1=p2;</a:t>
            </a:r>
            <a:endParaRPr lang="zh-CN" altLang="en-US"/>
          </a:p>
          <a:p>
            <a:r>
              <a:rPr lang="zh-CN" altLang="en-US"/>
              <a:t>	cout&lt;&lt;p1.use_count()&lt;&lt;endl;</a:t>
            </a:r>
            <a:endParaRPr lang="zh-CN" altLang="en-US"/>
          </a:p>
          <a:p>
            <a:r>
              <a:rPr lang="zh-CN" altLang="en-US"/>
              <a:t>	cout&lt;&lt;p2.use_count()&lt;&lt;endl;</a:t>
            </a:r>
            <a:endParaRPr lang="zh-CN" altLang="en-US"/>
          </a:p>
          <a:p>
            <a:r>
              <a:rPr lang="zh-CN" altLang="en-US"/>
              <a:t>	if(p1) cout&lt;&lt;"true"&lt;&lt;endl;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if(!p1.unique()) cout&lt;&lt;"is not unique"&lt;&lt;endl;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	p1.reset();</a:t>
            </a:r>
            <a:endParaRPr lang="zh-CN" altLang="en-US"/>
          </a:p>
          <a:p>
            <a:r>
              <a:rPr lang="zh-CN" altLang="en-US">
                <a:sym typeface="+mn-ea"/>
              </a:rPr>
              <a:t>	cout&lt;&lt;p1.get()&lt;&lt;endl;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	cout&lt;&lt;p1.use_count()&lt;&lt;endl;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	p1=p2;</a:t>
            </a:r>
            <a:endParaRPr lang="zh-CN" altLang="en-US"/>
          </a:p>
          <a:p>
            <a:r>
              <a:rPr lang="zh-CN" altLang="en-US">
                <a:sym typeface="+mn-ea"/>
              </a:rPr>
              <a:t>	cout&lt;&lt;p1.use_count()&lt;&lt;endl;</a:t>
            </a:r>
            <a:endParaRPr lang="zh-CN" altLang="en-US"/>
          </a:p>
          <a:p>
            <a:r>
              <a:rPr lang="zh-CN" altLang="en-US">
                <a:sym typeface="+mn-ea"/>
              </a:rPr>
              <a:t>	cout&lt;&lt;*p1;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4613910"/>
            <a:ext cx="359664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shared_ptr</a:t>
            </a:r>
            <a:r>
              <a:rPr lang="zh-CN" altLang="en-US" dirty="0">
                <a:solidFill>
                  <a:srgbClr val="FF0000"/>
                </a:solidFill>
              </a:rPr>
              <a:t>的实现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引用计数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6005" y="1493520"/>
            <a:ext cx="86709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当引用计数归</a:t>
            </a:r>
            <a:r>
              <a:rPr lang="en-US" altLang="zh-CN" sz="2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时，销毁对象</a:t>
            </a:r>
            <a:endParaRPr lang="en-US" altLang="zh-CN" sz="2000" dirty="0"/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2960" y="1394460"/>
            <a:ext cx="4625340" cy="1513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shared_ptr</a:t>
            </a:r>
            <a:r>
              <a:rPr lang="zh-CN" altLang="en-US" dirty="0">
                <a:solidFill>
                  <a:schemeClr val="accent1"/>
                </a:solidFill>
              </a:rPr>
              <a:t>不够用！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8423" y="967160"/>
            <a:ext cx="6408712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0970" y="4361815"/>
            <a:ext cx="3417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parent constructing</a:t>
            </a:r>
            <a:endParaRPr lang="en-US" altLang="zh-CN" sz="2400" b="1" dirty="0"/>
          </a:p>
          <a:p>
            <a:r>
              <a:rPr lang="en-US" altLang="zh-CN" sz="2400" b="1" dirty="0"/>
              <a:t>child constructing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没有析构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7285" y="158115"/>
            <a:ext cx="40284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Consolas" panose="020B0609020204030204" pitchFamily="49" charset="0"/>
              </a:rPr>
              <a:t>void test()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&lt;Parent&gt; p(new Parent());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&lt;Child&gt; c(new Child());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p-&gt;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2000" b="1" dirty="0">
                <a:latin typeface="Consolas" panose="020B0609020204030204" pitchFamily="49" charset="0"/>
              </a:rPr>
              <a:t>(c);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c-&gt;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2000" b="1" dirty="0">
                <a:latin typeface="Consolas" panose="020B0609020204030204" pitchFamily="49" charset="0"/>
              </a:rPr>
              <a:t>(p);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被销毁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test();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1"/>
  <p:tag name="KSO_WM_TEMPLATE_THUMBS_INDEX" val="1、2、3、4、5、6、7、8、9、10、11、12、13、14、15、16、17、18、19、2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1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2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3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4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18281"/>
</p:tagLst>
</file>

<file path=ppt/tags/tag116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7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8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19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21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22.xml><?xml version="1.0" encoding="utf-8"?>
<p:tagLst xmlns:p="http://schemas.openxmlformats.org/presentationml/2006/main">
  <p:tag name="KSO_WM_TEMPLATE_CATEGORY" val="custom"/>
  <p:tag name="KSO_WM_TEMPLATE_INDEX" val="202182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极简3">
      <a:dk1>
        <a:sysClr val="windowText" lastClr="000000"/>
      </a:dk1>
      <a:lt1>
        <a:sysClr val="window" lastClr="FFFFFF"/>
      </a:lt1>
      <a:dk2>
        <a:srgbClr val="F5F7F8"/>
      </a:dk2>
      <a:lt2>
        <a:srgbClr val="FFFFFF"/>
      </a:lt2>
      <a:accent1>
        <a:srgbClr val="002060"/>
      </a:accent1>
      <a:accent2>
        <a:srgbClr val="1B3366"/>
      </a:accent2>
      <a:accent3>
        <a:srgbClr val="36466D"/>
      </a:accent3>
      <a:accent4>
        <a:srgbClr val="45546A"/>
      </a:accent4>
      <a:accent5>
        <a:srgbClr val="485B5D"/>
      </a:accent5>
      <a:accent6>
        <a:srgbClr val="4B625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15498</Words>
  <Application>WPS 演示</Application>
  <PresentationFormat>宽屏</PresentationFormat>
  <Paragraphs>275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楷体</vt:lpstr>
      <vt:lpstr>Consolas</vt:lpstr>
      <vt:lpstr>Arial Unicode MS</vt:lpstr>
      <vt:lpstr>Calibri</vt:lpstr>
      <vt:lpstr>Office 主题​​</vt:lpstr>
      <vt:lpstr>smart pointer</vt:lpstr>
      <vt:lpstr>为什么使用智能指针</vt:lpstr>
      <vt:lpstr>智能指针模板</vt:lpstr>
      <vt:lpstr>                         建立示范及结果</vt:lpstr>
      <vt:lpstr>	 shared_ptr and unique_ptr通用的操作</vt:lpstr>
      <vt:lpstr>                        shared_ptr的其他操作</vt:lpstr>
      <vt:lpstr>                                             demo</vt:lpstr>
      <vt:lpstr>shared_ptr的实现——引用计数</vt:lpstr>
      <vt:lpstr>shared_ptr不够用！</vt:lpstr>
      <vt:lpstr>PowerPoint 演示文稿</vt:lpstr>
      <vt:lpstr>PowerPoint 演示文稿</vt:lpstr>
      <vt:lpstr>弱引用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2020010949</cp:lastModifiedBy>
  <cp:revision>9</cp:revision>
  <dcterms:created xsi:type="dcterms:W3CDTF">2021-05-30T02:37:00Z</dcterms:created>
  <dcterms:modified xsi:type="dcterms:W3CDTF">2021-06-01T09:43:01Z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72A6A754CB2B4859B2A4A7A424040859</vt:lpwstr>
  </property>
  <property fmtid="{D5CDD505-2E9C-101B-9397-08002B2CF9AE}" pid="3" name="KSOProductBuildVer">
    <vt:lpwstr>2052-11.1.0.10356</vt:lpwstr>
  </property>
</Properties>
</file>