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8288000" cy="10287000"/>
  <p:notesSz cx="6858000" cy="9144000"/>
  <p:embeddedFontLst>
    <p:embeddedFont>
      <p:font typeface="Inter Medium" charset="1" panose="02000503000000020004"/>
      <p:regular r:id="rId30"/>
    </p:embeddedFont>
    <p:embeddedFont>
      <p:font typeface="Anton" charset="1" panose="00000500000000000000"/>
      <p:regular r:id="rId31"/>
    </p:embeddedFont>
    <p:embeddedFont>
      <p:font typeface="Inter Bold" charset="1" panose="020B0802030000000004"/>
      <p:regular r:id="rId32"/>
    </p:embeddedFont>
    <p:embeddedFont>
      <p:font typeface="Inter" charset="1" panose="020B0502030000000004"/>
      <p:regular r:id="rId33"/>
    </p:embeddedFont>
    <p:embeddedFont>
      <p:font typeface="Arimo Bold" charset="1" panose="020B0704020202020204"/>
      <p:regular r:id="rId34"/>
    </p:embeddedFont>
    <p:embeddedFont>
      <p:font typeface="Open Sans Bold" charset="1" panose="020B0806030504020204"/>
      <p:regular r:id="rId35"/>
    </p:embeddedFont>
    <p:embeddedFont>
      <p:font typeface="Open Sans" charset="1" panose="020B0606030504020204"/>
      <p:regular r:id="rId36"/>
    </p:embeddedFont>
    <p:embeddedFont>
      <p:font typeface="Give You Glory" charset="1" panose="02000000000000000000"/>
      <p:regular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notesMasters/notesMaster1.xml" Type="http://schemas.openxmlformats.org/officeDocument/2006/relationships/notesMaster"/><Relationship Id="rId38" Target="theme/theme2.xml" Type="http://schemas.openxmlformats.org/officeDocument/2006/relationships/theme"/><Relationship Id="rId39" Target="notesSlides/notesSlide1.xml" Type="http://schemas.openxmlformats.org/officeDocument/2006/relationships/notesSlide"/><Relationship Id="rId4" Target="theme/theme1.xml" Type="http://schemas.openxmlformats.org/officeDocument/2006/relationships/theme"/><Relationship Id="rId40" Target="notesSlides/notesSlide2.xml" Type="http://schemas.openxmlformats.org/officeDocument/2006/relationships/notesSlide"/><Relationship Id="rId41" Target="notesSlides/notesSlide3.xml" Type="http://schemas.openxmlformats.org/officeDocument/2006/relationships/notesSlide"/><Relationship Id="rId42" Target="fonts/font42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1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2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L’algorithme génétique trouve des solutions quasi optimales pour les petites instances.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L'algorithme génétique devient plus rapide mais moins précis sur les grandes instances.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Le paramétrage (mutation_rate, crossover_rate, taille population) influence fortement la faisabilité.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embeddings/oleObject1.bin" Type="http://schemas.openxmlformats.org/officeDocument/2006/relationships/oleObject"/><Relationship Id="rId4" Target="../media/image22.png" Type="http://schemas.openxmlformats.org/officeDocument/2006/relationships/image"/><Relationship Id="rId5" Target="../media/image23.png" Type="http://schemas.openxmlformats.org/officeDocument/2006/relationships/image"/><Relationship Id="rId6" Target="../media/image2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embeddings/oleObject2.bin" Type="http://schemas.openxmlformats.org/officeDocument/2006/relationships/oleObjec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embeddings/oleObject3.bin" Type="http://schemas.openxmlformats.org/officeDocument/2006/relationships/oleObject"/><Relationship Id="rId4" Target="../media/image27.png" Type="http://schemas.openxmlformats.org/officeDocument/2006/relationships/image"/><Relationship Id="rId5" Target="../embeddings/oleObject4.bin" Type="http://schemas.openxmlformats.org/officeDocument/2006/relationships/oleObject"/><Relationship Id="rId6" Target="../media/image28.png" Type="http://schemas.openxmlformats.org/officeDocument/2006/relationships/image"/><Relationship Id="rId7" Target="../media/image29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3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33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34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5265752" y="6362724"/>
            <a:ext cx="6044497" cy="5473017"/>
          </a:xfrm>
          <a:custGeom>
            <a:avLst/>
            <a:gdLst/>
            <a:ahLst/>
            <a:cxnLst/>
            <a:rect r="r" b="b" t="t" l="l"/>
            <a:pathLst>
              <a:path h="5473017" w="6044497">
                <a:moveTo>
                  <a:pt x="6044496" y="0"/>
                </a:moveTo>
                <a:lnTo>
                  <a:pt x="0" y="0"/>
                </a:lnTo>
                <a:lnTo>
                  <a:pt x="0" y="5473017"/>
                </a:lnTo>
                <a:lnTo>
                  <a:pt x="6044496" y="5473017"/>
                </a:lnTo>
                <a:lnTo>
                  <a:pt x="604449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40753" y="-3285567"/>
            <a:ext cx="6044497" cy="5473017"/>
          </a:xfrm>
          <a:custGeom>
            <a:avLst/>
            <a:gdLst/>
            <a:ahLst/>
            <a:cxnLst/>
            <a:rect r="r" b="b" t="t" l="l"/>
            <a:pathLst>
              <a:path h="5473017" w="6044497">
                <a:moveTo>
                  <a:pt x="0" y="0"/>
                </a:moveTo>
                <a:lnTo>
                  <a:pt x="6044497" y="0"/>
                </a:lnTo>
                <a:lnTo>
                  <a:pt x="6044497" y="5473017"/>
                </a:lnTo>
                <a:lnTo>
                  <a:pt x="0" y="54730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803176" y="8856501"/>
            <a:ext cx="6129436" cy="803598"/>
            <a:chOff x="0" y="0"/>
            <a:chExt cx="1614337" cy="21164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14337" cy="211647"/>
            </a:xfrm>
            <a:custGeom>
              <a:avLst/>
              <a:gdLst/>
              <a:ahLst/>
              <a:cxnLst/>
              <a:rect r="r" b="b" t="t" l="l"/>
              <a:pathLst>
                <a:path h="211647" w="1614337">
                  <a:moveTo>
                    <a:pt x="105824" y="0"/>
                  </a:moveTo>
                  <a:lnTo>
                    <a:pt x="1508513" y="0"/>
                  </a:lnTo>
                  <a:cubicBezTo>
                    <a:pt x="1566958" y="0"/>
                    <a:pt x="1614337" y="47379"/>
                    <a:pt x="1614337" y="105824"/>
                  </a:cubicBezTo>
                  <a:lnTo>
                    <a:pt x="1614337" y="105824"/>
                  </a:lnTo>
                  <a:cubicBezTo>
                    <a:pt x="1614337" y="164268"/>
                    <a:pt x="1566958" y="211647"/>
                    <a:pt x="1508513" y="211647"/>
                  </a:cubicBezTo>
                  <a:lnTo>
                    <a:pt x="105824" y="211647"/>
                  </a:lnTo>
                  <a:cubicBezTo>
                    <a:pt x="47379" y="211647"/>
                    <a:pt x="0" y="164268"/>
                    <a:pt x="0" y="105824"/>
                  </a:cubicBezTo>
                  <a:lnTo>
                    <a:pt x="0" y="105824"/>
                  </a:lnTo>
                  <a:cubicBezTo>
                    <a:pt x="0" y="47379"/>
                    <a:pt x="47379" y="0"/>
                    <a:pt x="10582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614337" cy="2497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016858" y="8951605"/>
            <a:ext cx="613390" cy="613390"/>
            <a:chOff x="0" y="0"/>
            <a:chExt cx="817853" cy="817853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817853" cy="817853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AutoShape 11" id="11"/>
            <p:cNvSpPr/>
            <p:nvPr/>
          </p:nvSpPr>
          <p:spPr>
            <a:xfrm>
              <a:off x="180254" y="408927"/>
              <a:ext cx="457345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</p:grpSp>
      <p:sp>
        <p:nvSpPr>
          <p:cNvPr name="TextBox 12" id="12"/>
          <p:cNvSpPr txBox="true"/>
          <p:nvPr/>
        </p:nvSpPr>
        <p:spPr>
          <a:xfrm rot="0">
            <a:off x="10985250" y="9051607"/>
            <a:ext cx="533830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Motivation  &amp; context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6820882" y="1030708"/>
            <a:ext cx="438418" cy="342900"/>
            <a:chOff x="0" y="0"/>
            <a:chExt cx="584557" cy="457200"/>
          </a:xfrm>
        </p:grpSpPr>
        <p:sp>
          <p:nvSpPr>
            <p:cNvPr name="AutoShape 14" id="14"/>
            <p:cNvSpPr/>
            <p:nvPr/>
          </p:nvSpPr>
          <p:spPr>
            <a:xfrm>
              <a:off x="0" y="25400"/>
              <a:ext cx="584557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>
              <a:off x="0" y="228600"/>
              <a:ext cx="584557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>
              <a:off x="0" y="431800"/>
              <a:ext cx="584557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7" id="17"/>
          <p:cNvSpPr txBox="true"/>
          <p:nvPr/>
        </p:nvSpPr>
        <p:spPr>
          <a:xfrm rot="0">
            <a:off x="1028700" y="2769163"/>
            <a:ext cx="9193265" cy="1277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0"/>
              </a:lnSpc>
              <a:spcBef>
                <a:spcPct val="0"/>
              </a:spcBef>
            </a:pPr>
            <a:r>
              <a:rPr lang="en-US" sz="37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MULTI-OBJECTIVE COST OPTIMIZATION </a:t>
            </a:r>
            <a:r>
              <a:rPr lang="en-US" sz="37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 PI CROSS-DOCK NETWORKS USING GENETIC ALGORITHMS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4348867"/>
            <a:ext cx="693430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b="true" sz="20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Master 2 Réseaux et système autonomes, paris cité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56237" y="5098438"/>
            <a:ext cx="377327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Presented by Zineb Taieb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6515863"/>
            <a:ext cx="3773270" cy="110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Supervisors: 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Mme Essghaier Fatma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 Allaoui Hamid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9928276" y="2630710"/>
            <a:ext cx="7879236" cy="5866196"/>
            <a:chOff x="0" y="0"/>
            <a:chExt cx="950469" cy="70763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50469" cy="707637"/>
            </a:xfrm>
            <a:custGeom>
              <a:avLst/>
              <a:gdLst/>
              <a:ahLst/>
              <a:cxnLst/>
              <a:rect r="r" b="b" t="t" l="l"/>
              <a:pathLst>
                <a:path h="707637" w="950469">
                  <a:moveTo>
                    <a:pt x="58954" y="0"/>
                  </a:moveTo>
                  <a:lnTo>
                    <a:pt x="891514" y="0"/>
                  </a:lnTo>
                  <a:cubicBezTo>
                    <a:pt x="924074" y="0"/>
                    <a:pt x="950469" y="26395"/>
                    <a:pt x="950469" y="58954"/>
                  </a:cubicBezTo>
                  <a:lnTo>
                    <a:pt x="950469" y="648682"/>
                  </a:lnTo>
                  <a:cubicBezTo>
                    <a:pt x="950469" y="664318"/>
                    <a:pt x="944257" y="679313"/>
                    <a:pt x="933201" y="690369"/>
                  </a:cubicBezTo>
                  <a:cubicBezTo>
                    <a:pt x="922145" y="701425"/>
                    <a:pt x="907150" y="707637"/>
                    <a:pt x="891514" y="707637"/>
                  </a:cubicBezTo>
                  <a:lnTo>
                    <a:pt x="58954" y="707637"/>
                  </a:lnTo>
                  <a:cubicBezTo>
                    <a:pt x="43319" y="707637"/>
                    <a:pt x="28323" y="701425"/>
                    <a:pt x="17267" y="690369"/>
                  </a:cubicBezTo>
                  <a:cubicBezTo>
                    <a:pt x="6211" y="679313"/>
                    <a:pt x="0" y="664318"/>
                    <a:pt x="0" y="648682"/>
                  </a:cubicBezTo>
                  <a:lnTo>
                    <a:pt x="0" y="58954"/>
                  </a:lnTo>
                  <a:cubicBezTo>
                    <a:pt x="0" y="43319"/>
                    <a:pt x="6211" y="28323"/>
                    <a:pt x="17267" y="17267"/>
                  </a:cubicBezTo>
                  <a:cubicBezTo>
                    <a:pt x="28323" y="6211"/>
                    <a:pt x="43319" y="0"/>
                    <a:pt x="58954" y="0"/>
                  </a:cubicBezTo>
                  <a:close/>
                </a:path>
              </a:pathLst>
            </a:custGeom>
            <a:blipFill>
              <a:blip r:embed="rId4"/>
              <a:stretch>
                <a:fillRect l="-5838" t="0" r="-5838" b="0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71256" y="2590405"/>
            <a:ext cx="4870720" cy="7306081"/>
          </a:xfrm>
          <a:custGeom>
            <a:avLst/>
            <a:gdLst/>
            <a:ahLst/>
            <a:cxnLst/>
            <a:rect r="r" b="b" t="t" l="l"/>
            <a:pathLst>
              <a:path h="7306081" w="4870720">
                <a:moveTo>
                  <a:pt x="0" y="0"/>
                </a:moveTo>
                <a:lnTo>
                  <a:pt x="4870721" y="0"/>
                </a:lnTo>
                <a:lnTo>
                  <a:pt x="4870721" y="7306080"/>
                </a:lnTo>
                <a:lnTo>
                  <a:pt x="0" y="73060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25716" y="464820"/>
            <a:ext cx="5636568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Feasible and unfeasible solutions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23941" y="1246292"/>
            <a:ext cx="15264980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Feasable solution = solution that respects constraints ( truck capacity, destination and assignement)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298342" y="3175618"/>
            <a:ext cx="11659323" cy="2501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Génération</a:t>
            </a: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 1 :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 Nouvelle population 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Chromosome 1: [[], 0, 4, 0, [6, 3], 0, 4, 0, [1, 2], 0, 4, 0, [], 0, 5, 0, [4], 0, 3, 0] Chromosome 1 : Non faisable 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Conteneur 6 (dest 2) assigné à camion 2 (dest 1) Conteneur 3 (dest 2) assigné à camion 2 (dest 1) Conteneur 4 (dest 1) assigné à camion 5 (dest 2)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98342" y="6361553"/>
            <a:ext cx="11659323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Chromos</a:t>
            </a: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ome 5: [[], 0, 5, 0, [], 0, 3, 0, [1, 2], 0, 2, 0, [3, 6], 0, 4, 0, [], 0, 5, 0] Chromosome 5 : Faisable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21641" y="2017447"/>
            <a:ext cx="459610" cy="459610"/>
          </a:xfrm>
          <a:custGeom>
            <a:avLst/>
            <a:gdLst/>
            <a:ahLst/>
            <a:cxnLst/>
            <a:rect r="r" b="b" t="t" l="l"/>
            <a:pathLst>
              <a:path h="459610" w="459610">
                <a:moveTo>
                  <a:pt x="0" y="0"/>
                </a:moveTo>
                <a:lnTo>
                  <a:pt x="459609" y="0"/>
                </a:lnTo>
                <a:lnTo>
                  <a:pt x="459609" y="459609"/>
                </a:lnTo>
                <a:lnTo>
                  <a:pt x="0" y="4596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78413" y="464820"/>
            <a:ext cx="7731175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Handling constraints and unfeasible solutions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548709"/>
            <a:ext cx="11781083" cy="1243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361" indent="-259180" lvl="1">
              <a:lnSpc>
                <a:spcPts val="3361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 Rejection strategy</a:t>
            </a:r>
            <a:r>
              <a:rPr lang="en-US" b="true" sz="24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</a:p>
          <a:p>
            <a:pPr algn="l" marL="518361" indent="-259180" lvl="1">
              <a:lnSpc>
                <a:spcPts val="3361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 Repair strategy</a:t>
            </a:r>
          </a:p>
          <a:p>
            <a:pPr algn="l" marL="518361" indent="-259180" lvl="1">
              <a:lnSpc>
                <a:spcPts val="3361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Penalize strategy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625382" y="2015794"/>
            <a:ext cx="2518618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Penalize strategy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044535" y="2061766"/>
            <a:ext cx="6214765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Fitness =  W1* F1 + W2 * F2  + </a:t>
            </a:r>
            <a:r>
              <a:rPr lang="en-US" b="true" sz="2399">
                <a:solidFill>
                  <a:srgbClr val="FF3131"/>
                </a:solidFill>
                <a:latin typeface="Inter Medium"/>
                <a:ea typeface="Inter Medium"/>
                <a:cs typeface="Inter Medium"/>
                <a:sym typeface="Inter Medium"/>
              </a:rPr>
              <a:t>penalty</a:t>
            </a: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       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12713" y="3331903"/>
            <a:ext cx="4108996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Problem with simple penalty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2713" y="3944610"/>
            <a:ext cx="15669536" cy="2120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b="tru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The GA minimizes : Fitness = W1* F1 + W2 * F2 + penalty</a:t>
            </a:r>
          </a:p>
          <a:p>
            <a:pPr algn="l">
              <a:lnSpc>
                <a:spcPts val="3359"/>
              </a:lnSpc>
            </a:pPr>
            <a:r>
              <a:rPr lang="en-US" sz="2399" b="tru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 The GA found :</a:t>
            </a:r>
          </a:p>
          <a:p>
            <a:pPr algn="l">
              <a:lnSpc>
                <a:spcPts val="3359"/>
              </a:lnSpc>
            </a:pPr>
            <a:r>
              <a:rPr lang="en-US" sz="2399" b="tru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                A chromosome with fewer containers → minimizes the total fitness</a:t>
            </a:r>
          </a:p>
          <a:p>
            <a:pPr algn="l">
              <a:lnSpc>
                <a:spcPts val="3359"/>
              </a:lnSpc>
            </a:pPr>
            <a:r>
              <a:rPr lang="en-US" sz="2399" b="tru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                Penalty is small, GA prefers minimizing total cost over penalty.</a:t>
            </a:r>
          </a:p>
          <a:p>
            <a:pPr algn="l">
              <a:lnSpc>
                <a:spcPts val="335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512713" y="6427687"/>
            <a:ext cx="2278261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Example output</a:t>
            </a:r>
          </a:p>
        </p:txBody>
      </p:sp>
      <p:sp>
        <p:nvSpPr>
          <p:cNvPr name="Freeform 10" id="10" descr="Code image preview"/>
          <p:cNvSpPr/>
          <p:nvPr/>
        </p:nvSpPr>
        <p:spPr>
          <a:xfrm flipH="false" flipV="false" rot="0">
            <a:off x="3281366" y="7141200"/>
            <a:ext cx="9903271" cy="1080300"/>
          </a:xfrm>
          <a:custGeom>
            <a:avLst/>
            <a:gdLst/>
            <a:ahLst/>
            <a:cxnLst/>
            <a:rect r="r" b="b" t="t" l="l"/>
            <a:pathLst>
              <a:path h="1080300" w="9903271">
                <a:moveTo>
                  <a:pt x="0" y="0"/>
                </a:moveTo>
                <a:lnTo>
                  <a:pt x="9903270" y="0"/>
                </a:lnTo>
                <a:lnTo>
                  <a:pt x="9903270" y="1080300"/>
                </a:lnTo>
                <a:lnTo>
                  <a:pt x="0" y="10803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05374" r="0" b="-411341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12713" y="9026842"/>
            <a:ext cx="13184636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Only 3 containers assigned out of 6, </a:t>
            </a:r>
            <a:r>
              <a:rPr lang="en-US" b="true" sz="2399">
                <a:solidFill>
                  <a:srgbClr val="FF3131"/>
                </a:solidFill>
                <a:latin typeface="Inter Medium"/>
                <a:ea typeface="Inter Medium"/>
                <a:cs typeface="Inter Medium"/>
                <a:sym typeface="Inter Medium"/>
              </a:rPr>
              <a:t>Penalty </a:t>
            </a: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is weak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80658" y="464820"/>
            <a:ext cx="7526685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Handling constraints and unfisable solutions</a:t>
            </a:r>
          </a:p>
        </p:txBody>
      </p:sp>
      <p:sp>
        <p:nvSpPr>
          <p:cNvPr name="Freeform 3" id="3" descr="Code image preview"/>
          <p:cNvSpPr/>
          <p:nvPr/>
        </p:nvSpPr>
        <p:spPr>
          <a:xfrm flipH="false" flipV="false" rot="0">
            <a:off x="4034443" y="3883060"/>
            <a:ext cx="9025423" cy="3510602"/>
          </a:xfrm>
          <a:custGeom>
            <a:avLst/>
            <a:gdLst/>
            <a:ahLst/>
            <a:cxnLst/>
            <a:rect r="r" b="b" t="t" l="l"/>
            <a:pathLst>
              <a:path h="3510602" w="9025423">
                <a:moveTo>
                  <a:pt x="0" y="0"/>
                </a:moveTo>
                <a:lnTo>
                  <a:pt x="9025424" y="0"/>
                </a:lnTo>
                <a:lnTo>
                  <a:pt x="9025424" y="3510603"/>
                </a:lnTo>
                <a:lnTo>
                  <a:pt x="0" y="35106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4060" r="0" b="-8302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347963" y="1991395"/>
            <a:ext cx="11592074" cy="1701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Penalize every container assigned more than once in the same chromosome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Penalize every container assigned to a truck with different destination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Penalize if truck capacity is exceeded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Penalize every unassigned container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733530" y="1433230"/>
            <a:ext cx="4622602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 Adaptative Penalizing strategy:</a:t>
            </a:r>
          </a:p>
        </p:txBody>
      </p:sp>
      <p:sp>
        <p:nvSpPr>
          <p:cNvPr name="Freeform 6" id="6" descr="Code image preview"/>
          <p:cNvSpPr/>
          <p:nvPr/>
        </p:nvSpPr>
        <p:spPr>
          <a:xfrm flipH="false" flipV="false" rot="0">
            <a:off x="3563272" y="8545637"/>
            <a:ext cx="9967766" cy="712663"/>
          </a:xfrm>
          <a:custGeom>
            <a:avLst/>
            <a:gdLst/>
            <a:ahLst/>
            <a:cxnLst/>
            <a:rect r="r" b="b" t="t" l="l"/>
            <a:pathLst>
              <a:path h="712663" w="9967766">
                <a:moveTo>
                  <a:pt x="0" y="0"/>
                </a:moveTo>
                <a:lnTo>
                  <a:pt x="9967766" y="0"/>
                </a:lnTo>
                <a:lnTo>
                  <a:pt x="9967766" y="712663"/>
                </a:lnTo>
                <a:lnTo>
                  <a:pt x="0" y="7126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37345" r="0" b="-661319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92423" y="7738192"/>
            <a:ext cx="9967766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Output of adaptative penalizing stategy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017564" y="9601200"/>
            <a:ext cx="7059183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5 containers assigned, 1 unassigned container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77636" y="1580140"/>
            <a:ext cx="7960894" cy="5970671"/>
          </a:xfrm>
          <a:custGeom>
            <a:avLst/>
            <a:gdLst/>
            <a:ahLst/>
            <a:cxnLst/>
            <a:rect r="r" b="b" t="t" l="l"/>
            <a:pathLst>
              <a:path h="5970671" w="7960894">
                <a:moveTo>
                  <a:pt x="0" y="0"/>
                </a:moveTo>
                <a:lnTo>
                  <a:pt x="7960895" y="0"/>
                </a:lnTo>
                <a:lnTo>
                  <a:pt x="7960895" y="5970670"/>
                </a:lnTo>
                <a:lnTo>
                  <a:pt x="0" y="59706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093521" y="464820"/>
            <a:ext cx="4100959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Results and discussions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46439" y="1870497"/>
            <a:ext cx="8697561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Fitness convergence drops over the generations ⟶ normal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46439" y="2676117"/>
            <a:ext cx="8697561" cy="1272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Penalty evolution over the generations stays flat = 5000⟶ the GA never get better with penalty, same penalty over the generations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46439" y="4338780"/>
            <a:ext cx="1749475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Root cause: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46439" y="5095875"/>
            <a:ext cx="4098875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Check Initial population: </a:t>
            </a:r>
          </a:p>
        </p:txBody>
      </p:sp>
      <p:sp>
        <p:nvSpPr>
          <p:cNvPr name="Freeform 8" id="8" descr="Code image preview"/>
          <p:cNvSpPr/>
          <p:nvPr/>
        </p:nvSpPr>
        <p:spPr>
          <a:xfrm flipH="false" flipV="false" rot="0">
            <a:off x="1028700" y="5911215"/>
            <a:ext cx="6388768" cy="2746459"/>
          </a:xfrm>
          <a:custGeom>
            <a:avLst/>
            <a:gdLst/>
            <a:ahLst/>
            <a:cxnLst/>
            <a:rect r="r" b="b" t="t" l="l"/>
            <a:pathLst>
              <a:path h="2746459" w="6388768">
                <a:moveTo>
                  <a:pt x="0" y="0"/>
                </a:moveTo>
                <a:lnTo>
                  <a:pt x="6388768" y="0"/>
                </a:lnTo>
                <a:lnTo>
                  <a:pt x="6388768" y="2746459"/>
                </a:lnTo>
                <a:lnTo>
                  <a:pt x="0" y="27464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8651" r="-2348" b="-69428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8843010"/>
            <a:ext cx="5206603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⟶Container 5 never gets assigned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610725"/>
            <a:ext cx="10919668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⟶Checking input data, Container[5].length = 10 &gt; max truck capacity = 6 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93760" y="2408678"/>
            <a:ext cx="8565540" cy="6258456"/>
          </a:xfrm>
          <a:custGeom>
            <a:avLst/>
            <a:gdLst/>
            <a:ahLst/>
            <a:cxnLst/>
            <a:rect r="r" b="b" t="t" l="l"/>
            <a:pathLst>
              <a:path h="6258456" w="8565540">
                <a:moveTo>
                  <a:pt x="0" y="0"/>
                </a:moveTo>
                <a:lnTo>
                  <a:pt x="8565540" y="0"/>
                </a:lnTo>
                <a:lnTo>
                  <a:pt x="8565540" y="6258455"/>
                </a:lnTo>
                <a:lnTo>
                  <a:pt x="0" y="62584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6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093521" y="464820"/>
            <a:ext cx="4100959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Results and discussions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564762"/>
            <a:ext cx="5189896" cy="843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After reinitialization: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 Container[5].length = 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961054"/>
            <a:ext cx="1110109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Results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919269"/>
            <a:ext cx="7665060" cy="843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Fitness curve  (top) :  → Gradually decreases then stabilizes around generation 21.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490280"/>
            <a:ext cx="7665060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Penalty curve  (bottom) :  → Perfectly flat at 0.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26215" y="6190892"/>
            <a:ext cx="7665060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--&gt;Meaning : every solution is feasible, no unassigned containers, no wrong destination and no capacity exceeded.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Object 2" id="2"/>
          <p:cNvGraphicFramePr/>
          <p:nvPr/>
        </p:nvGraphicFramePr>
        <p:xfrm>
          <a:off x="9917563" y="1356988"/>
          <a:ext cx="13830300" cy="12992100"/>
        </p:xfrm>
        <a:graphic>
          <a:graphicData uri="http://schemas.openxmlformats.org/presentationml/2006/ole">
            <p:oleObj imgW="16586200" imgH="157480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809651" y="780097"/>
            <a:ext cx="4350068" cy="1153781"/>
          </a:xfrm>
          <a:custGeom>
            <a:avLst/>
            <a:gdLst/>
            <a:ahLst/>
            <a:cxnLst/>
            <a:rect r="r" b="b" t="t" l="l"/>
            <a:pathLst>
              <a:path h="1153781" w="4350068">
                <a:moveTo>
                  <a:pt x="0" y="0"/>
                </a:moveTo>
                <a:lnTo>
                  <a:pt x="4350067" y="0"/>
                </a:lnTo>
                <a:lnTo>
                  <a:pt x="4350067" y="1153782"/>
                </a:lnTo>
                <a:lnTo>
                  <a:pt x="0" y="11537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149113" y="474345"/>
            <a:ext cx="2254149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Instances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89648" y="5491266"/>
            <a:ext cx="1298972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Optimize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2374" y="5417966"/>
            <a:ext cx="9447329" cy="2488692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45339" y="7395605"/>
            <a:ext cx="8738989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Unified Objective function: Weighted Sum, W1=0.5  W2= 0.5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94998" y="7766434"/>
            <a:ext cx="7375842" cy="1649583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254491" y="9210675"/>
            <a:ext cx="7390061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Gurobi License : Free academic license, version 12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1450" y="2397548"/>
            <a:ext cx="3668071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Instances param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89648" y="3151926"/>
            <a:ext cx="7875513" cy="2082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Container_lengths</a:t>
            </a: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[1, 2, 3, 4, 5] 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Trucks size = 6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Cost_truck_by_dest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Cost_one energy_unit= 0,5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7846359" y="351953"/>
            <a:ext cx="2272804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Exact Method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Object 2" id="2"/>
          <p:cNvGraphicFramePr/>
          <p:nvPr/>
        </p:nvGraphicFramePr>
        <p:xfrm>
          <a:off x="8954186" y="1327976"/>
          <a:ext cx="5126254" cy="8229600"/>
        </p:xfrm>
        <a:graphic>
          <a:graphicData uri="http://schemas.openxmlformats.org/presentationml/2006/ole">
            <p:oleObj imgW="6769100" imgH="98679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610662" y="1675284"/>
            <a:ext cx="7060850" cy="16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Gap(%) = { 100 × (Couts_GA</a:t>
            </a: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 − Couts_Optimals)Couts_optimals, si Couts_GA &gt; Couts_optimals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0, sinon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65547" y="3976524"/>
            <a:ext cx="8205561" cy="6180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2"/>
              </a:lnSpc>
              <a:spcBef>
                <a:spcPct val="0"/>
              </a:spcBef>
            </a:pPr>
            <a:r>
              <a:rPr lang="en-US" b="true" sz="2687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– Uns</a:t>
            </a:r>
            <a:r>
              <a:rPr lang="en-US" b="true" sz="2687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olved cases by Gurobi: 9, 10, 12, 13, 19, 24, 25, 26, 29 (status 3, infeasible).  </a:t>
            </a:r>
          </a:p>
          <a:p>
            <a:pPr algn="l">
              <a:lnSpc>
                <a:spcPts val="3762"/>
              </a:lnSpc>
              <a:spcBef>
                <a:spcPct val="0"/>
              </a:spcBef>
            </a:pPr>
            <a:r>
              <a:rPr lang="en-US" b="true" sz="2687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– If Couts_GA&gt; Couts_optimals, we measure the gap between Couts_GA and the optimal solution.  </a:t>
            </a:r>
          </a:p>
          <a:p>
            <a:pPr algn="l">
              <a:lnSpc>
                <a:spcPts val="3762"/>
              </a:lnSpc>
              <a:spcBef>
                <a:spcPct val="0"/>
              </a:spcBef>
            </a:pPr>
            <a:r>
              <a:rPr lang="en-US" b="true" sz="2687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– If Couts_GA &lt; Couts_optimals, Gap = 0, meaning the genetic algorithm found a more optimal solution than the exact method.  </a:t>
            </a:r>
          </a:p>
          <a:p>
            <a:pPr algn="l" marL="580156" indent="-290078" lvl="1">
              <a:lnSpc>
                <a:spcPts val="3762"/>
              </a:lnSpc>
              <a:buFont typeface="Arial"/>
              <a:buChar char="•"/>
            </a:pPr>
            <a:r>
              <a:rPr lang="en-US" b="true" sz="2687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Execution time: for some instances, especially the larger ones, the exact method was very slow (up to 1056 seconds).</a:t>
            </a:r>
          </a:p>
          <a:p>
            <a:pPr algn="l" marL="580156" indent="-290078" lvl="1">
              <a:lnSpc>
                <a:spcPts val="3762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87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Ga with random initialization, significantly less stable, this indicates strong dependence of the GA on the initialization.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415138" y="464820"/>
            <a:ext cx="3457724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GA vs method_exact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Object 2" id="2"/>
          <p:cNvGraphicFramePr/>
          <p:nvPr/>
        </p:nvGraphicFramePr>
        <p:xfrm>
          <a:off x="1288561" y="1729050"/>
          <a:ext cx="10450476" cy="2057400"/>
        </p:xfrm>
        <a:graphic>
          <a:graphicData uri="http://schemas.openxmlformats.org/presentationml/2006/ole">
            <p:oleObj imgW="12534900" imgH="41402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graphicFrame>
        <p:nvGraphicFramePr>
          <p:cNvPr name="Object 3" id="3"/>
          <p:cNvGraphicFramePr/>
          <p:nvPr/>
        </p:nvGraphicFramePr>
        <p:xfrm>
          <a:off x="11885405" y="1375727"/>
          <a:ext cx="1885950" cy="5657850"/>
        </p:xfrm>
        <a:graphic>
          <a:graphicData uri="http://schemas.openxmlformats.org/presentationml/2006/ole">
            <p:oleObj imgW="3009900" imgH="6781800" r:id="rId5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Freeform 4" id="4"/>
          <p:cNvSpPr/>
          <p:nvPr/>
        </p:nvSpPr>
        <p:spPr>
          <a:xfrm flipH="false" flipV="false" rot="-10695930">
            <a:off x="10376867" y="6265767"/>
            <a:ext cx="379358" cy="3793583"/>
          </a:xfrm>
          <a:custGeom>
            <a:avLst/>
            <a:gdLst/>
            <a:ahLst/>
            <a:cxnLst/>
            <a:rect r="r" b="b" t="t" l="l"/>
            <a:pathLst>
              <a:path h="3793583" w="379358">
                <a:moveTo>
                  <a:pt x="0" y="0"/>
                </a:moveTo>
                <a:lnTo>
                  <a:pt x="379358" y="0"/>
                </a:lnTo>
                <a:lnTo>
                  <a:pt x="379358" y="3793583"/>
                </a:lnTo>
                <a:lnTo>
                  <a:pt x="0" y="37935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926188" y="481329"/>
            <a:ext cx="12435625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Instance 9 , noted unfeasible by Gurobi, let's see why?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41896" y="3527814"/>
            <a:ext cx="481468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Trucks_max_capacity =6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7618" y="5391150"/>
            <a:ext cx="1272242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One truck can only load containers with same destination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4668" y="4596130"/>
            <a:ext cx="2344242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Constraints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7618" y="6186170"/>
            <a:ext cx="1272242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Containers (6, 7, 8) -&gt;destination 3 -&gt;3  trucks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47618" y="6981190"/>
            <a:ext cx="1272242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Containers (3, 4) -&gt;destination 5 -&gt;1  trucks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47618" y="7776210"/>
            <a:ext cx="1272242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Containers (5, 9) -&gt;destination 2 -&gt;1 trucks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47618" y="8571230"/>
            <a:ext cx="1272242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Containers (2) -&gt;destination 4 -&gt;1 trucks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47618" y="9366250"/>
            <a:ext cx="1272242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Containers (1) -&gt;destination 1 -&gt;1 trucks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845657" y="8166735"/>
            <a:ext cx="3533676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7 trucks&gt; 6 trucks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001904" y="-577138"/>
            <a:ext cx="9557321" cy="1133854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317943" y="-1043201"/>
            <a:ext cx="11159284" cy="125184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820882" y="1030708"/>
            <a:ext cx="438418" cy="342900"/>
            <a:chOff x="0" y="0"/>
            <a:chExt cx="584557" cy="457200"/>
          </a:xfrm>
        </p:grpSpPr>
        <p:sp>
          <p:nvSpPr>
            <p:cNvPr name="AutoShape 3" id="3"/>
            <p:cNvSpPr/>
            <p:nvPr/>
          </p:nvSpPr>
          <p:spPr>
            <a:xfrm>
              <a:off x="0" y="25400"/>
              <a:ext cx="584557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" id="4"/>
            <p:cNvSpPr/>
            <p:nvPr/>
          </p:nvSpPr>
          <p:spPr>
            <a:xfrm>
              <a:off x="0" y="228600"/>
              <a:ext cx="584557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>
              <a:off x="0" y="431800"/>
              <a:ext cx="584557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162327" y="3259733"/>
            <a:ext cx="6044497" cy="5473017"/>
          </a:xfrm>
          <a:custGeom>
            <a:avLst/>
            <a:gdLst/>
            <a:ahLst/>
            <a:cxnLst/>
            <a:rect r="r" b="b" t="t" l="l"/>
            <a:pathLst>
              <a:path h="5473017" w="6044497">
                <a:moveTo>
                  <a:pt x="0" y="0"/>
                </a:moveTo>
                <a:lnTo>
                  <a:pt x="6044497" y="0"/>
                </a:lnTo>
                <a:lnTo>
                  <a:pt x="6044497" y="5473017"/>
                </a:lnTo>
                <a:lnTo>
                  <a:pt x="0" y="54730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181100" y="2286056"/>
            <a:ext cx="6582794" cy="1051100"/>
            <a:chOff x="0" y="0"/>
            <a:chExt cx="8777058" cy="1401466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503149"/>
              <a:ext cx="395168" cy="395168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1205723" y="586126"/>
              <a:ext cx="7571335" cy="8153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We a</a:t>
              </a:r>
              <a:r>
                <a:rPr lang="en-US" sz="18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im to optimize container-truck assignments to minimize transport cost and energy cost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205723" y="-47625"/>
              <a:ext cx="7571335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40"/>
                </a:lnSpc>
                <a:spcBef>
                  <a:spcPct val="0"/>
                </a:spcBef>
              </a:pPr>
              <a:r>
                <a:rPr lang="en-US" b="true" sz="2100">
                  <a:solidFill>
                    <a:srgbClr val="000000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Objectif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81100" y="5883680"/>
            <a:ext cx="6582794" cy="736775"/>
            <a:chOff x="0" y="0"/>
            <a:chExt cx="8777058" cy="982366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503149"/>
              <a:ext cx="395168" cy="395168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1205723" y="586126"/>
              <a:ext cx="7571335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Robustness,  Adaptability, Flexibility(hybridization)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1205723" y="-47625"/>
              <a:ext cx="7571335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40"/>
                </a:lnSpc>
                <a:spcBef>
                  <a:spcPct val="0"/>
                </a:spcBef>
              </a:pPr>
              <a:r>
                <a:rPr lang="en-US" b="true" sz="2100">
                  <a:solidFill>
                    <a:srgbClr val="000000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Why Genetic algorithms?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211861" y="3994380"/>
            <a:ext cx="6582794" cy="736775"/>
            <a:chOff x="0" y="0"/>
            <a:chExt cx="8777058" cy="982366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503149"/>
              <a:ext cx="395168" cy="395168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1205723" y="586126"/>
              <a:ext cx="7571335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Optimization of this kind of problems is NP-hard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205723" y="-47625"/>
              <a:ext cx="7571335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40"/>
                </a:lnSpc>
                <a:spcBef>
                  <a:spcPct val="0"/>
                </a:spcBef>
              </a:pPr>
              <a:r>
                <a:rPr lang="en-US" b="true" sz="2100">
                  <a:solidFill>
                    <a:srgbClr val="000000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NP-hard</a:t>
              </a: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7958895" y="1785070"/>
            <a:ext cx="10075289" cy="6716860"/>
          </a:xfrm>
          <a:custGeom>
            <a:avLst/>
            <a:gdLst/>
            <a:ahLst/>
            <a:cxnLst/>
            <a:rect r="r" b="b" t="t" l="l"/>
            <a:pathLst>
              <a:path h="6716860" w="10075289">
                <a:moveTo>
                  <a:pt x="0" y="0"/>
                </a:moveTo>
                <a:lnTo>
                  <a:pt x="10075290" y="0"/>
                </a:lnTo>
                <a:lnTo>
                  <a:pt x="10075290" y="6716860"/>
                </a:lnTo>
                <a:lnTo>
                  <a:pt x="0" y="67168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028700" y="1297408"/>
            <a:ext cx="7534647" cy="646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WHY GA FOR CROSS DOCK OPTIMIZATION?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28700" y="483243"/>
            <a:ext cx="347455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Motivation and context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099310" y="-1244323"/>
            <a:ext cx="11114721" cy="1229789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973499" y="-1044993"/>
            <a:ext cx="11116129" cy="1253991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322490" y="-494235"/>
            <a:ext cx="10678781" cy="1147962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28575" y="5067300"/>
            <a:ext cx="15312994" cy="1189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The results are still being stabilized, but the observed trends indicate that GA can provide a quick alternative, especially for large instances.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884521"/>
            <a:ext cx="11805775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Initial initialization plays a big role on the quality of the GA solutions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286601"/>
            <a:ext cx="10229999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Big instances-&gt;Exact_methode found optimal-&gt; bigger time execution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763766" y="713423"/>
            <a:ext cx="8760468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Conclusion &amp; key  improvements to explore next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987641"/>
            <a:ext cx="6789341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Tradeoff (Optimal solutions, and Running time)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35214" y="7459068"/>
            <a:ext cx="16899717" cy="2233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</a:t>
            </a:r>
            <a:r>
              <a:rPr lang="en-US" b="true" sz="32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ove to Multi-Objective GA (NSGA-II)(Use NSGA-II to generate a Pareto front of best compromises)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Parameter tuning : population size, crossover rate, mutation rate, elitism.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Explore hybridized metaheuristics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585561"/>
            <a:ext cx="6184999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Big instances-&gt;GA faster-&gt; Lose precision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43724" y="3521914"/>
            <a:ext cx="8000552" cy="220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8099"/>
              </a:lnSpc>
              <a:spcBef>
                <a:spcPct val="0"/>
              </a:spcBef>
            </a:pPr>
            <a:r>
              <a:rPr lang="en-US" sz="12928">
                <a:solidFill>
                  <a:srgbClr val="000000"/>
                </a:solidFill>
                <a:latin typeface="Give You Glory"/>
                <a:ea typeface="Give You Glory"/>
                <a:cs typeface="Give You Glory"/>
                <a:sym typeface="Give You Glory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3022248" y="915020"/>
            <a:ext cx="6044497" cy="5473017"/>
          </a:xfrm>
          <a:custGeom>
            <a:avLst/>
            <a:gdLst/>
            <a:ahLst/>
            <a:cxnLst/>
            <a:rect r="r" b="b" t="t" l="l"/>
            <a:pathLst>
              <a:path h="5473017" w="6044497">
                <a:moveTo>
                  <a:pt x="6044496" y="0"/>
                </a:moveTo>
                <a:lnTo>
                  <a:pt x="0" y="0"/>
                </a:lnTo>
                <a:lnTo>
                  <a:pt x="0" y="5473017"/>
                </a:lnTo>
                <a:lnTo>
                  <a:pt x="6044496" y="5473017"/>
                </a:lnTo>
                <a:lnTo>
                  <a:pt x="604449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581779" y="5252007"/>
            <a:ext cx="6044497" cy="5473017"/>
          </a:xfrm>
          <a:custGeom>
            <a:avLst/>
            <a:gdLst/>
            <a:ahLst/>
            <a:cxnLst/>
            <a:rect r="r" b="b" t="t" l="l"/>
            <a:pathLst>
              <a:path h="5473017" w="6044497">
                <a:moveTo>
                  <a:pt x="6044497" y="0"/>
                </a:moveTo>
                <a:lnTo>
                  <a:pt x="0" y="0"/>
                </a:lnTo>
                <a:lnTo>
                  <a:pt x="0" y="5473017"/>
                </a:lnTo>
                <a:lnTo>
                  <a:pt x="6044497" y="5473017"/>
                </a:lnTo>
                <a:lnTo>
                  <a:pt x="604449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887085" y="1852871"/>
            <a:ext cx="8513831" cy="7905269"/>
          </a:xfrm>
          <a:custGeom>
            <a:avLst/>
            <a:gdLst/>
            <a:ahLst/>
            <a:cxnLst/>
            <a:rect r="r" b="b" t="t" l="l"/>
            <a:pathLst>
              <a:path h="7905269" w="8513831">
                <a:moveTo>
                  <a:pt x="0" y="0"/>
                </a:moveTo>
                <a:lnTo>
                  <a:pt x="8513830" y="0"/>
                </a:lnTo>
                <a:lnTo>
                  <a:pt x="8513830" y="7905269"/>
                </a:lnTo>
                <a:lnTo>
                  <a:pt x="0" y="79052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229" r="0" b="-5229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020036" y="964033"/>
            <a:ext cx="8247928" cy="563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GENETIC ALGORITHM PRINCIPAL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333341" y="2108302"/>
          <a:ext cx="14361943" cy="1485900"/>
        </p:xfrm>
        <a:graphic>
          <a:graphicData uri="http://schemas.openxmlformats.org/drawingml/2006/table">
            <a:tbl>
              <a:tblPr/>
              <a:tblGrid>
                <a:gridCol w="1819247"/>
                <a:gridCol w="770573"/>
                <a:gridCol w="1884176"/>
                <a:gridCol w="534819"/>
                <a:gridCol w="1451651"/>
                <a:gridCol w="685904"/>
                <a:gridCol w="2030857"/>
                <a:gridCol w="534819"/>
                <a:gridCol w="1602483"/>
                <a:gridCol w="534819"/>
                <a:gridCol w="1977777"/>
                <a:gridCol w="534819"/>
              </a:tblGrid>
              <a:tr h="7429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Containers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Dock position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Containers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Dock position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Containers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Dock position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9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[4]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[]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[1,2]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4583138" y="464822"/>
            <a:ext cx="8247928" cy="563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CHROMOSOME DESIGN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33341" y="7061120"/>
            <a:ext cx="12961730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58" indent="-259079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A  chromos</a:t>
            </a: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ome represents a solution </a:t>
            </a:r>
          </a:p>
          <a:p>
            <a:pPr algn="just" marL="518158" indent="-259079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Each block of 4 represents a truck and its assignements</a:t>
            </a:r>
          </a:p>
        </p:txBody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3201667" y="4069019"/>
          <a:ext cx="10625292" cy="1485900"/>
        </p:xfrm>
        <a:graphic>
          <a:graphicData uri="http://schemas.openxmlformats.org/drawingml/2006/table">
            <a:tbl>
              <a:tblPr/>
              <a:tblGrid>
                <a:gridCol w="1852321"/>
                <a:gridCol w="713582"/>
                <a:gridCol w="1980679"/>
                <a:gridCol w="580400"/>
                <a:gridCol w="1959171"/>
                <a:gridCol w="580400"/>
                <a:gridCol w="2290616"/>
                <a:gridCol w="668123"/>
              </a:tblGrid>
              <a:tr h="7429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Containers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Dock position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Containers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Dock position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9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[3,6]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[]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961088" y="3394281"/>
            <a:ext cx="9447329" cy="248869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020036" y="464822"/>
            <a:ext cx="8247928" cy="563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FITNESS FUNCTION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60003" y="4133933"/>
            <a:ext cx="5906492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Shows how to evaluate each solution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60871" y="4777740"/>
            <a:ext cx="5893594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Fitness function = Objective function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22837" y="6258271"/>
            <a:ext cx="7872774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Weighted sum of F1 and F2 , with weights W1, W2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6258271"/>
            <a:ext cx="7250410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Fitness =  W1* F1 + W2 * F2 ; W1=0.5 and W2=0.5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20036" y="464822"/>
            <a:ext cx="8247928" cy="563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GENETIC OPERATIONS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140981"/>
            <a:ext cx="9626151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Parent 1 : [ </a:t>
            </a:r>
            <a:r>
              <a:rPr lang="en-US" b="true" sz="2399">
                <a:solidFill>
                  <a:srgbClr val="0097B2"/>
                </a:solidFill>
                <a:latin typeface="Inter Medium"/>
                <a:ea typeface="Inter Medium"/>
                <a:cs typeface="Inter Medium"/>
                <a:sym typeface="Inter Medium"/>
              </a:rPr>
              <a:t>[4,6],0,3,0, </a:t>
            </a:r>
            <a:r>
              <a:rPr lang="en-US" b="true" sz="2399">
                <a:solidFill>
                  <a:srgbClr val="FF3131"/>
                </a:solidFill>
                <a:latin typeface="Inter Medium"/>
                <a:ea typeface="Inter Medium"/>
                <a:cs typeface="Inter Medium"/>
                <a:sym typeface="Inter Medium"/>
              </a:rPr>
              <a:t>{Point de croisement}</a:t>
            </a:r>
            <a:r>
              <a:rPr lang="en-US" b="true" sz="2399">
                <a:solidFill>
                  <a:srgbClr val="0097B2"/>
                </a:solidFill>
                <a:latin typeface="Inter Medium"/>
                <a:ea typeface="Inter Medium"/>
                <a:cs typeface="Inter Medium"/>
                <a:sym typeface="Inter Medium"/>
              </a:rPr>
              <a:t>[1],0, 5 ,0,[],0, 1 ,0</a:t>
            </a:r>
            <a:r>
              <a:rPr lang="en-US" b="true" sz="2399">
                <a:solidFill>
                  <a:srgbClr val="5CE1E6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]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82633" y="3853157"/>
            <a:ext cx="9461578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Parent 2 : [ </a:t>
            </a:r>
            <a:r>
              <a:rPr lang="en-US" b="true" sz="2399">
                <a:solidFill>
                  <a:srgbClr val="FF751F"/>
                </a:solidFill>
                <a:latin typeface="Inter Medium"/>
                <a:ea typeface="Inter Medium"/>
                <a:cs typeface="Inter Medium"/>
                <a:sym typeface="Inter Medium"/>
              </a:rPr>
              <a:t>[3,7],0,4 ,0,</a:t>
            </a:r>
            <a:r>
              <a:rPr lang="en-US" b="true" sz="2399">
                <a:solidFill>
                  <a:srgbClr val="FF3131"/>
                </a:solidFill>
                <a:latin typeface="Inter Medium"/>
                <a:ea typeface="Inter Medium"/>
                <a:cs typeface="Inter Medium"/>
                <a:sym typeface="Inter Medium"/>
              </a:rPr>
              <a:t>{Point de croisement} </a:t>
            </a:r>
            <a:r>
              <a:rPr lang="en-US" b="true" sz="2399">
                <a:solidFill>
                  <a:srgbClr val="FF751F"/>
                </a:solidFill>
                <a:latin typeface="Inter Medium"/>
                <a:ea typeface="Inter Medium"/>
                <a:cs typeface="Inter Medium"/>
                <a:sym typeface="Inter Medium"/>
              </a:rPr>
              <a:t>[],0,7 ,0,[2],0, 6, 0</a:t>
            </a: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 ]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124094" y="3853157"/>
            <a:ext cx="8601520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Enfant 2 : [ </a:t>
            </a:r>
            <a:r>
              <a:rPr lang="en-US" b="true" sz="2399">
                <a:solidFill>
                  <a:srgbClr val="FF751F"/>
                </a:solidFill>
                <a:latin typeface="Inter Medium"/>
                <a:ea typeface="Inter Medium"/>
                <a:cs typeface="Inter Medium"/>
                <a:sym typeface="Inter Medium"/>
              </a:rPr>
              <a:t>[3,7],0,4 ,0,</a:t>
            </a:r>
            <a:r>
              <a:rPr lang="en-US" b="true" sz="2399">
                <a:solidFill>
                  <a:srgbClr val="0097B2"/>
                </a:solidFill>
                <a:latin typeface="Inter Medium"/>
                <a:ea typeface="Inter Medium"/>
                <a:cs typeface="Inter Medium"/>
                <a:sym typeface="Inter Medium"/>
              </a:rPr>
              <a:t> [1],0, 5 ,0,[],0, 1 ,0</a:t>
            </a: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 ]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124094" y="3054452"/>
            <a:ext cx="8601520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Enfant 1 : [</a:t>
            </a: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lang="en-US" b="true" sz="2399">
                <a:solidFill>
                  <a:srgbClr val="0097B2"/>
                </a:solidFill>
                <a:latin typeface="Inter Medium"/>
                <a:ea typeface="Inter Medium"/>
                <a:cs typeface="Inter Medium"/>
                <a:sym typeface="Inter Medium"/>
              </a:rPr>
              <a:t>[4,6],0,3,0</a:t>
            </a:r>
            <a:r>
              <a:rPr lang="en-US" b="true" sz="2399">
                <a:solidFill>
                  <a:srgbClr val="FF751F"/>
                </a:solidFill>
                <a:latin typeface="Inter Medium"/>
                <a:ea typeface="Inter Medium"/>
                <a:cs typeface="Inter Medium"/>
                <a:sym typeface="Inter Medium"/>
              </a:rPr>
              <a:t>,</a:t>
            </a: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lang="en-US" b="true" sz="2399">
                <a:solidFill>
                  <a:srgbClr val="FF751F"/>
                </a:solidFill>
                <a:latin typeface="Inter Medium"/>
                <a:ea typeface="Inter Medium"/>
                <a:cs typeface="Inter Medium"/>
                <a:sym typeface="Inter Medium"/>
              </a:rPr>
              <a:t>[],0,7 ,0,[2],0, 6, 0</a:t>
            </a: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 ]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71550"/>
            <a:ext cx="1881188" cy="51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Crossover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98678" y="7133473"/>
            <a:ext cx="8601520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Chromosome : [ [4,6],0,3,0,[],0,7 ,0,[2],0, 6, 0 ]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36749" y="6142874"/>
            <a:ext cx="1773138" cy="51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Mutation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397297" y="5849503"/>
            <a:ext cx="6890703" cy="2501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</a:pPr>
            <a:r>
              <a:rPr lang="en-US" sz="2399" b="tru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Mutate dock position</a:t>
            </a:r>
          </a:p>
          <a:p>
            <a:pPr algn="l">
              <a:lnSpc>
                <a:spcPts val="3359"/>
              </a:lnSpc>
            </a:pPr>
            <a:r>
              <a:rPr lang="en-US" sz="2399" b="tru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Chromosome : [ [4,6],0,</a:t>
            </a:r>
            <a:r>
              <a:rPr lang="en-US" sz="2399" b="true">
                <a:solidFill>
                  <a:srgbClr val="FF3131"/>
                </a:solidFill>
                <a:latin typeface="Inter Medium"/>
                <a:ea typeface="Inter Medium"/>
                <a:cs typeface="Inter Medium"/>
                <a:sym typeface="Inter Medium"/>
              </a:rPr>
              <a:t>5</a:t>
            </a:r>
            <a:r>
              <a:rPr lang="en-US" sz="2399" b="tru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,0,[],0,</a:t>
            </a:r>
            <a:r>
              <a:rPr lang="en-US" sz="2399" b="true">
                <a:solidFill>
                  <a:srgbClr val="FF3131"/>
                </a:solidFill>
                <a:latin typeface="Inter Medium"/>
                <a:ea typeface="Inter Medium"/>
                <a:cs typeface="Inter Medium"/>
                <a:sym typeface="Inter Medium"/>
              </a:rPr>
              <a:t>3</a:t>
            </a:r>
            <a:r>
              <a:rPr lang="en-US" sz="2399" b="tru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 ,0,[2],0, </a:t>
            </a:r>
            <a:r>
              <a:rPr lang="en-US" sz="2399" b="true">
                <a:solidFill>
                  <a:srgbClr val="FF313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n-US" sz="2399" b="tru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, 0 ]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783520"/>
            <a:ext cx="6958136" cy="1272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Flip a c</a:t>
            </a: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oin :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if random.random()&lt; crossover_rate=0.9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Uniforme crossover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4565333"/>
            <a:ext cx="8601520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b="tru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Else:</a:t>
            </a:r>
          </a:p>
          <a:p>
            <a:pPr algn="l">
              <a:lnSpc>
                <a:spcPts val="3359"/>
              </a:lnSpc>
            </a:pPr>
            <a:r>
              <a:rPr lang="en-US" sz="2399" b="tru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Enfant 1 =parent 1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Enfant 2 =parent 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507768" y="7696010"/>
            <a:ext cx="6072684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Flip</a:t>
            </a: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 a coin :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if random.random()&lt; mutation_rate=0.03: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442204" y="8369818"/>
            <a:ext cx="6646763" cy="16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Swap containers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Chromosome: [ </a:t>
            </a:r>
            <a:r>
              <a:rPr lang="en-US" b="true" sz="2399">
                <a:solidFill>
                  <a:srgbClr val="FF3131"/>
                </a:solidFill>
                <a:latin typeface="Inter Medium"/>
                <a:ea typeface="Inter Medium"/>
                <a:cs typeface="Inter Medium"/>
                <a:sym typeface="Inter Medium"/>
              </a:rPr>
              <a:t>[2]</a:t>
            </a: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,0,5,0,[],0,3 ,0,</a:t>
            </a:r>
            <a:r>
              <a:rPr lang="en-US" b="true" sz="2399">
                <a:solidFill>
                  <a:srgbClr val="FF3131"/>
                </a:solidFill>
                <a:latin typeface="Inter Medium"/>
                <a:ea typeface="Inter Medium"/>
                <a:cs typeface="Inter Medium"/>
                <a:sym typeface="Inter Medium"/>
              </a:rPr>
              <a:t>[4,6]</a:t>
            </a: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,0, 1, 0 ]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AutoShape 15" id="15"/>
          <p:cNvSpPr/>
          <p:nvPr/>
        </p:nvSpPr>
        <p:spPr>
          <a:xfrm flipV="true">
            <a:off x="10654851" y="7743635"/>
            <a:ext cx="840334" cy="56578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6" id="16"/>
          <p:cNvSpPr/>
          <p:nvPr/>
        </p:nvSpPr>
        <p:spPr>
          <a:xfrm>
            <a:off x="10648220" y="8433168"/>
            <a:ext cx="793984" cy="40079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0703" y="1622442"/>
            <a:ext cx="2955126" cy="1826805"/>
          </a:xfrm>
          <a:custGeom>
            <a:avLst/>
            <a:gdLst/>
            <a:ahLst/>
            <a:cxnLst/>
            <a:rect r="r" b="b" t="t" l="l"/>
            <a:pathLst>
              <a:path h="1826805" w="2955126">
                <a:moveTo>
                  <a:pt x="0" y="0"/>
                </a:moveTo>
                <a:lnTo>
                  <a:pt x="2955127" y="0"/>
                </a:lnTo>
                <a:lnTo>
                  <a:pt x="2955127" y="1826806"/>
                </a:lnTo>
                <a:lnTo>
                  <a:pt x="0" y="18268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51346" y="1141882"/>
            <a:ext cx="3635166" cy="2247194"/>
          </a:xfrm>
          <a:custGeom>
            <a:avLst/>
            <a:gdLst/>
            <a:ahLst/>
            <a:cxnLst/>
            <a:rect r="r" b="b" t="t" l="l"/>
            <a:pathLst>
              <a:path h="2247194" w="3635166">
                <a:moveTo>
                  <a:pt x="0" y="0"/>
                </a:moveTo>
                <a:lnTo>
                  <a:pt x="3635166" y="0"/>
                </a:lnTo>
                <a:lnTo>
                  <a:pt x="3635166" y="2247193"/>
                </a:lnTo>
                <a:lnTo>
                  <a:pt x="0" y="22471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681891" y="1100391"/>
            <a:ext cx="3219963" cy="1990523"/>
          </a:xfrm>
          <a:custGeom>
            <a:avLst/>
            <a:gdLst/>
            <a:ahLst/>
            <a:cxnLst/>
            <a:rect r="r" b="b" t="t" l="l"/>
            <a:pathLst>
              <a:path h="1990523" w="3219963">
                <a:moveTo>
                  <a:pt x="0" y="0"/>
                </a:moveTo>
                <a:lnTo>
                  <a:pt x="3219964" y="0"/>
                </a:lnTo>
                <a:lnTo>
                  <a:pt x="3219964" y="1990523"/>
                </a:lnTo>
                <a:lnTo>
                  <a:pt x="0" y="19905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583893" y="5255829"/>
            <a:ext cx="2948281" cy="1822574"/>
          </a:xfrm>
          <a:custGeom>
            <a:avLst/>
            <a:gdLst/>
            <a:ahLst/>
            <a:cxnLst/>
            <a:rect r="r" b="b" t="t" l="l"/>
            <a:pathLst>
              <a:path h="1822574" w="2948281">
                <a:moveTo>
                  <a:pt x="0" y="0"/>
                </a:moveTo>
                <a:lnTo>
                  <a:pt x="2948282" y="0"/>
                </a:lnTo>
                <a:lnTo>
                  <a:pt x="2948282" y="1822573"/>
                </a:lnTo>
                <a:lnTo>
                  <a:pt x="0" y="18225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794479" y="1160470"/>
            <a:ext cx="3005848" cy="2107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1"/>
              </a:lnSpc>
            </a:pPr>
            <a:r>
              <a:rPr lang="en-US" sz="2015" b="tru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Utils.py( print_chromosome_assignments, </a:t>
            </a:r>
          </a:p>
          <a:p>
            <a:pPr algn="ctr">
              <a:lnSpc>
                <a:spcPts val="2821"/>
              </a:lnSpc>
            </a:pPr>
            <a:r>
              <a:rPr lang="en-US" sz="2015" b="tru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verify_solution_feasibility)</a:t>
            </a:r>
          </a:p>
          <a:p>
            <a:pPr algn="ctr">
              <a:lnSpc>
                <a:spcPts val="2821"/>
              </a:lnSpc>
              <a:spcBef>
                <a:spcPct val="0"/>
              </a:spcBef>
            </a:pPr>
          </a:p>
        </p:txBody>
      </p:sp>
      <p:sp>
        <p:nvSpPr>
          <p:cNvPr name="AutoShape 7" id="7"/>
          <p:cNvSpPr/>
          <p:nvPr/>
        </p:nvSpPr>
        <p:spPr>
          <a:xfrm>
            <a:off x="2638266" y="3449248"/>
            <a:ext cx="6216239" cy="166563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" id="8"/>
          <p:cNvSpPr/>
          <p:nvPr/>
        </p:nvSpPr>
        <p:spPr>
          <a:xfrm>
            <a:off x="9068929" y="3389075"/>
            <a:ext cx="118096" cy="186675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" id="9"/>
          <p:cNvSpPr/>
          <p:nvPr/>
        </p:nvSpPr>
        <p:spPr>
          <a:xfrm flipH="true">
            <a:off x="9168730" y="3185122"/>
            <a:ext cx="6334806" cy="200621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4110899" y="7581900"/>
          <a:ext cx="10281993" cy="1676400"/>
        </p:xfrm>
        <a:graphic>
          <a:graphicData uri="http://schemas.openxmlformats.org/drawingml/2006/table">
            <a:tbl>
              <a:tblPr/>
              <a:tblGrid>
                <a:gridCol w="2662831"/>
                <a:gridCol w="2328195"/>
                <a:gridCol w="2667428"/>
                <a:gridCol w="2623539"/>
              </a:tblGrid>
              <a:tr h="8382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23"/>
                        </a:lnSpc>
                        <a:defRPr/>
                      </a:pPr>
                      <a:r>
                        <a:rPr lang="en-US" sz="1874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Crossover_rate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23"/>
                        </a:lnSpc>
                        <a:defRPr/>
                      </a:pPr>
                      <a:r>
                        <a:rPr lang="en-US" sz="1874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Mutation_rate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23"/>
                        </a:lnSpc>
                        <a:defRPr/>
                      </a:pPr>
                      <a:r>
                        <a:rPr lang="en-US" sz="1874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Ratio_binpacking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23"/>
                        </a:lnSpc>
                        <a:defRPr/>
                      </a:pPr>
                      <a:r>
                        <a:rPr lang="en-US" sz="1874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num_elits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82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23"/>
                        </a:lnSpc>
                        <a:defRPr/>
                      </a:pPr>
                      <a:r>
                        <a:rPr lang="en-US" sz="1874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23"/>
                        </a:lnSpc>
                        <a:defRPr/>
                      </a:pPr>
                      <a:r>
                        <a:rPr lang="en-US" sz="1874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23"/>
                        </a:lnSpc>
                        <a:defRPr/>
                      </a:pPr>
                      <a:r>
                        <a:rPr lang="en-US" sz="1874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23"/>
                        </a:lnSpc>
                        <a:defRPr/>
                      </a:pPr>
                      <a:r>
                        <a:rPr lang="en-US" sz="1874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1" id="11"/>
          <p:cNvSpPr txBox="true"/>
          <p:nvPr/>
        </p:nvSpPr>
        <p:spPr>
          <a:xfrm rot="0">
            <a:off x="5020036" y="464822"/>
            <a:ext cx="8247928" cy="563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IMPLEMENTATIONS DETAILS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30438" y="1703369"/>
            <a:ext cx="2615656" cy="1626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23"/>
              </a:lnSpc>
            </a:pPr>
            <a:r>
              <a:rPr lang="en-US" sz="1874" b="tru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Generate_initial-population.py(</a:t>
            </a:r>
          </a:p>
          <a:p>
            <a:pPr algn="ctr">
              <a:lnSpc>
                <a:spcPts val="2623"/>
              </a:lnSpc>
            </a:pPr>
            <a:r>
              <a:rPr lang="en-US" sz="1874" b="tru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generate_random_chromosome</a:t>
            </a:r>
          </a:p>
          <a:p>
            <a:pPr algn="ctr">
              <a:lnSpc>
                <a:spcPts val="2623"/>
              </a:lnSpc>
              <a:spcBef>
                <a:spcPct val="0"/>
              </a:spcBef>
            </a:pPr>
            <a:r>
              <a:rPr lang="en-US" b="true" sz="1874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bonpacking)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300633" y="1198169"/>
            <a:ext cx="3438584" cy="15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Run_ga(crossover_rate, mutation_rate, ratio_binpacking, num_elits).py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817946" y="5627907"/>
            <a:ext cx="3822979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main.py</a:t>
            </a:r>
          </a:p>
        </p:txBody>
      </p:sp>
      <p:sp>
        <p:nvSpPr>
          <p:cNvPr name="TextBox 15" id="15"/>
          <p:cNvSpPr txBox="true"/>
          <p:nvPr/>
        </p:nvSpPr>
        <p:spPr>
          <a:xfrm rot="5400000">
            <a:off x="8339348" y="3961833"/>
            <a:ext cx="180313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Import</a:t>
            </a:r>
          </a:p>
        </p:txBody>
      </p:sp>
      <p:sp>
        <p:nvSpPr>
          <p:cNvPr name="TextBox 16" id="16"/>
          <p:cNvSpPr txBox="true"/>
          <p:nvPr/>
        </p:nvSpPr>
        <p:spPr>
          <a:xfrm rot="-782426">
            <a:off x="11986132" y="3729688"/>
            <a:ext cx="180313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Import</a:t>
            </a:r>
          </a:p>
        </p:txBody>
      </p:sp>
      <p:sp>
        <p:nvSpPr>
          <p:cNvPr name="TextBox 17" id="17"/>
          <p:cNvSpPr txBox="true"/>
          <p:nvPr/>
        </p:nvSpPr>
        <p:spPr>
          <a:xfrm rot="805392">
            <a:off x="4545973" y="3551076"/>
            <a:ext cx="180313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Import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031122" y="2618306"/>
            <a:ext cx="1735478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Crossover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928031" y="2904414"/>
            <a:ext cx="1941659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Mutation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033492" y="6214647"/>
            <a:ext cx="3822979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main GA loop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563603" y="1167766"/>
          <a:ext cx="13700273" cy="4614375"/>
        </p:xfrm>
        <a:graphic>
          <a:graphicData uri="http://schemas.openxmlformats.org/drawingml/2006/table">
            <a:tbl>
              <a:tblPr/>
              <a:tblGrid>
                <a:gridCol w="2950070"/>
                <a:gridCol w="2760087"/>
                <a:gridCol w="2551178"/>
                <a:gridCol w="2760087"/>
                <a:gridCol w="2678850"/>
              </a:tblGrid>
              <a:tr h="17864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Experience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Population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Generations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 temps d’execution (secon des)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 Valeur Fitness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122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58.405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888.0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122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30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52.034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839.5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553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92.124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832.5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2740471" y="6335067"/>
            <a:ext cx="3897643" cy="2923233"/>
          </a:xfrm>
          <a:custGeom>
            <a:avLst/>
            <a:gdLst/>
            <a:ahLst/>
            <a:cxnLst/>
            <a:rect r="r" b="b" t="t" l="l"/>
            <a:pathLst>
              <a:path h="2923233" w="3897643">
                <a:moveTo>
                  <a:pt x="0" y="0"/>
                </a:moveTo>
                <a:lnTo>
                  <a:pt x="3897643" y="0"/>
                </a:lnTo>
                <a:lnTo>
                  <a:pt x="3897643" y="2923233"/>
                </a:lnTo>
                <a:lnTo>
                  <a:pt x="0" y="29232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02518" y="6335067"/>
            <a:ext cx="3897643" cy="2923233"/>
          </a:xfrm>
          <a:custGeom>
            <a:avLst/>
            <a:gdLst/>
            <a:ahLst/>
            <a:cxnLst/>
            <a:rect r="r" b="b" t="t" l="l"/>
            <a:pathLst>
              <a:path h="2923233" w="3897643">
                <a:moveTo>
                  <a:pt x="0" y="0"/>
                </a:moveTo>
                <a:lnTo>
                  <a:pt x="3897644" y="0"/>
                </a:lnTo>
                <a:lnTo>
                  <a:pt x="3897644" y="2923233"/>
                </a:lnTo>
                <a:lnTo>
                  <a:pt x="0" y="29232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591861" y="6335067"/>
            <a:ext cx="3897643" cy="2923233"/>
          </a:xfrm>
          <a:custGeom>
            <a:avLst/>
            <a:gdLst/>
            <a:ahLst/>
            <a:cxnLst/>
            <a:rect r="r" b="b" t="t" l="l"/>
            <a:pathLst>
              <a:path h="2923233" w="3897643">
                <a:moveTo>
                  <a:pt x="0" y="0"/>
                </a:moveTo>
                <a:lnTo>
                  <a:pt x="3897643" y="0"/>
                </a:lnTo>
                <a:lnTo>
                  <a:pt x="3897643" y="2923233"/>
                </a:lnTo>
                <a:lnTo>
                  <a:pt x="0" y="29232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028233" y="603885"/>
            <a:ext cx="6231533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Convegence of the fitness evaluation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849873" y="6108372"/>
            <a:ext cx="1918791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Experience 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98889" y="6108372"/>
            <a:ext cx="1904901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Experience B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75879" y="6108372"/>
            <a:ext cx="1929606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Experience C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09631" y="9420285"/>
            <a:ext cx="4815086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More population = more diversity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3391485" y="2297344"/>
          <a:ext cx="11832361" cy="4591050"/>
        </p:xfrm>
        <a:graphic>
          <a:graphicData uri="http://schemas.openxmlformats.org/drawingml/2006/table">
            <a:tbl>
              <a:tblPr/>
              <a:tblGrid>
                <a:gridCol w="2740031"/>
                <a:gridCol w="2652461"/>
                <a:gridCol w="6439868"/>
              </a:tblGrid>
              <a:tr h="9412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Mutation rate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Best fitnessue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Observation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12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880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Bonne convergence, mais un peu lente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38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881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Convergence plus rapide, mais pas plus optimale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465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0.07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877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Meilleur équilibre : meilleure solution finale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6028233" y="713422"/>
            <a:ext cx="6231533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</a:t>
            </a:r>
            <a:r>
              <a:rPr lang="en-US" sz="329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onvegence of the fitness evaluation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DAG1NX9anSs</dc:identifier>
  <dcterms:modified xsi:type="dcterms:W3CDTF">2011-08-01T06:04:30Z</dcterms:modified>
  <cp:revision>1</cp:revision>
  <dc:title>Présentation Taieb 2</dc:title>
</cp:coreProperties>
</file>