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5" r:id="rId6"/>
    <p:sldId id="274" r:id="rId7"/>
    <p:sldId id="279" r:id="rId8"/>
    <p:sldId id="266" r:id="rId9"/>
    <p:sldId id="285" r:id="rId10"/>
    <p:sldId id="271" r:id="rId11"/>
    <p:sldId id="276" r:id="rId12"/>
    <p:sldId id="278" r:id="rId13"/>
    <p:sldId id="272" r:id="rId14"/>
    <p:sldId id="261" r:id="rId15"/>
    <p:sldId id="280" r:id="rId16"/>
    <p:sldId id="281" r:id="rId17"/>
    <p:sldId id="284" r:id="rId18"/>
    <p:sldId id="259" r:id="rId19"/>
    <p:sldId id="283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489" autoAdjust="0"/>
  </p:normalViewPr>
  <p:slideViewPr>
    <p:cSldViewPr snapToGrid="0">
      <p:cViewPr varScale="1">
        <p:scale>
          <a:sx n="96" d="100"/>
          <a:sy n="96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Integration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 would not choose a project which integrated an external system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Research - Components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Additional research into components in advance would have decreased the development time required.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Research – Parsing/Memory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Researching how parsing will occur with the program in advance would have eliminated wasted time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9BE4D7C6-02C6-4BE1-A034-02DC4A92F30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 would not choose to integrate a system that emits radio waves (Electromagnetic Radiation)</a:t>
          </a:r>
        </a:p>
      </dgm:t>
    </dgm:pt>
    <dgm:pt modelId="{7468B2CA-3325-4A45-87B9-CE00DFD2F28C}" type="parTrans" cxnId="{238CAF95-80FF-46BF-A113-732D9B48BDBE}">
      <dgm:prSet/>
      <dgm:spPr/>
      <dgm:t>
        <a:bodyPr/>
        <a:lstStyle/>
        <a:p>
          <a:endParaRPr lang="en-US"/>
        </a:p>
      </dgm:t>
    </dgm:pt>
    <dgm:pt modelId="{A0D4DC6C-C9C3-4F43-BE54-AAC5EAADCDAB}" type="sibTrans" cxnId="{238CAF95-80FF-46BF-A113-732D9B48BDBE}">
      <dgm:prSet/>
      <dgm:spPr/>
      <dgm:t>
        <a:bodyPr/>
        <a:lstStyle/>
        <a:p>
          <a:endParaRPr lang="en-US"/>
        </a:p>
      </dgm:t>
    </dgm:pt>
    <dgm:pt modelId="{949ECD19-99BF-417F-83E1-1024844E5CA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Research and understanding of the effects of EMI on components would have eliminated wasted time</a:t>
          </a:r>
        </a:p>
      </dgm:t>
    </dgm:pt>
    <dgm:pt modelId="{4CDBEA63-215D-4CB5-A86D-E3FA97A84BEF}" type="parTrans" cxnId="{65D26647-482D-4E21-A3E4-67BB8A27E0B6}">
      <dgm:prSet/>
      <dgm:spPr/>
      <dgm:t>
        <a:bodyPr/>
        <a:lstStyle/>
        <a:p>
          <a:endParaRPr lang="en-US"/>
        </a:p>
      </dgm:t>
    </dgm:pt>
    <dgm:pt modelId="{A9F1D1B1-4931-4944-82F0-50B3B6012F12}" type="sibTrans" cxnId="{65D26647-482D-4E21-A3E4-67BB8A27E0B6}">
      <dgm:prSet/>
      <dgm:spPr/>
      <dgm:t>
        <a:bodyPr/>
        <a:lstStyle/>
        <a:p>
          <a:endParaRPr lang="en-US"/>
        </a:p>
      </dgm:t>
    </dgm:pt>
    <dgm:pt modelId="{34FDA07E-1441-4664-9225-138D1B46BDF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Knowledge of data types and objects would have reduced development time.</a:t>
          </a:r>
        </a:p>
      </dgm:t>
    </dgm:pt>
    <dgm:pt modelId="{DCCB2BAD-B175-4631-A455-90378F7E3250}" type="parTrans" cxnId="{7BAB80BC-C9DC-4F56-82AF-D4A38C3CEEDC}">
      <dgm:prSet/>
      <dgm:spPr/>
      <dgm:t>
        <a:bodyPr/>
        <a:lstStyle/>
        <a:p>
          <a:endParaRPr lang="en-US"/>
        </a:p>
      </dgm:t>
    </dgm:pt>
    <dgm:pt modelId="{563A4137-1575-4733-9CB8-E3D16F54F851}" type="sibTrans" cxnId="{7BAB80BC-C9DC-4F56-82AF-D4A38C3CEEDC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FFB8D00-9AC7-456D-98E7-927E2E0359A8}" type="presOf" srcId="{949ECD19-99BF-417F-83E1-1024844E5CAC}" destId="{E4FD5043-5612-43C5-B6AE-CCD431549399}" srcOrd="0" destOrd="1" presId="urn:microsoft.com/office/officeart/2005/8/layout/hList1"/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61E99E34-CEC0-4F28-B9D4-248BB92CE259}" type="presOf" srcId="{9BE4D7C6-02C6-4BE1-A034-02DC4A92F304}" destId="{17CA1487-CDD9-4364-92F6-A11DBDAFE16C}" srcOrd="0" destOrd="1" presId="urn:microsoft.com/office/officeart/2005/8/layout/hList1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65D26647-482D-4E21-A3E4-67BB8A27E0B6}" srcId="{ABA77F75-8642-4931-8D7E-BE6C6DB9940D}" destId="{949ECD19-99BF-417F-83E1-1024844E5CAC}" srcOrd="1" destOrd="0" parTransId="{4CDBEA63-215D-4CB5-A86D-E3FA97A84BEF}" sibTransId="{A9F1D1B1-4931-4944-82F0-50B3B6012F12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94275284-5159-4930-AEDA-C166BC42FEF5}" type="presOf" srcId="{34FDA07E-1441-4664-9225-138D1B46BDFE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238CAF95-80FF-46BF-A113-732D9B48BDBE}" srcId="{6857B86A-DEC1-407C-A1BB-5BF9ACCBCA6A}" destId="{9BE4D7C6-02C6-4BE1-A034-02DC4A92F304}" srcOrd="1" destOrd="0" parTransId="{7468B2CA-3325-4A45-87B9-CE00DFD2F28C}" sibTransId="{A0D4DC6C-C9C3-4F43-BE54-AAC5EAADCDAB}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7BAB80BC-C9DC-4F56-82AF-D4A38C3CEEDC}" srcId="{DA5DFAD8-E443-4F53-9341-A0903BBBD378}" destId="{34FDA07E-1441-4664-9225-138D1B46BDFE}" srcOrd="1" destOrd="0" parTransId="{DCCB2BAD-B175-4631-A455-90378F7E3250}" sibTransId="{563A4137-1575-4733-9CB8-E3D16F54F851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243194"/>
          <a:ext cx="3447370" cy="774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Integration</a:t>
          </a:r>
        </a:p>
      </dsp:txBody>
      <dsp:txXfrm>
        <a:off x="3535" y="243194"/>
        <a:ext cx="3447370" cy="774144"/>
      </dsp:txXfrm>
    </dsp:sp>
    <dsp:sp modelId="{17CA1487-CDD9-4364-92F6-A11DBDAFE16C}">
      <dsp:nvSpPr>
        <dsp:cNvPr id="0" name=""/>
        <dsp:cNvSpPr/>
      </dsp:nvSpPr>
      <dsp:spPr>
        <a:xfrm>
          <a:off x="3535" y="1017339"/>
          <a:ext cx="3447370" cy="32317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 would not choose a project which integrated an external system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 would not choose to integrate a system that emits radio waves (Electromagnetic Radiation)</a:t>
          </a:r>
        </a:p>
      </dsp:txBody>
      <dsp:txXfrm>
        <a:off x="3535" y="1017339"/>
        <a:ext cx="3447370" cy="3231722"/>
      </dsp:txXfrm>
    </dsp:sp>
    <dsp:sp modelId="{055A5EAB-EAE0-4501-8649-31F112FF9AD5}">
      <dsp:nvSpPr>
        <dsp:cNvPr id="0" name=""/>
        <dsp:cNvSpPr/>
      </dsp:nvSpPr>
      <dsp:spPr>
        <a:xfrm>
          <a:off x="3933537" y="243194"/>
          <a:ext cx="3447370" cy="774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Research - Components</a:t>
          </a:r>
        </a:p>
      </dsp:txBody>
      <dsp:txXfrm>
        <a:off x="3933537" y="243194"/>
        <a:ext cx="3447370" cy="774144"/>
      </dsp:txXfrm>
    </dsp:sp>
    <dsp:sp modelId="{E4FD5043-5612-43C5-B6AE-CCD431549399}">
      <dsp:nvSpPr>
        <dsp:cNvPr id="0" name=""/>
        <dsp:cNvSpPr/>
      </dsp:nvSpPr>
      <dsp:spPr>
        <a:xfrm>
          <a:off x="3933537" y="1017339"/>
          <a:ext cx="3447370" cy="32317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Additional research into components in advance would have decreased the development time required.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Research and understanding of the effects of EMI on components would have eliminated wasted time</a:t>
          </a:r>
        </a:p>
      </dsp:txBody>
      <dsp:txXfrm>
        <a:off x="3933537" y="1017339"/>
        <a:ext cx="3447370" cy="3231722"/>
      </dsp:txXfrm>
    </dsp:sp>
    <dsp:sp modelId="{23D06E36-F688-4B37-8BB8-73015E665B0E}">
      <dsp:nvSpPr>
        <dsp:cNvPr id="0" name=""/>
        <dsp:cNvSpPr/>
      </dsp:nvSpPr>
      <dsp:spPr>
        <a:xfrm>
          <a:off x="7863539" y="243194"/>
          <a:ext cx="3447370" cy="774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Research – Parsing/Memory</a:t>
          </a:r>
        </a:p>
      </dsp:txBody>
      <dsp:txXfrm>
        <a:off x="7863539" y="243194"/>
        <a:ext cx="3447370" cy="774144"/>
      </dsp:txXfrm>
    </dsp:sp>
    <dsp:sp modelId="{EA81ED6A-A7EA-4137-A3DC-D16E79F1B938}">
      <dsp:nvSpPr>
        <dsp:cNvPr id="0" name=""/>
        <dsp:cNvSpPr/>
      </dsp:nvSpPr>
      <dsp:spPr>
        <a:xfrm>
          <a:off x="7863539" y="1017339"/>
          <a:ext cx="3447370" cy="32317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Researching how parsing will occur with the program in advance would have eliminated wasted time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Knowledge of data types and objects would have reduced development time.</a:t>
          </a:r>
        </a:p>
      </dsp:txBody>
      <dsp:txXfrm>
        <a:off x="7863539" y="1017339"/>
        <a:ext cx="3447370" cy="3231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opto</a:t>
            </a:r>
            <a:r>
              <a:rPr lang="en-US" dirty="0"/>
              <a:t> isolator is a component that allows a signal to be passed between two separate circuits without there being an electrical connection between the circuits</a:t>
            </a:r>
          </a:p>
          <a:p>
            <a:endParaRPr lang="en-US" dirty="0"/>
          </a:p>
          <a:p>
            <a:r>
              <a:rPr lang="en-US" dirty="0"/>
              <a:t>It essentially is a very small LED and photo resistor packaged inside of a chip.</a:t>
            </a:r>
          </a:p>
          <a:p>
            <a:r>
              <a:rPr lang="en-US" dirty="0"/>
              <a:t>The input powers the LED which in turn changes the resistance of the photo resistor on the other side of the chip</a:t>
            </a:r>
          </a:p>
          <a:p>
            <a:r>
              <a:rPr lang="en-US" dirty="0"/>
              <a:t>This is what allows the signal to be passed without an electrical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36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http://www.miklor.com/COM/UV_Technical.php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920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https://en.wikipedia.org/wiki/Morse_code#Representation,_timing,_and_speeds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56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https://en.wikipedia.org/wiki/Morse_code#Representation,_timing,_and_speeds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18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https://en.wikipedia.org/wiki/Morse_code#Representation,_timing,_and_speeds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83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https://en.wikipedia.org/wiki/Morse_code#Representation,_timing,_and_speeds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3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pto-isolator" TargetMode="External"/><Relationship Id="rId3" Type="http://schemas.openxmlformats.org/officeDocument/2006/relationships/hyperlink" Target="http://www.arrl.org/files/file/Regulatory/Band%20Chart/Band%20Chart%20-%2011X17%20Color.pdf" TargetMode="External"/><Relationship Id="rId7" Type="http://schemas.openxmlformats.org/officeDocument/2006/relationships/hyperlink" Target="https://www.explainthatstuff.com/howtransistorswork.html" TargetMode="External"/><Relationship Id="rId2" Type="http://schemas.openxmlformats.org/officeDocument/2006/relationships/hyperlink" Target="https://github.com/zayess/ENGR121-Spring2022-MorseEnco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orse_code#Representation,_timing,_and_speeds" TargetMode="External"/><Relationship Id="rId5" Type="http://schemas.openxmlformats.org/officeDocument/2006/relationships/hyperlink" Target="https://www.ecfr.gov/current/title-47/chapter-I/subchapter-D/part-97" TargetMode="External"/><Relationship Id="rId4" Type="http://schemas.openxmlformats.org/officeDocument/2006/relationships/hyperlink" Target="http://www.arrl.org/band-plan" TargetMode="External"/><Relationship Id="rId9" Type="http://schemas.openxmlformats.org/officeDocument/2006/relationships/hyperlink" Target="https://www.arduino.cc/reference/en/language/variables/data-types/stringobjec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Morse Code encoder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Jonathan Ceis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ENGR121 – Spring 22 –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157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Final Design &amp; 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235200"/>
            <a:ext cx="8791575" cy="23876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illegal to transmit on Amateur (“Ham”) radio frequencies without a license!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hold a general class amateur radio license, and I am conducting this Demonstration using frequencies dedicated to experimental transmissions at low power.</a:t>
            </a:r>
          </a:p>
        </p:txBody>
      </p:sp>
    </p:spTree>
    <p:extLst>
      <p:ext uri="{BB962C8B-B14F-4D97-AF65-F5344CB8AC3E}">
        <p14:creationId xmlns:p14="http://schemas.microsoft.com/office/powerpoint/2010/main" val="579301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Problem 1 – encoding Morse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543" y="1682956"/>
            <a:ext cx="8370335" cy="4409730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Encoding a single text character into a properly timed series of audio tones</a:t>
            </a: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Answer: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Representation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Short Tone (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 1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 Tone (Dah) = 111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Character Spacing = 000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 Spacing = 0000000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bit time = 40 milliseconds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Approximately 30 WPM</a:t>
            </a:r>
          </a:p>
          <a:p>
            <a:pPr marL="914400" lvl="2" indent="0">
              <a:buNone/>
            </a:pP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an excel file to quickly generate required variables and the function to perform the transcoding of morse code.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F974BC-1597-4508-A5D1-407B2AD7D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28983"/>
              </p:ext>
            </p:extLst>
          </p:nvPr>
        </p:nvGraphicFramePr>
        <p:xfrm>
          <a:off x="8928722" y="2097088"/>
          <a:ext cx="2362200" cy="2752725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:a16="http://schemas.microsoft.com/office/drawing/2014/main" val="2373536826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2802779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Character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Morse (Combined)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0862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Dit Dah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87142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598087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Morse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5707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9905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915714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Binary (Individual Values)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4479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8411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072369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Binary (Combined)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127915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1000111000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622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737997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Arduino Variable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078533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37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Problem 2 – Parsing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543" y="1769580"/>
            <a:ext cx="7664658" cy="4382742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Problem: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Text must be processed and stored in an array. The data type of the variables used must allow for this processing and parsing into an array.</a:t>
            </a: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Answer: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Type Program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 potential data types to store text and parsed data.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Observe the results of data manipulated as that data type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Observe the results of data converted from one data type to another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 all data a “String” objects. This allows for the use of “String” class functions.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F149A-C45F-41DE-B576-BAACC19FE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410" y="1769580"/>
            <a:ext cx="2686050" cy="4133850"/>
          </a:xfrm>
          <a:prstGeom prst="rect">
            <a:avLst/>
          </a:prstGeom>
          <a:ln w="28575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467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Problem 3 – PTT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908" y="1702834"/>
            <a:ext cx="9905999" cy="4536647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Problem: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Multiple circuit were built to facilitate push-to-talk functionality as part of the stretch goal. All circuits failed to reliably trigger or release PTT functionality.</a:t>
            </a: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Attempts:</a:t>
            </a:r>
          </a:p>
          <a:p>
            <a:pPr lvl="1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analogWrite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Resistors, transistors, capacitors</a:t>
            </a:r>
          </a:p>
          <a:p>
            <a:pPr lvl="1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isolator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Radio power/ground, microcontroller power/ground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 power injection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None/Failure – It was determined that the RF interference from two radios and a computer generated an electromagnetic to field strong enough to facilitate induction within the system. The current induced caused malfunction of components.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345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Problem 4 – Memory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908" y="1702834"/>
            <a:ext cx="9905999" cy="4536647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Problem: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Redboard has a very limited amount of memory. Storing many strings of data utilized too much of the dynamic memory leading to errors with the transcoding function</a:t>
            </a: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Answer: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Optimization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 static text is flash memory rather than dynamic memory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Eliminate duplicative variables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Combine processes where possible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Solutions: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“F” function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Eliminate duplicative variables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Combine encode and transmit steps to reduce memory demand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242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What Would I do Differently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834772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8941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Github Repository with Code and Resources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r:id="rId3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ARRL Amateur Radio Band Chart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ARRL Band Plan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CFR Part 97 – Amateur Radio Service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6"/>
              </a:rPr>
              <a:t>Wikipedia – Morse Code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7"/>
              </a:rPr>
              <a:t>Transistor Information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8"/>
              </a:rPr>
              <a:t>Wikipedia -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8"/>
              </a:rPr>
              <a:t>Opto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8"/>
              </a:rPr>
              <a:t> Isolator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9"/>
              </a:rPr>
              <a:t>Arduino.cc – String Objects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6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Integrate a computer, microprocessor, and amateur radio to facilitate the encoding and transmission of morse code. </a:t>
            </a:r>
          </a:p>
        </p:txBody>
      </p:sp>
    </p:spTree>
    <p:extLst>
      <p:ext uri="{BB962C8B-B14F-4D97-AF65-F5344CB8AC3E}">
        <p14:creationId xmlns:p14="http://schemas.microsoft.com/office/powerpoint/2010/main" val="211674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Inspiration &amp;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Class Amateur Radio License Issued 3/4/2019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Morse code is a common method of communicating on Amateur radio bands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Amateur radio has a long history of experimentation and many major wireless advancements</a:t>
            </a:r>
          </a:p>
        </p:txBody>
      </p:sp>
    </p:spTree>
    <p:extLst>
      <p:ext uri="{BB962C8B-B14F-4D97-AF65-F5344CB8AC3E}">
        <p14:creationId xmlns:p14="http://schemas.microsoft.com/office/powerpoint/2010/main" val="375747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68E2-E32F-4D54-97CC-94EDE987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Morse Code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B5CAF-909B-447B-B08C-64C1F4F85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658143"/>
            <a:ext cx="7487824" cy="4009232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Morse code is comprised of short (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and long (dah) 1kHz tones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character is comprised of at least 1 or more tones evenly spaced between silent periods.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318F136E-E2AC-4868-A507-47EFECBBD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981" y="203184"/>
            <a:ext cx="2120396" cy="6451632"/>
          </a:xfrm>
          <a:prstGeom prst="rect">
            <a:avLst/>
          </a:prstGeom>
          <a:ln w="254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92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Architecture -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533" y="1810947"/>
            <a:ext cx="5848232" cy="4337926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computer is connected to a SparkFun Redboard via USB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Morse code is sent from a Redboard output pin using PWM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signal is relayed to the amateur radio via an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isolator.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Content Placeholder 6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id="{404E880A-71F4-4D85-94F0-726DF3C76D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53186" y="1810946"/>
            <a:ext cx="3569918" cy="4343687"/>
          </a:xfrm>
          <a:ln w="254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288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Architecture -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533" y="1810947"/>
            <a:ext cx="7312124" cy="4337926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Redboard and radio is interfaced via a custom audio cable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Baofeng UV-5R radio will transmits the morse code communications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Content Placeholder 13" descr="A picture containing indoor, electronics, cellphone&#10;&#10;Description automatically generated">
            <a:extLst>
              <a:ext uri="{FF2B5EF4-FFF2-40B4-BE49-F238E27FC236}">
                <a16:creationId xmlns:a16="http://schemas.microsoft.com/office/drawing/2014/main" id="{66F4CE35-3FC3-4210-8026-91736EF415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5218" y="2249486"/>
            <a:ext cx="2335168" cy="3541712"/>
          </a:xfrm>
          <a:ln w="22225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623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Architecture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5" y="1754186"/>
            <a:ext cx="5402265" cy="474186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 user is prompted to enter text via the serial monitor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is parsed for illegal characters and length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Parsed text is stored within an array as individual characters</a:t>
            </a:r>
          </a:p>
        </p:txBody>
      </p:sp>
      <p:pic>
        <p:nvPicPr>
          <p:cNvPr id="12" name="Content Placeholder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63E37ED-0FBB-4F64-929D-546CDA0D79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2992" y="2249488"/>
            <a:ext cx="4553629" cy="3541712"/>
          </a:xfrm>
        </p:spPr>
      </p:pic>
    </p:spTree>
    <p:extLst>
      <p:ext uri="{BB962C8B-B14F-4D97-AF65-F5344CB8AC3E}">
        <p14:creationId xmlns:p14="http://schemas.microsoft.com/office/powerpoint/2010/main" val="386942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Architecture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5" y="1754186"/>
            <a:ext cx="5402265" cy="474186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of text character is iterated over, encoded, and transmitted as morse code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program is reset and prompts the user to enter additional text.</a:t>
            </a:r>
          </a:p>
        </p:txBody>
      </p:sp>
      <p:pic>
        <p:nvPicPr>
          <p:cNvPr id="8" name="Content Placeholder 7" descr="Text&#10;&#10;Description automatically generated with medium confidence">
            <a:extLst>
              <a:ext uri="{FF2B5EF4-FFF2-40B4-BE49-F238E27FC236}">
                <a16:creationId xmlns:a16="http://schemas.microsoft.com/office/drawing/2014/main" id="{E3DB7EF3-E7D6-40F9-AE1F-AEABBC9B23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2553" y="1658143"/>
            <a:ext cx="4680772" cy="4157107"/>
          </a:xfrm>
          <a:ln w="28575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439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Stretch Goal – Push to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5" y="1754186"/>
            <a:ext cx="5402265" cy="4741864"/>
          </a:xfrm>
        </p:spPr>
        <p:txBody>
          <a:bodyPr>
            <a:normAutofit/>
          </a:bodyPr>
          <a:lstStyle/>
          <a:p>
            <a:r>
              <a:rPr lang="en-US" dirty="0"/>
              <a:t>Automatically Triggering PTT functionality</a:t>
            </a:r>
          </a:p>
          <a:p>
            <a:pPr lvl="1"/>
            <a:r>
              <a:rPr lang="en-US" dirty="0"/>
              <a:t>In order to transmit on an amateur radio, you must push a button on the radio</a:t>
            </a:r>
          </a:p>
          <a:p>
            <a:pPr lvl="1"/>
            <a:r>
              <a:rPr lang="en-US" dirty="0"/>
              <a:t>Push-to-talk functionality can be triggered by grounding Mic- to </a:t>
            </a:r>
            <a:r>
              <a:rPr lang="en-US" dirty="0" err="1"/>
              <a:t>Spk</a:t>
            </a:r>
            <a:r>
              <a:rPr lang="en-US" dirty="0"/>
              <a:t>-</a:t>
            </a:r>
          </a:p>
          <a:p>
            <a:pPr lvl="1"/>
            <a:r>
              <a:rPr lang="en-US" dirty="0"/>
              <a:t>Code will set a pin on the Redboard to HIGH prior to transmitting and LOW when transmission is complete</a:t>
            </a:r>
          </a:p>
          <a:p>
            <a:pPr lvl="1"/>
            <a:r>
              <a:rPr lang="en-US" dirty="0"/>
              <a:t>A switch or relay will connect Mic- to </a:t>
            </a:r>
            <a:r>
              <a:rPr lang="en-US" dirty="0" err="1"/>
              <a:t>Spk</a:t>
            </a:r>
            <a:r>
              <a:rPr lang="en-US" dirty="0"/>
              <a:t>- to activate push-to-talk functionality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D9D3AE7C-160D-4986-89EC-1DC6D88AC9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78720" y="1754185"/>
            <a:ext cx="4488521" cy="4198939"/>
          </a:xfrm>
          <a:ln w="22225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1400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1580</TotalTime>
  <Words>1048</Words>
  <Application>Microsoft Office PowerPoint</Application>
  <PresentationFormat>Widescreen</PresentationFormat>
  <Paragraphs>136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Morse Code encoder</vt:lpstr>
      <vt:lpstr>Project Objective</vt:lpstr>
      <vt:lpstr>Inspiration &amp; Concept</vt:lpstr>
      <vt:lpstr>Morse Code Basics</vt:lpstr>
      <vt:lpstr>Architecture - Circuit</vt:lpstr>
      <vt:lpstr>Architecture - Circuit</vt:lpstr>
      <vt:lpstr>Architecture - Code</vt:lpstr>
      <vt:lpstr>Architecture - Code</vt:lpstr>
      <vt:lpstr>Stretch Goal – Push to Talk</vt:lpstr>
      <vt:lpstr>Final Design &amp; Demonstration</vt:lpstr>
      <vt:lpstr>Problem 1 – encoding Morse</vt:lpstr>
      <vt:lpstr>Problem 2 – Parsing Characters</vt:lpstr>
      <vt:lpstr>Problem 3 – PTT Activation</vt:lpstr>
      <vt:lpstr>Problem 4 – Memory Limitations</vt:lpstr>
      <vt:lpstr>What Would I do Differently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&lt;insert problem Title&gt;</dc:title>
  <dc:creator>Jonathan Ceis</dc:creator>
  <cp:lastModifiedBy>Jonathan Ceis</cp:lastModifiedBy>
  <cp:revision>30</cp:revision>
  <dcterms:created xsi:type="dcterms:W3CDTF">2022-03-15T02:41:14Z</dcterms:created>
  <dcterms:modified xsi:type="dcterms:W3CDTF">2022-03-16T16:24:53Z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