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5C49C-0976-4841-8FC0-FAB2AF82D164}" type="datetimeFigureOut">
              <a:rPr lang="en-US" smtClean="0"/>
              <a:t>02-Oct-24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94140-188C-41EF-99EE-6E165BC25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15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5C49C-0976-4841-8FC0-FAB2AF82D164}" type="datetimeFigureOut">
              <a:rPr lang="en-US" smtClean="0"/>
              <a:t>02-Oct-24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94140-188C-41EF-99EE-6E165BC25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47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5C49C-0976-4841-8FC0-FAB2AF82D164}" type="datetimeFigureOut">
              <a:rPr lang="en-US" smtClean="0"/>
              <a:t>02-Oct-24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94140-188C-41EF-99EE-6E165BC2550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9344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5C49C-0976-4841-8FC0-FAB2AF82D164}" type="datetimeFigureOut">
              <a:rPr lang="en-US" smtClean="0"/>
              <a:t>02-Oct-24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94140-188C-41EF-99EE-6E165BC25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267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5C49C-0976-4841-8FC0-FAB2AF82D164}" type="datetimeFigureOut">
              <a:rPr lang="en-US" smtClean="0"/>
              <a:t>02-Oct-24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94140-188C-41EF-99EE-6E165BC2550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8006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5C49C-0976-4841-8FC0-FAB2AF82D164}" type="datetimeFigureOut">
              <a:rPr lang="en-US" smtClean="0"/>
              <a:t>02-Oct-24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94140-188C-41EF-99EE-6E165BC25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09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5C49C-0976-4841-8FC0-FAB2AF82D164}" type="datetimeFigureOut">
              <a:rPr lang="en-US" smtClean="0"/>
              <a:t>02-Oct-24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94140-188C-41EF-99EE-6E165BC25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131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5C49C-0976-4841-8FC0-FAB2AF82D164}" type="datetimeFigureOut">
              <a:rPr lang="en-US" smtClean="0"/>
              <a:t>02-Oct-24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94140-188C-41EF-99EE-6E165BC25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23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5C49C-0976-4841-8FC0-FAB2AF82D164}" type="datetimeFigureOut">
              <a:rPr lang="en-US" smtClean="0"/>
              <a:t>02-Oct-24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94140-188C-41EF-99EE-6E165BC25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05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5C49C-0976-4841-8FC0-FAB2AF82D164}" type="datetimeFigureOut">
              <a:rPr lang="en-US" smtClean="0"/>
              <a:t>02-Oct-24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94140-188C-41EF-99EE-6E165BC25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160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5C49C-0976-4841-8FC0-FAB2AF82D164}" type="datetimeFigureOut">
              <a:rPr lang="en-US" smtClean="0"/>
              <a:t>02-Oct-24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94140-188C-41EF-99EE-6E165BC25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77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5C49C-0976-4841-8FC0-FAB2AF82D164}" type="datetimeFigureOut">
              <a:rPr lang="en-US" smtClean="0"/>
              <a:t>02-Oct-24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94140-188C-41EF-99EE-6E165BC25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782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5C49C-0976-4841-8FC0-FAB2AF82D164}" type="datetimeFigureOut">
              <a:rPr lang="en-US" smtClean="0"/>
              <a:t>02-Oct-24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94140-188C-41EF-99EE-6E165BC25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45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5C49C-0976-4841-8FC0-FAB2AF82D164}" type="datetimeFigureOut">
              <a:rPr lang="en-US" smtClean="0"/>
              <a:t>02-Oct-24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94140-188C-41EF-99EE-6E165BC25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853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5C49C-0976-4841-8FC0-FAB2AF82D164}" type="datetimeFigureOut">
              <a:rPr lang="en-US" smtClean="0"/>
              <a:t>02-Oct-24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94140-188C-41EF-99EE-6E165BC25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716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5C49C-0976-4841-8FC0-FAB2AF82D164}" type="datetimeFigureOut">
              <a:rPr lang="en-US" smtClean="0"/>
              <a:t>02-Oct-24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94140-188C-41EF-99EE-6E165BC25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329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5C49C-0976-4841-8FC0-FAB2AF82D164}" type="datetimeFigureOut">
              <a:rPr lang="en-US" smtClean="0"/>
              <a:t>02-Oct-24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FA94140-188C-41EF-99EE-6E165BC25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27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2265D-F39E-B613-7768-0AF7EEE290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2831"/>
            <a:ext cx="9144000" cy="1487606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</a:rPr>
              <a:t>GROUP 1 CLASS PRESENTATION ON SALES PERFORMANCE OF NEXTGEN RETAIL SOLUTIONS.</a:t>
            </a:r>
            <a:b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1D1102-53D2-4FE5-E17E-7B8ADD8A01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487607"/>
            <a:ext cx="9144000" cy="4476466"/>
          </a:xfrm>
        </p:spPr>
        <p:txBody>
          <a:bodyPr>
            <a:normAutofit fontScale="85000" lnSpcReduction="20000"/>
          </a:bodyPr>
          <a:lstStyle/>
          <a:p>
            <a:pPr algn="l"/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200" b="1" dirty="0">
                <a:latin typeface="Verdana" panose="020B0604030504040204" pitchFamily="34" charset="0"/>
                <a:ea typeface="Verdana" panose="020B0604030504040204" pitchFamily="34" charset="0"/>
              </a:rPr>
              <a:t>GROUP MEMBERS</a:t>
            </a:r>
          </a:p>
          <a:p>
            <a:pPr algn="l"/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 algn="l">
              <a:buAutoNum type="arabicPeriod"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Zuwaira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Onyawoza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Ayitogo</a:t>
            </a:r>
          </a:p>
          <a:p>
            <a:pPr marL="457200" indent="-457200" algn="l">
              <a:buAutoNum type="arabicPeriod"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Noel Gambe</a:t>
            </a:r>
          </a:p>
          <a:p>
            <a:pPr marL="457200" indent="-457200" algn="l">
              <a:buAutoNum type="arabicPeriod"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Evelyn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Osula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 algn="l">
              <a:buAutoNum type="arabicPeriod"/>
            </a:pP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Oluwadurotimi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Popoola</a:t>
            </a:r>
          </a:p>
          <a:p>
            <a:pPr marL="457200" indent="-457200" algn="l">
              <a:buAutoNum type="arabicPeriod"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Timothy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Oladosu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 algn="l">
              <a:buAutoNum type="arabicPeriod"/>
            </a:pP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Awajiro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Gladstone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Ukoima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 algn="l">
              <a:buAutoNum type="arabicPeriod"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Ambrose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Moisob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 algn="l">
              <a:buAutoNum type="arabicPeriod"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Linda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Sulai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 algn="l">
              <a:buAutoNum type="arabicPeriod"/>
            </a:pP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Oluwasina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Osasona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11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53792-F236-C09F-ADFC-253983AC4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</a:rPr>
              <a:t>BUSINESS</a:t>
            </a:r>
            <a:r>
              <a:rPr lang="en-US" b="1" dirty="0"/>
              <a:t> </a:t>
            </a:r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7C9A1-13BB-A8C4-3C80-05A8C21A4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NextGen Retail Solutions is a leading retailer operating across multiple regions, specializing in various product categories such as furniture, office supplies, and technology.</a:t>
            </a:r>
          </a:p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With a focus on improving customer satisfaction and optimizing operations, NextGen Retail Solutions is committed to understanding its sales performance and profitability.</a:t>
            </a:r>
          </a:p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This Assignment aims at leveraging sales data to make strategic/informed decisions on marketing, inventory management, and regional strategies.</a:t>
            </a:r>
          </a:p>
        </p:txBody>
      </p:sp>
    </p:spTree>
    <p:extLst>
      <p:ext uri="{BB962C8B-B14F-4D97-AF65-F5344CB8AC3E}">
        <p14:creationId xmlns:p14="http://schemas.microsoft.com/office/powerpoint/2010/main" val="13419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98319-5430-9003-90C1-10F5BD398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2D25D-2E2B-9BBB-DCBE-BA44F8831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The company is facing difficulties in maintaining profitability across certain regions and product categories.</a:t>
            </a:r>
          </a:p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Some regions and segments show underperformance despite stable sales.</a:t>
            </a:r>
          </a:p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The current shipping methods and discounting strategies may be negatively impacting profit margins.</a:t>
            </a:r>
          </a:p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The company lacks a clear understanding of monthly and yearly trends in sales and profitability to guide strategic decisions.</a:t>
            </a:r>
          </a:p>
        </p:txBody>
      </p:sp>
    </p:spTree>
    <p:extLst>
      <p:ext uri="{BB962C8B-B14F-4D97-AF65-F5344CB8AC3E}">
        <p14:creationId xmlns:p14="http://schemas.microsoft.com/office/powerpoint/2010/main" val="4199565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FCE81-1967-C1C5-E782-F1FD6DE62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</a:rPr>
              <a:t>AIM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62391-AE11-73E4-B9E4-E77EC062C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Analyze total sales, profit, discounts and shipping performance by segment, region and category to gain actionable insights and reduce costs.</a:t>
            </a:r>
          </a:p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Identify sales and profit trends to optimize  inventory management, marketing strategies, and resource allocation.</a:t>
            </a:r>
          </a:p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Track monthly and yearly sales, quantity, and profit trends to support long-term decision-making, and growth planning.</a:t>
            </a:r>
          </a:p>
        </p:txBody>
      </p:sp>
    </p:spTree>
    <p:extLst>
      <p:ext uri="{BB962C8B-B14F-4D97-AF65-F5344CB8AC3E}">
        <p14:creationId xmlns:p14="http://schemas.microsoft.com/office/powerpoint/2010/main" val="3338022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AC2A5-59DF-1F64-0AA2-A6EACFA9E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</a:rPr>
              <a:t>INSIGHTS AND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05912-B329-297F-C58A-2D91ED3F5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</a:rPr>
              <a:t>Insight 1: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kern="100" dirty="0">
                <a:effectLst/>
                <a:latin typeface="Verdana" panose="020B0604030504040204" pitchFamily="34" charset="0"/>
                <a:ea typeface="Aptos" panose="020F0502020204030204" pitchFamily="34" charset="0"/>
                <a:cs typeface="Times New Roman" panose="02020603050405020304" pitchFamily="18" charset="0"/>
              </a:rPr>
              <a:t>Which customer segment contribute the most to our total sales and profit? </a:t>
            </a:r>
            <a:endParaRPr lang="en-US" sz="2400" kern="100" dirty="0">
              <a:latin typeface="Verdana" panose="020B0604030504040204" pitchFamily="34" charset="0"/>
              <a:ea typeface="Aptos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kern="100" dirty="0">
                <a:effectLst/>
                <a:latin typeface="Verdana" panose="020B0604030504040204" pitchFamily="34" charset="0"/>
                <a:ea typeface="Aptos" panose="020F0502020204030204" pitchFamily="34" charset="0"/>
                <a:cs typeface="Times New Roman" panose="02020603050405020304" pitchFamily="18" charset="0"/>
              </a:rPr>
              <a:t>Consumer segment contributed the most in terms of sales, with 51%.</a:t>
            </a:r>
          </a:p>
          <a:p>
            <a:pPr marL="0" indent="0">
              <a:buNone/>
            </a:pPr>
            <a:endParaRPr lang="en-US" sz="2400" kern="100" dirty="0">
              <a:effectLst/>
              <a:latin typeface="Verdana" panose="020B0604030504040204" pitchFamily="34" charset="0"/>
              <a:ea typeface="Aptos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400" b="1" kern="100" dirty="0">
                <a:effectLst/>
                <a:latin typeface="Verdana" panose="020B0604030504040204" pitchFamily="34" charset="0"/>
                <a:ea typeface="Aptos" panose="020F0502020204030204" pitchFamily="34" charset="0"/>
                <a:cs typeface="Times New Roman" panose="02020603050405020304" pitchFamily="18" charset="0"/>
              </a:rPr>
              <a:t>Insight 2: </a:t>
            </a:r>
            <a:r>
              <a:rPr lang="en-US" sz="2400" kern="100" dirty="0">
                <a:effectLst/>
                <a:latin typeface="Verdana" panose="020B0604030504040204" pitchFamily="34" charset="0"/>
                <a:ea typeface="Aptos" panose="020F0502020204030204" pitchFamily="34" charset="0"/>
                <a:cs typeface="Times New Roman" panose="02020603050405020304" pitchFamily="18" charset="0"/>
              </a:rPr>
              <a:t>What regions are underperforming in terms of profit? 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kern="100" dirty="0">
                <a:effectLst/>
                <a:latin typeface="Verdana" panose="020B0604030504040204" pitchFamily="34" charset="0"/>
                <a:ea typeface="Aptos" panose="020F0502020204030204" pitchFamily="34" charset="0"/>
                <a:cs typeface="Times New Roman" panose="02020603050405020304" pitchFamily="18" charset="0"/>
              </a:rPr>
              <a:t>The South region and Central region are underperforming by profit with 16% and 14% respectively.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400" kern="100" dirty="0">
              <a:effectLst/>
              <a:latin typeface="Aptos" panose="020F0502020204030204" pitchFamily="34" charset="0"/>
              <a:ea typeface="Aptos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400" b="1" kern="100" dirty="0">
                <a:latin typeface="Verdana" panose="020B0604030504040204" pitchFamily="34" charset="0"/>
                <a:ea typeface="Aptos" panose="020F0502020204030204" pitchFamily="34" charset="0"/>
                <a:cs typeface="Times New Roman" panose="02020603050405020304" pitchFamily="18" charset="0"/>
              </a:rPr>
              <a:t>Insight 3: </a:t>
            </a:r>
            <a:r>
              <a:rPr lang="en-US" sz="2400" dirty="0">
                <a:effectLst/>
                <a:latin typeface="Verdana" panose="020B0604030504040204" pitchFamily="34" charset="0"/>
                <a:ea typeface="Aptos" panose="020F0502020204030204" pitchFamily="34" charset="0"/>
                <a:cs typeface="Times New Roman" panose="02020603050405020304" pitchFamily="18" charset="0"/>
              </a:rPr>
              <a:t>How can we optimize shipping methods to reduce costs without impacting the customer experience? 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Verdana" panose="020B0604030504040204" pitchFamily="34" charset="0"/>
                <a:ea typeface="Aptos" panose="020F0502020204030204" pitchFamily="34" charset="0"/>
                <a:cs typeface="Times New Roman" panose="02020603050405020304" pitchFamily="18" charset="0"/>
              </a:rPr>
              <a:t>Based on the dashboard data overview, standard class shipping is the most cost effective. </a:t>
            </a:r>
            <a:endParaRPr lang="en-US" sz="2400" b="1" kern="100" dirty="0">
              <a:effectLst/>
              <a:latin typeface="Aptos" panose="020F0502020204030204" pitchFamily="34" charset="0"/>
              <a:ea typeface="Aptos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000" b="1" kern="100" dirty="0">
              <a:effectLst/>
              <a:latin typeface="Aptos" panose="020F0502020204030204" pitchFamily="34" charset="0"/>
              <a:ea typeface="Aptos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189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AA729-B28D-C55F-EE9E-812EBC954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4148"/>
            <a:ext cx="10515600" cy="575935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Verdana" panose="020B0604030504040204" pitchFamily="34" charset="0"/>
                <a:ea typeface="Aptos" panose="020F0502020204030204" pitchFamily="34" charset="0"/>
                <a:cs typeface="Times New Roman" panose="02020603050405020304" pitchFamily="18" charset="0"/>
              </a:rPr>
              <a:t>To ensure excellent customer experience, customers need to be provided with different shipping options at checkout, including standard, second, first and same day.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Verdana" panose="020B0604030504040204" pitchFamily="34" charset="0"/>
                <a:ea typeface="Aptos" panose="020F0502020204030204" pitchFamily="34" charset="0"/>
                <a:cs typeface="Times New Roman" panose="02020603050405020304" pitchFamily="18" charset="0"/>
              </a:rPr>
              <a:t>We can </a:t>
            </a:r>
            <a:r>
              <a:rPr lang="en-US" sz="2000" dirty="0">
                <a:latin typeface="Verdana" panose="020B0604030504040204" pitchFamily="34" charset="0"/>
                <a:ea typeface="Aptos" panose="020F0502020204030204" pitchFamily="34" charset="0"/>
                <a:cs typeface="Times New Roman" panose="02020603050405020304" pitchFamily="18" charset="0"/>
              </a:rPr>
              <a:t>consider </a:t>
            </a:r>
            <a:r>
              <a:rPr lang="en-US" sz="2000" dirty="0">
                <a:effectLst/>
                <a:latin typeface="Verdana" panose="020B0604030504040204" pitchFamily="34" charset="0"/>
                <a:ea typeface="Aptos" panose="020F0502020204030204" pitchFamily="34" charset="0"/>
                <a:cs typeface="Times New Roman" panose="02020603050405020304" pitchFamily="18" charset="0"/>
              </a:rPr>
              <a:t>cutting costs on the other shipping methods i.e. (first class, same day and second class) for the company to be able to maintain those services. For example: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000" dirty="0">
                <a:effectLst/>
                <a:latin typeface="Verdana" panose="020B0604030504040204" pitchFamily="34" charset="0"/>
                <a:ea typeface="Aptos" panose="020F0502020204030204" pitchFamily="34" charset="0"/>
                <a:cs typeface="Times New Roman" panose="02020603050405020304" pitchFamily="18" charset="0"/>
              </a:rPr>
              <a:t>Reaching out to your shipping providers to negotiate better rates based on your shipping volume and frequency. Consider partnering with multiple carriers to compare rates and services.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000" dirty="0">
                <a:latin typeface="Verdana" panose="020B0604030504040204" pitchFamily="34" charset="0"/>
                <a:ea typeface="Aptos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en-US" sz="2000" dirty="0">
                <a:effectLst/>
                <a:latin typeface="Verdana" panose="020B0604030504040204" pitchFamily="34" charset="0"/>
                <a:ea typeface="Aptos" panose="020F0502020204030204" pitchFamily="34" charset="0"/>
                <a:cs typeface="Times New Roman" panose="02020603050405020304" pitchFamily="18" charset="0"/>
              </a:rPr>
              <a:t>sing packaging materials that are appropriately sized for the products being shipped to minimize dimensional weight charges. Also, consider eco-friendly packaging options to reduce costs and appeal to environmentally conscious customers. </a:t>
            </a:r>
          </a:p>
        </p:txBody>
      </p:sp>
    </p:spTree>
    <p:extLst>
      <p:ext uri="{BB962C8B-B14F-4D97-AF65-F5344CB8AC3E}">
        <p14:creationId xmlns:p14="http://schemas.microsoft.com/office/powerpoint/2010/main" val="2493306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20E0F-BAA3-3E0F-2126-079A0FB79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5661"/>
            <a:ext cx="10515600" cy="503602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kern="100" dirty="0">
                <a:effectLst/>
                <a:latin typeface="Verdana" panose="020B0604030504040204" pitchFamily="34" charset="0"/>
                <a:ea typeface="Aptos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kern="100" dirty="0">
                <a:effectLst/>
                <a:latin typeface="Verdana" panose="020B0604030504040204" pitchFamily="34" charset="0"/>
                <a:ea typeface="Aptos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kern="100" dirty="0">
                <a:latin typeface="Verdana" panose="020B0604030504040204" pitchFamily="34" charset="0"/>
                <a:ea typeface="Aptos" panose="020F0502020204030204" pitchFamily="34" charset="0"/>
                <a:cs typeface="Times New Roman" panose="02020603050405020304" pitchFamily="18" charset="0"/>
              </a:rPr>
              <a:t>Insight 4:</a:t>
            </a:r>
            <a:r>
              <a:rPr lang="en-US" sz="2000" kern="100" dirty="0">
                <a:latin typeface="Verdana" panose="020B0604030504040204" pitchFamily="34" charset="0"/>
                <a:ea typeface="Aptos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>
                <a:effectLst/>
                <a:latin typeface="Verdana" panose="020B0604030504040204" pitchFamily="34" charset="0"/>
                <a:ea typeface="Aptos" panose="020F0502020204030204" pitchFamily="34" charset="0"/>
                <a:cs typeface="Times New Roman" panose="02020603050405020304" pitchFamily="18" charset="0"/>
              </a:rPr>
              <a:t>We need to understand the monthly and yearly trends in sales, quantity and profit to anticipate future performance.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kern="100" dirty="0">
                <a:latin typeface="Verdana" panose="020B0604030504040204" pitchFamily="34" charset="0"/>
                <a:cs typeface="Times New Roman" panose="02020603050405020304" pitchFamily="18" charset="0"/>
              </a:rPr>
              <a:t> Office Supplies and Technology have significantly higher profit margins compared to Furniture. Despite lower sales figures, they contribute more to overall </a:t>
            </a:r>
            <a:r>
              <a:rPr lang="en-US" sz="2000" kern="100" dirty="0" err="1">
                <a:latin typeface="Verdana" panose="020B0604030504040204" pitchFamily="34" charset="0"/>
                <a:cs typeface="Times New Roman" panose="02020603050405020304" pitchFamily="18" charset="0"/>
              </a:rPr>
              <a:t>profitability.</a:t>
            </a:r>
            <a:r>
              <a:rPr lang="en-US" sz="2000" kern="100" dirty="0" err="1">
                <a:effectLst/>
                <a:latin typeface="Verdana" panose="020B0604030504040204" pitchFamily="34" charset="0"/>
                <a:ea typeface="Aptos" panose="020F0502020204030204" pitchFamily="34" charset="0"/>
                <a:cs typeface="Times New Roman" panose="02020603050405020304" pitchFamily="18" charset="0"/>
              </a:rPr>
              <a:t>Furniture</a:t>
            </a:r>
            <a:r>
              <a:rPr lang="en-US" sz="2000" kern="100" dirty="0">
                <a:effectLst/>
                <a:latin typeface="Verdana" panose="020B0604030504040204" pitchFamily="34" charset="0"/>
                <a:ea typeface="Aptos" panose="020F0502020204030204" pitchFamily="34" charset="0"/>
                <a:cs typeface="Times New Roman" panose="02020603050405020304" pitchFamily="18" charset="0"/>
              </a:rPr>
              <a:t> has the lowest quantity sold but the second-highest sales figure, indicating potential high-value items. Conversely, Office Supplies has a high volume with lower individual prices.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Evaluate pricing strategies for furniture. If possible, consider price increases on premium items to enhance profit margins.</a:t>
            </a:r>
            <a:endParaRPr lang="en-US" sz="2000" kern="100" dirty="0">
              <a:effectLst/>
              <a:latin typeface="Verdana" panose="020B0604030504040204" pitchFamily="34" charset="0"/>
              <a:ea typeface="Aptos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Increase promotional activities for office supplies, especially bulk buying incentives, to maximize volume sales.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Create bundle deals with furniture and office supplies to encourage customers to purchase technology items alongside other products.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kern="100" dirty="0">
              <a:effectLst/>
              <a:latin typeface="Verdana" panose="020B0604030504040204" pitchFamily="34" charset="0"/>
              <a:ea typeface="Aptos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24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5FF62-F65D-55E5-DC64-BB4071309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3899"/>
            <a:ext cx="10515600" cy="586306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sz="2000" dirty="0"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kern="100" dirty="0">
                <a:effectLst/>
                <a:latin typeface="Verdana" panose="020B0604030504040204" pitchFamily="34" charset="0"/>
                <a:ea typeface="Aptos" panose="020F0502020204030204" pitchFamily="34" charset="0"/>
                <a:cs typeface="Times New Roman" panose="02020603050405020304" pitchFamily="18" charset="0"/>
              </a:rPr>
              <a:t>Insight 5:</a:t>
            </a:r>
            <a:r>
              <a:rPr lang="en-US" sz="2000" kern="100" dirty="0">
                <a:effectLst/>
                <a:latin typeface="Verdana" panose="020B0604030504040204" pitchFamily="34" charset="0"/>
                <a:ea typeface="Aptos" panose="020F0502020204030204" pitchFamily="34" charset="0"/>
                <a:cs typeface="Times New Roman" panose="02020603050405020304" pitchFamily="18" charset="0"/>
              </a:rPr>
              <a:t> Can we determine if our discount strategy is affecting our profitability?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kern="100" dirty="0">
                <a:latin typeface="Verdana" panose="020B0604030504040204" pitchFamily="34" charset="0"/>
                <a:ea typeface="Aptos" panose="020F0502020204030204" pitchFamily="34" charset="0"/>
                <a:cs typeface="Times New Roman" panose="02020603050405020304" pitchFamily="18" charset="0"/>
              </a:rPr>
              <a:t>Yes, b</a:t>
            </a:r>
            <a:r>
              <a:rPr lang="en-US" sz="2000" kern="100" dirty="0">
                <a:effectLst/>
                <a:latin typeface="Verdana" panose="020B0604030504040204" pitchFamily="34" charset="0"/>
                <a:ea typeface="Aptos" panose="020F0502020204030204" pitchFamily="34" charset="0"/>
                <a:cs typeface="Times New Roman" panose="02020603050405020304" pitchFamily="18" charset="0"/>
              </a:rPr>
              <a:t>y looking at the sales dashboard specifically at the KPI, discount strategy is costing the company a lot.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Also, by Examining sales before, during, and after the implementation of the discount strategy, it looks like there are no changes in sales volume and revenue. </a:t>
            </a:r>
            <a:r>
              <a:rPr lang="en-US" sz="2000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kern="1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Comparing profit margins before and after the discounts. Discounts did not impact profits margins</a:t>
            </a:r>
            <a:r>
              <a:rPr lang="en-US" sz="2800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31980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228</TotalTime>
  <Words>685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Aptos</vt:lpstr>
      <vt:lpstr>Arial</vt:lpstr>
      <vt:lpstr>Trebuchet MS</vt:lpstr>
      <vt:lpstr>Verdana</vt:lpstr>
      <vt:lpstr>Wingdings</vt:lpstr>
      <vt:lpstr>Wingdings 3</vt:lpstr>
      <vt:lpstr>Facet</vt:lpstr>
      <vt:lpstr>GROUP 1 CLASS PRESENTATION ON SALES PERFORMANCE OF NEXTGEN RETAIL SOLUTIONS.  </vt:lpstr>
      <vt:lpstr>BUSINESS INTRODUCTION</vt:lpstr>
      <vt:lpstr>PROBLEM STATEMENT</vt:lpstr>
      <vt:lpstr>AIM OF THE PROJECT</vt:lpstr>
      <vt:lpstr>INSIGHTS AND RECOMMENDATIONS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Zuwaira O. Ayitogo</dc:creator>
  <cp:lastModifiedBy>Zuwaira O. Ayitogo</cp:lastModifiedBy>
  <cp:revision>12</cp:revision>
  <dcterms:created xsi:type="dcterms:W3CDTF">2024-10-02T11:32:07Z</dcterms:created>
  <dcterms:modified xsi:type="dcterms:W3CDTF">2024-10-02T15:20:25Z</dcterms:modified>
</cp:coreProperties>
</file>