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13192C-B7C8-4745-B070-07D5F287D21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78779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3192C-B7C8-4745-B070-07D5F287D21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2772257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3192C-B7C8-4745-B070-07D5F287D21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58402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3192C-B7C8-4745-B070-07D5F287D21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303185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13192C-B7C8-4745-B070-07D5F287D21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127994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13192C-B7C8-4745-B070-07D5F287D213}"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110622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13192C-B7C8-4745-B070-07D5F287D213}"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131229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13192C-B7C8-4745-B070-07D5F287D213}"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219272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3192C-B7C8-4745-B070-07D5F287D213}"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241830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3192C-B7C8-4745-B070-07D5F287D213}"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406358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3192C-B7C8-4745-B070-07D5F287D213}"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143448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3192C-B7C8-4745-B070-07D5F287D213}" type="datetimeFigureOut">
              <a:rPr lang="en-US" smtClean="0"/>
              <a:t>9/4/2019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4F2D7-0A3B-4A67-9233-5B5AB57C7A7D}" type="slidenum">
              <a:rPr lang="en-US" smtClean="0"/>
              <a:t>‹#›</a:t>
            </a:fld>
            <a:endParaRPr lang="en-US"/>
          </a:p>
        </p:txBody>
      </p:sp>
    </p:spTree>
    <p:extLst>
      <p:ext uri="{BB962C8B-B14F-4D97-AF65-F5344CB8AC3E}">
        <p14:creationId xmlns:p14="http://schemas.microsoft.com/office/powerpoint/2010/main" val="304164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Platinum Clothing Shop</a:t>
            </a:r>
            <a:endParaRPr lang="en-US" dirty="0"/>
          </a:p>
        </p:txBody>
      </p:sp>
      <p:sp>
        <p:nvSpPr>
          <p:cNvPr id="3" name="Subtitle 2"/>
          <p:cNvSpPr>
            <a:spLocks noGrp="1"/>
          </p:cNvSpPr>
          <p:nvPr>
            <p:ph type="subTitle" idx="1"/>
          </p:nvPr>
        </p:nvSpPr>
        <p:spPr/>
        <p:txBody>
          <a:bodyPr/>
          <a:lstStyle/>
          <a:p>
            <a:r>
              <a:rPr lang="en-US" dirty="0" smtClean="0"/>
              <a:t>Presented by: Section II (Group-1)</a:t>
            </a:r>
            <a:endParaRPr lang="en-US" dirty="0"/>
          </a:p>
        </p:txBody>
      </p:sp>
    </p:spTree>
    <p:extLst>
      <p:ext uri="{BB962C8B-B14F-4D97-AF65-F5344CB8AC3E}">
        <p14:creationId xmlns:p14="http://schemas.microsoft.com/office/powerpoint/2010/main" val="4284731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Security and IT Risk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Information security is the practice of preventing unauthorized access, use, disclosure, disruption, modification, inspection, recording or destruction of information. It is a general term that can be used regardless of the form the data they take.</a:t>
            </a:r>
          </a:p>
          <a:p>
            <a:r>
              <a:rPr lang="en-US" dirty="0" smtClean="0"/>
              <a:t>A model for information system includes the core components of information security shows the relationship of these components to each other and excludes everything else.</a:t>
            </a:r>
          </a:p>
          <a:p>
            <a:r>
              <a:rPr lang="en-US" dirty="0" smtClean="0"/>
              <a:t>The model has four components</a:t>
            </a:r>
          </a:p>
          <a:p>
            <a:pPr marL="914400" lvl="1" indent="-457200">
              <a:buFont typeface="+mj-lt"/>
              <a:buAutoNum type="arabicPeriod"/>
            </a:pPr>
            <a:r>
              <a:rPr lang="en-US" dirty="0" smtClean="0"/>
              <a:t>Asset</a:t>
            </a:r>
          </a:p>
          <a:p>
            <a:pPr marL="914400" lvl="1" indent="-457200">
              <a:buFont typeface="+mj-lt"/>
              <a:buAutoNum type="arabicPeriod"/>
            </a:pPr>
            <a:r>
              <a:rPr lang="en-US" dirty="0" smtClean="0"/>
              <a:t>Vulnerabilities</a:t>
            </a:r>
          </a:p>
          <a:p>
            <a:pPr marL="914400" lvl="1" indent="-457200">
              <a:buFont typeface="+mj-lt"/>
              <a:buAutoNum type="arabicPeriod"/>
            </a:pPr>
            <a:r>
              <a:rPr lang="en-US" dirty="0" smtClean="0"/>
              <a:t>Threats</a:t>
            </a:r>
          </a:p>
          <a:p>
            <a:pPr marL="914400" lvl="1" indent="-457200">
              <a:buFont typeface="+mj-lt"/>
              <a:buAutoNum type="arabicPeriod"/>
            </a:pPr>
            <a:r>
              <a:rPr lang="en-US" dirty="0" smtClean="0"/>
              <a:t>Controls</a:t>
            </a:r>
            <a:endParaRPr lang="en-US" dirty="0"/>
          </a:p>
        </p:txBody>
      </p:sp>
    </p:spTree>
    <p:extLst>
      <p:ext uri="{BB962C8B-B14F-4D97-AF65-F5344CB8AC3E}">
        <p14:creationId xmlns:p14="http://schemas.microsoft.com/office/powerpoint/2010/main" val="326602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a:t>
            </a:r>
            <a:endParaRPr lang="en-US" dirty="0"/>
          </a:p>
        </p:txBody>
      </p:sp>
      <p:pic>
        <p:nvPicPr>
          <p:cNvPr id="4" name="Content Placeholder 3"/>
          <p:cNvPicPr>
            <a:picLocks noGrp="1" noChangeAspect="1"/>
          </p:cNvPicPr>
          <p:nvPr>
            <p:ph idx="1"/>
          </p:nvPr>
        </p:nvPicPr>
        <p:blipFill rotWithShape="1">
          <a:blip r:embed="rId2"/>
          <a:srcRect l="21692" t="37070" r="21753" b="20461"/>
          <a:stretch/>
        </p:blipFill>
        <p:spPr>
          <a:xfrm>
            <a:off x="1656521" y="1918951"/>
            <a:ext cx="8878957" cy="3748685"/>
          </a:xfrm>
          <a:prstGeom prst="rect">
            <a:avLst/>
          </a:prstGeom>
        </p:spPr>
      </p:pic>
    </p:spTree>
    <p:extLst>
      <p:ext uri="{BB962C8B-B14F-4D97-AF65-F5344CB8AC3E}">
        <p14:creationId xmlns:p14="http://schemas.microsoft.com/office/powerpoint/2010/main" val="40298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a:t>
            </a:r>
            <a:endParaRPr lang="en-US" dirty="0"/>
          </a:p>
        </p:txBody>
      </p:sp>
      <p:sp>
        <p:nvSpPr>
          <p:cNvPr id="3" name="Content Placeholder 2"/>
          <p:cNvSpPr>
            <a:spLocks noGrp="1"/>
          </p:cNvSpPr>
          <p:nvPr>
            <p:ph idx="1"/>
          </p:nvPr>
        </p:nvSpPr>
        <p:spPr/>
        <p:txBody>
          <a:bodyPr/>
          <a:lstStyle/>
          <a:p>
            <a:r>
              <a:rPr lang="en-US" dirty="0" smtClean="0"/>
              <a:t>Outdated software - Updating your POS system on a regular basis prevents some threats from happening. A good patch management software can automate this task.</a:t>
            </a:r>
          </a:p>
          <a:p>
            <a:r>
              <a:rPr lang="en-US" dirty="0" smtClean="0"/>
              <a:t>Weak password - A strong password should at least be eight characters long. A strong password should contain alphanumeric characters. It should also contain two lowercase and two uppercase letters. It should also contain special characters. A strong password should not have any connection to you in any way.</a:t>
            </a:r>
          </a:p>
          <a:p>
            <a:r>
              <a:rPr lang="en-US" dirty="0" smtClean="0"/>
              <a:t>Offline – Data cannot be transferred, sent or backed up easily as the system is offline.</a:t>
            </a:r>
            <a:endParaRPr lang="en-US" dirty="0"/>
          </a:p>
        </p:txBody>
      </p:sp>
    </p:spTree>
    <p:extLst>
      <p:ext uri="{BB962C8B-B14F-4D97-AF65-F5344CB8AC3E}">
        <p14:creationId xmlns:p14="http://schemas.microsoft.com/office/powerpoint/2010/main" val="252233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US" dirty="0" smtClean="0"/>
              <a:t>Customer data - If the computer gets stolen, thousands of our customers’ data may have just handed over.</a:t>
            </a:r>
          </a:p>
          <a:p>
            <a:r>
              <a:rPr lang="en-US" dirty="0" smtClean="0"/>
              <a:t>Password Cracking – The technique of recovering password from data that are stored in the computer.</a:t>
            </a:r>
          </a:p>
          <a:p>
            <a:r>
              <a:rPr lang="en-US" dirty="0" smtClean="0"/>
              <a:t>Data lost – If the data gets lost because of user faults or system damage, the data will be lost permanently.</a:t>
            </a:r>
            <a:endParaRPr lang="en-US" dirty="0"/>
          </a:p>
        </p:txBody>
      </p:sp>
    </p:spTree>
    <p:extLst>
      <p:ext uri="{BB962C8B-B14F-4D97-AF65-F5344CB8AC3E}">
        <p14:creationId xmlns:p14="http://schemas.microsoft.com/office/powerpoint/2010/main" val="148575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a:t>
            </a:r>
            <a:endParaRPr lang="en-US" dirty="0"/>
          </a:p>
        </p:txBody>
      </p:sp>
      <p:sp>
        <p:nvSpPr>
          <p:cNvPr id="3" name="Content Placeholder 2"/>
          <p:cNvSpPr>
            <a:spLocks noGrp="1"/>
          </p:cNvSpPr>
          <p:nvPr>
            <p:ph idx="1"/>
          </p:nvPr>
        </p:nvSpPr>
        <p:spPr/>
        <p:txBody>
          <a:bodyPr/>
          <a:lstStyle/>
          <a:p>
            <a:r>
              <a:rPr lang="en-US" dirty="0" smtClean="0"/>
              <a:t>Strong passwords - The use of simple passwords is one of the main weakness attackers are looking for. Unique usernames and passwords are an essential control.</a:t>
            </a:r>
          </a:p>
          <a:p>
            <a:r>
              <a:rPr lang="en-US" dirty="0" smtClean="0"/>
              <a:t>Awareness - Training employees for security awareness.</a:t>
            </a:r>
          </a:p>
          <a:p>
            <a:r>
              <a:rPr lang="en-US" dirty="0" smtClean="0"/>
              <a:t>Data backup – Backing up the data day by day in an external storage.</a:t>
            </a:r>
            <a:endParaRPr lang="en-US" dirty="0"/>
          </a:p>
        </p:txBody>
      </p:sp>
    </p:spTree>
    <p:extLst>
      <p:ext uri="{BB962C8B-B14F-4D97-AF65-F5344CB8AC3E}">
        <p14:creationId xmlns:p14="http://schemas.microsoft.com/office/powerpoint/2010/main" val="261393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Information System</a:t>
            </a:r>
            <a:endParaRPr lang="en-US" dirty="0"/>
          </a:p>
        </p:txBody>
      </p:sp>
      <p:sp>
        <p:nvSpPr>
          <p:cNvPr id="3" name="Content Placeholder 2"/>
          <p:cNvSpPr>
            <a:spLocks noGrp="1"/>
          </p:cNvSpPr>
          <p:nvPr>
            <p:ph idx="1"/>
          </p:nvPr>
        </p:nvSpPr>
        <p:spPr/>
        <p:txBody>
          <a:bodyPr>
            <a:normAutofit/>
          </a:bodyPr>
          <a:lstStyle/>
          <a:p>
            <a:r>
              <a:rPr lang="en-US" dirty="0" smtClean="0"/>
              <a:t>Management Information System is the term given to the discipline focused on the of computer systems with the aims and objectives on an organization.</a:t>
            </a:r>
          </a:p>
          <a:p>
            <a:r>
              <a:rPr lang="en-US" dirty="0" smtClean="0"/>
              <a:t>Types of management information systems are</a:t>
            </a:r>
          </a:p>
          <a:p>
            <a:pPr lvl="1"/>
            <a:r>
              <a:rPr lang="en-US" dirty="0" smtClean="0"/>
              <a:t>Management reporting</a:t>
            </a:r>
          </a:p>
          <a:p>
            <a:pPr lvl="1"/>
            <a:r>
              <a:rPr lang="en-US" dirty="0" smtClean="0"/>
              <a:t>Process Control</a:t>
            </a:r>
          </a:p>
          <a:p>
            <a:pPr lvl="1"/>
            <a:r>
              <a:rPr lang="en-US" dirty="0" smtClean="0"/>
              <a:t>Sales and marketing</a:t>
            </a:r>
          </a:p>
          <a:p>
            <a:pPr lvl="1"/>
            <a:r>
              <a:rPr lang="en-US" dirty="0" smtClean="0"/>
              <a:t>Inventory Control</a:t>
            </a:r>
          </a:p>
          <a:p>
            <a:pPr lvl="1"/>
            <a:r>
              <a:rPr lang="en-US" dirty="0" smtClean="0"/>
              <a:t>Accounting and Finance</a:t>
            </a:r>
          </a:p>
          <a:p>
            <a:pPr lvl="1"/>
            <a:r>
              <a:rPr lang="en-US" dirty="0" smtClean="0"/>
              <a:t>Office Automation</a:t>
            </a:r>
            <a:endParaRPr lang="en-US" dirty="0"/>
          </a:p>
        </p:txBody>
      </p:sp>
    </p:spTree>
    <p:extLst>
      <p:ext uri="{BB962C8B-B14F-4D97-AF65-F5344CB8AC3E}">
        <p14:creationId xmlns:p14="http://schemas.microsoft.com/office/powerpoint/2010/main" val="170596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System</a:t>
            </a:r>
            <a:endParaRPr lang="en-US" dirty="0"/>
          </a:p>
        </p:txBody>
      </p:sp>
      <p:sp>
        <p:nvSpPr>
          <p:cNvPr id="3" name="Content Placeholder 2"/>
          <p:cNvSpPr>
            <a:spLocks noGrp="1"/>
          </p:cNvSpPr>
          <p:nvPr>
            <p:ph idx="1"/>
          </p:nvPr>
        </p:nvSpPr>
        <p:spPr/>
        <p:txBody>
          <a:bodyPr/>
          <a:lstStyle/>
          <a:p>
            <a:r>
              <a:rPr lang="en-US" dirty="0" smtClean="0"/>
              <a:t>Information system is the lifeblood of the organization. Manage depends upon accurate accessible and useful information, this requires the information system to be responsive to their unique information needs, to empower them to think and act and their organization’s competitiveness.</a:t>
            </a:r>
            <a:endParaRPr lang="en-US" dirty="0"/>
          </a:p>
        </p:txBody>
      </p:sp>
    </p:spTree>
    <p:extLst>
      <p:ext uri="{BB962C8B-B14F-4D97-AF65-F5344CB8AC3E}">
        <p14:creationId xmlns:p14="http://schemas.microsoft.com/office/powerpoint/2010/main" val="245165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MIS</a:t>
            </a:r>
            <a:endParaRPr lang="en-US" dirty="0"/>
          </a:p>
        </p:txBody>
      </p:sp>
      <p:sp>
        <p:nvSpPr>
          <p:cNvPr id="3" name="Content Placeholder 2"/>
          <p:cNvSpPr>
            <a:spLocks noGrp="1"/>
          </p:cNvSpPr>
          <p:nvPr>
            <p:ph idx="1"/>
          </p:nvPr>
        </p:nvSpPr>
        <p:spPr/>
        <p:txBody>
          <a:bodyPr/>
          <a:lstStyle/>
          <a:p>
            <a:r>
              <a:rPr lang="en-US" dirty="0" smtClean="0"/>
              <a:t>Five primary components of system are</a:t>
            </a:r>
          </a:p>
          <a:p>
            <a:pPr marL="914400" lvl="1" indent="-457200">
              <a:buFont typeface="+mj-lt"/>
              <a:buAutoNum type="arabicPeriod"/>
            </a:pPr>
            <a:r>
              <a:rPr lang="en-US" dirty="0" smtClean="0"/>
              <a:t>Hardware</a:t>
            </a:r>
          </a:p>
          <a:p>
            <a:pPr marL="914400" lvl="1" indent="-457200">
              <a:buFont typeface="+mj-lt"/>
              <a:buAutoNum type="arabicPeriod"/>
            </a:pPr>
            <a:r>
              <a:rPr lang="en-US" dirty="0" smtClean="0"/>
              <a:t>Software</a:t>
            </a:r>
          </a:p>
          <a:p>
            <a:pPr marL="914400" lvl="1" indent="-457200">
              <a:buFont typeface="+mj-lt"/>
              <a:buAutoNum type="arabicPeriod"/>
            </a:pPr>
            <a:r>
              <a:rPr lang="en-US" dirty="0" smtClean="0"/>
              <a:t>Data(information for decision making)</a:t>
            </a:r>
          </a:p>
          <a:p>
            <a:pPr marL="914400" lvl="1" indent="-457200">
              <a:buFont typeface="+mj-lt"/>
              <a:buAutoNum type="arabicPeriod"/>
            </a:pPr>
            <a:r>
              <a:rPr lang="en-US" dirty="0" smtClean="0"/>
              <a:t>Procedures(design development and documentation)</a:t>
            </a:r>
          </a:p>
          <a:p>
            <a:pPr marL="914400" lvl="1" indent="-457200">
              <a:buFont typeface="+mj-lt"/>
              <a:buAutoNum type="arabicPeriod"/>
            </a:pPr>
            <a:r>
              <a:rPr lang="en-US" dirty="0" smtClean="0"/>
              <a:t>People(</a:t>
            </a:r>
            <a:r>
              <a:rPr lang="en-US" dirty="0" err="1" smtClean="0"/>
              <a:t>individuals,groups,or</a:t>
            </a:r>
            <a:r>
              <a:rPr lang="en-US" dirty="0" smtClean="0"/>
              <a:t> organizations)</a:t>
            </a:r>
            <a:endParaRPr lang="en-US" dirty="0"/>
          </a:p>
        </p:txBody>
      </p:sp>
    </p:spTree>
    <p:extLst>
      <p:ext uri="{BB962C8B-B14F-4D97-AF65-F5344CB8AC3E}">
        <p14:creationId xmlns:p14="http://schemas.microsoft.com/office/powerpoint/2010/main" val="229820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System</a:t>
            </a:r>
            <a:endParaRPr lang="en-US" dirty="0"/>
          </a:p>
        </p:txBody>
      </p:sp>
      <p:sp>
        <p:nvSpPr>
          <p:cNvPr id="3" name="Content Placeholder 2"/>
          <p:cNvSpPr>
            <a:spLocks noGrp="1"/>
          </p:cNvSpPr>
          <p:nvPr>
            <p:ph idx="1"/>
          </p:nvPr>
        </p:nvSpPr>
        <p:spPr/>
        <p:txBody>
          <a:bodyPr/>
          <a:lstStyle/>
          <a:p>
            <a:r>
              <a:rPr lang="en-US" dirty="0" smtClean="0"/>
              <a:t>Transaction</a:t>
            </a:r>
          </a:p>
          <a:p>
            <a:pPr lvl="1"/>
            <a:r>
              <a:rPr lang="en-US" dirty="0"/>
              <a:t>Salespeople are provided the facility to help them in transaction.</a:t>
            </a:r>
          </a:p>
          <a:p>
            <a:pPr lvl="1"/>
            <a:r>
              <a:rPr lang="en-US" dirty="0"/>
              <a:t>By doing this salespeople can save time and energy.</a:t>
            </a:r>
          </a:p>
          <a:p>
            <a:r>
              <a:rPr lang="en-US" dirty="0" smtClean="0"/>
              <a:t>This information system is able to capture, store and organize all the relevant data on a regular and continuous basis.</a:t>
            </a:r>
          </a:p>
          <a:p>
            <a:r>
              <a:rPr lang="en-US" dirty="0" smtClean="0"/>
              <a:t>This information system should handle customer analysis.</a:t>
            </a:r>
          </a:p>
          <a:p>
            <a:r>
              <a:rPr lang="en-US" dirty="0" smtClean="0"/>
              <a:t>This information system allows the store manager flexible pricing over a financial year.</a:t>
            </a:r>
          </a:p>
        </p:txBody>
      </p:sp>
    </p:spTree>
    <p:extLst>
      <p:ext uri="{BB962C8B-B14F-4D97-AF65-F5344CB8AC3E}">
        <p14:creationId xmlns:p14="http://schemas.microsoft.com/office/powerpoint/2010/main" val="3399615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UML Diagrams</a:t>
            </a:r>
            <a:endParaRPr lang="en-US" dirty="0"/>
          </a:p>
        </p:txBody>
      </p:sp>
      <p:pic>
        <p:nvPicPr>
          <p:cNvPr id="4" name="Content Placeholder 3"/>
          <p:cNvPicPr>
            <a:picLocks noGrp="1" noChangeAspect="1"/>
          </p:cNvPicPr>
          <p:nvPr>
            <p:ph idx="1"/>
          </p:nvPr>
        </p:nvPicPr>
        <p:blipFill rotWithShape="1">
          <a:blip r:embed="rId2"/>
          <a:srcRect l="14667" t="7471" r="27425" b="18535"/>
          <a:stretch/>
        </p:blipFill>
        <p:spPr>
          <a:xfrm>
            <a:off x="2913884" y="1690688"/>
            <a:ext cx="6364232" cy="4572000"/>
          </a:xfrm>
          <a:prstGeom prst="rect">
            <a:avLst/>
          </a:prstGeom>
        </p:spPr>
      </p:pic>
      <p:sp>
        <p:nvSpPr>
          <p:cNvPr id="5" name="TextBox 4"/>
          <p:cNvSpPr txBox="1"/>
          <p:nvPr/>
        </p:nvSpPr>
        <p:spPr>
          <a:xfrm>
            <a:off x="5351212" y="6262688"/>
            <a:ext cx="1489575" cy="369332"/>
          </a:xfrm>
          <a:prstGeom prst="rect">
            <a:avLst/>
          </a:prstGeom>
          <a:noFill/>
        </p:spPr>
        <p:txBody>
          <a:bodyPr wrap="none" rtlCol="0">
            <a:spAutoFit/>
          </a:bodyPr>
          <a:lstStyle/>
          <a:p>
            <a:r>
              <a:rPr lang="en-US" dirty="0" smtClean="0"/>
              <a:t>Class Diagram</a:t>
            </a:r>
          </a:p>
        </p:txBody>
      </p:sp>
    </p:spTree>
    <p:extLst>
      <p:ext uri="{BB962C8B-B14F-4D97-AF65-F5344CB8AC3E}">
        <p14:creationId xmlns:p14="http://schemas.microsoft.com/office/powerpoint/2010/main" val="181871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a:t>
            </a:r>
            <a:endParaRPr lang="en-US" dirty="0"/>
          </a:p>
        </p:txBody>
      </p:sp>
      <p:sp>
        <p:nvSpPr>
          <p:cNvPr id="3" name="Content Placeholder 2"/>
          <p:cNvSpPr>
            <a:spLocks noGrp="1"/>
          </p:cNvSpPr>
          <p:nvPr>
            <p:ph idx="1"/>
          </p:nvPr>
        </p:nvSpPr>
        <p:spPr/>
        <p:txBody>
          <a:bodyPr/>
          <a:lstStyle/>
          <a:p>
            <a:r>
              <a:rPr lang="en-US" dirty="0" err="1" smtClean="0"/>
              <a:t>Wut</a:t>
            </a:r>
            <a:r>
              <a:rPr lang="en-US" dirty="0" smtClean="0"/>
              <a:t> Yee </a:t>
            </a:r>
            <a:r>
              <a:rPr lang="en-US" dirty="0" err="1" smtClean="0"/>
              <a:t>Kyaw</a:t>
            </a:r>
            <a:r>
              <a:rPr lang="en-US" dirty="0"/>
              <a:t>	</a:t>
            </a:r>
            <a:r>
              <a:rPr lang="en-US" dirty="0" smtClean="0"/>
              <a:t>		4CS-2</a:t>
            </a:r>
          </a:p>
          <a:p>
            <a:r>
              <a:rPr lang="en-US" dirty="0" err="1" smtClean="0"/>
              <a:t>Theint</a:t>
            </a:r>
            <a:r>
              <a:rPr lang="en-US" dirty="0" smtClean="0"/>
              <a:t> </a:t>
            </a:r>
            <a:r>
              <a:rPr lang="en-US" dirty="0" err="1" smtClean="0"/>
              <a:t>Theint</a:t>
            </a:r>
            <a:r>
              <a:rPr lang="en-US" dirty="0" smtClean="0"/>
              <a:t> Aung		4CS-4</a:t>
            </a:r>
          </a:p>
          <a:p>
            <a:r>
              <a:rPr lang="en-US" dirty="0" smtClean="0"/>
              <a:t>Zay Min Paing			4CS-6</a:t>
            </a:r>
          </a:p>
          <a:p>
            <a:r>
              <a:rPr lang="en-US" dirty="0" err="1" smtClean="0"/>
              <a:t>Theint</a:t>
            </a:r>
            <a:r>
              <a:rPr lang="en-US" dirty="0" smtClean="0"/>
              <a:t> </a:t>
            </a:r>
            <a:r>
              <a:rPr lang="en-US" dirty="0" err="1" smtClean="0"/>
              <a:t>Thinzar</a:t>
            </a:r>
            <a:r>
              <a:rPr lang="en-US" dirty="0" smtClean="0"/>
              <a:t> Aung 		4CS-8</a:t>
            </a:r>
          </a:p>
          <a:p>
            <a:r>
              <a:rPr lang="en-US" dirty="0" err="1" smtClean="0"/>
              <a:t>Wah</a:t>
            </a:r>
            <a:r>
              <a:rPr lang="en-US" dirty="0" smtClean="0"/>
              <a:t> </a:t>
            </a:r>
            <a:r>
              <a:rPr lang="en-US" dirty="0" err="1" smtClean="0"/>
              <a:t>Wah</a:t>
            </a:r>
            <a:r>
              <a:rPr lang="en-US" dirty="0" smtClean="0"/>
              <a:t> 				4CS-10</a:t>
            </a:r>
          </a:p>
          <a:p>
            <a:r>
              <a:rPr lang="en-US" dirty="0" err="1" smtClean="0"/>
              <a:t>Phyoe</a:t>
            </a:r>
            <a:r>
              <a:rPr lang="en-US" dirty="0" smtClean="0"/>
              <a:t> Min </a:t>
            </a:r>
            <a:r>
              <a:rPr lang="en-US" dirty="0" err="1" smtClean="0"/>
              <a:t>Ko</a:t>
            </a:r>
            <a:r>
              <a:rPr lang="en-US" dirty="0" smtClean="0"/>
              <a:t>			4CS-28</a:t>
            </a:r>
          </a:p>
          <a:p>
            <a:r>
              <a:rPr lang="en-US" dirty="0" smtClean="0"/>
              <a:t>Aung </a:t>
            </a:r>
            <a:r>
              <a:rPr lang="en-US" dirty="0" err="1" smtClean="0"/>
              <a:t>Pyae</a:t>
            </a:r>
            <a:r>
              <a:rPr lang="en-US" dirty="0" smtClean="0"/>
              <a:t> </a:t>
            </a:r>
            <a:r>
              <a:rPr lang="en-US" dirty="0" err="1" smtClean="0"/>
              <a:t>Phyo</a:t>
            </a:r>
            <a:r>
              <a:rPr lang="en-US" dirty="0" smtClean="0"/>
              <a:t>			4CS-34</a:t>
            </a:r>
            <a:endParaRPr lang="en-US" dirty="0"/>
          </a:p>
        </p:txBody>
      </p:sp>
    </p:spTree>
    <p:extLst>
      <p:ext uri="{BB962C8B-B14F-4D97-AF65-F5344CB8AC3E}">
        <p14:creationId xmlns:p14="http://schemas.microsoft.com/office/powerpoint/2010/main" val="71114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rotWithShape="1">
          <a:blip r:embed="rId2"/>
          <a:srcRect l="15499" t="7769" r="35911" b="14686"/>
          <a:stretch/>
        </p:blipFill>
        <p:spPr>
          <a:xfrm>
            <a:off x="3599200" y="1690688"/>
            <a:ext cx="4993600" cy="4480560"/>
          </a:xfrm>
          <a:prstGeom prst="rect">
            <a:avLst/>
          </a:prstGeom>
        </p:spPr>
      </p:pic>
    </p:spTree>
    <p:extLst>
      <p:ext uri="{BB962C8B-B14F-4D97-AF65-F5344CB8AC3E}">
        <p14:creationId xmlns:p14="http://schemas.microsoft.com/office/powerpoint/2010/main" val="2862159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pic>
        <p:nvPicPr>
          <p:cNvPr id="4" name="Picture 3"/>
          <p:cNvPicPr>
            <a:picLocks noChangeAspect="1"/>
          </p:cNvPicPr>
          <p:nvPr/>
        </p:nvPicPr>
        <p:blipFill rotWithShape="1">
          <a:blip r:embed="rId2"/>
          <a:srcRect l="14683" t="7302" r="32816" b="51926"/>
          <a:stretch/>
        </p:blipFill>
        <p:spPr>
          <a:xfrm>
            <a:off x="838200" y="2080610"/>
            <a:ext cx="4789868" cy="335427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4578" t="7491" r="32605" b="51174"/>
          <a:stretch/>
        </p:blipFill>
        <p:spPr>
          <a:xfrm>
            <a:off x="6199566" y="2041974"/>
            <a:ext cx="5344733" cy="33929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2456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 (Cont’d)</a:t>
            </a:r>
            <a:endParaRPr lang="en-US" dirty="0"/>
          </a:p>
        </p:txBody>
      </p:sp>
      <p:pic>
        <p:nvPicPr>
          <p:cNvPr id="4" name="Picture 3"/>
          <p:cNvPicPr>
            <a:picLocks noChangeAspect="1"/>
          </p:cNvPicPr>
          <p:nvPr/>
        </p:nvPicPr>
        <p:blipFill rotWithShape="1">
          <a:blip r:embed="rId2"/>
          <a:srcRect l="14895" t="7867" r="26267" b="58878"/>
          <a:stretch/>
        </p:blipFill>
        <p:spPr>
          <a:xfrm>
            <a:off x="464714" y="2244480"/>
            <a:ext cx="5420932" cy="272676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4895" t="7866" r="38943" b="57375"/>
          <a:stretch/>
        </p:blipFill>
        <p:spPr>
          <a:xfrm>
            <a:off x="6194738" y="2244480"/>
            <a:ext cx="5383370" cy="27267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1660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 (Cont’d)</a:t>
            </a:r>
          </a:p>
        </p:txBody>
      </p:sp>
      <p:pic>
        <p:nvPicPr>
          <p:cNvPr id="4" name="Picture 3"/>
          <p:cNvPicPr>
            <a:picLocks noChangeAspect="1"/>
          </p:cNvPicPr>
          <p:nvPr/>
        </p:nvPicPr>
        <p:blipFill rotWithShape="1">
          <a:blip r:embed="rId2"/>
          <a:srcRect l="14789" t="7680" r="26690" b="57750"/>
          <a:stretch/>
        </p:blipFill>
        <p:spPr>
          <a:xfrm>
            <a:off x="528034" y="2163650"/>
            <a:ext cx="5267459" cy="270456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4789" t="7866" r="28274" b="55872"/>
          <a:stretch/>
        </p:blipFill>
        <p:spPr>
          <a:xfrm>
            <a:off x="6104586" y="2163650"/>
            <a:ext cx="5743978" cy="27045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345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 (Cont’d)</a:t>
            </a:r>
          </a:p>
        </p:txBody>
      </p:sp>
      <p:pic>
        <p:nvPicPr>
          <p:cNvPr id="4" name="Picture 3"/>
          <p:cNvPicPr>
            <a:picLocks noChangeAspect="1"/>
          </p:cNvPicPr>
          <p:nvPr/>
        </p:nvPicPr>
        <p:blipFill rotWithShape="1">
          <a:blip r:embed="rId2"/>
          <a:srcRect l="14895" t="7303" r="27218" b="57938"/>
          <a:stretch/>
        </p:blipFill>
        <p:spPr>
          <a:xfrm>
            <a:off x="529107" y="2305317"/>
            <a:ext cx="5639873" cy="284623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4683" t="7491" r="37148" b="57375"/>
          <a:stretch/>
        </p:blipFill>
        <p:spPr>
          <a:xfrm>
            <a:off x="6400799" y="2305317"/>
            <a:ext cx="5306097" cy="28462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0360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 (Cont’d)</a:t>
            </a:r>
          </a:p>
        </p:txBody>
      </p:sp>
      <p:pic>
        <p:nvPicPr>
          <p:cNvPr id="4" name="Content Placeholder 3"/>
          <p:cNvPicPr>
            <a:picLocks noGrp="1" noChangeAspect="1"/>
          </p:cNvPicPr>
          <p:nvPr>
            <p:ph idx="1"/>
          </p:nvPr>
        </p:nvPicPr>
        <p:blipFill rotWithShape="1">
          <a:blip r:embed="rId2"/>
          <a:srcRect l="14667" t="7768" r="40736" b="57899"/>
          <a:stretch/>
        </p:blipFill>
        <p:spPr>
          <a:xfrm>
            <a:off x="450761" y="1841679"/>
            <a:ext cx="5281450" cy="22860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4789" t="7679" r="24789" b="57186"/>
          <a:stretch/>
        </p:blipFill>
        <p:spPr>
          <a:xfrm>
            <a:off x="4417453" y="4278670"/>
            <a:ext cx="7366716" cy="24083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0477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Diagrams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137597" cy="222580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210" y="1690688"/>
            <a:ext cx="5137596" cy="2225805"/>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52285"/>
            <a:ext cx="5137597" cy="210987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209" y="4252285"/>
            <a:ext cx="5137597" cy="21098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426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Diagrams (Cont’d)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4815625" cy="236615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496" y="1690688"/>
            <a:ext cx="5133303" cy="2366157"/>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291642"/>
            <a:ext cx="4815625" cy="218152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0496" y="4291642"/>
            <a:ext cx="5133303" cy="21815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779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Diagrams (Cont’d)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648849" cy="283884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213" y="1690688"/>
            <a:ext cx="5620249" cy="232442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543" y="4426503"/>
            <a:ext cx="5277587" cy="2143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5194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pic>
        <p:nvPicPr>
          <p:cNvPr id="4" name="Content Placeholder 3"/>
          <p:cNvPicPr>
            <a:picLocks noGrp="1" noChangeAspect="1"/>
          </p:cNvPicPr>
          <p:nvPr>
            <p:ph idx="1"/>
          </p:nvPr>
        </p:nvPicPr>
        <p:blipFill rotWithShape="1">
          <a:blip r:embed="rId2"/>
          <a:srcRect l="25649" t="10432" r="34580" b="37476"/>
          <a:stretch/>
        </p:blipFill>
        <p:spPr>
          <a:xfrm>
            <a:off x="3240062" y="1690688"/>
            <a:ext cx="5711875" cy="4206240"/>
          </a:xfrm>
          <a:prstGeom prst="rect">
            <a:avLst/>
          </a:prstGeom>
        </p:spPr>
      </p:pic>
    </p:spTree>
    <p:extLst>
      <p:ext uri="{BB962C8B-B14F-4D97-AF65-F5344CB8AC3E}">
        <p14:creationId xmlns:p14="http://schemas.microsoft.com/office/powerpoint/2010/main" val="370831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project is about database system for Platinum Clothing Shop (</a:t>
            </a:r>
            <a:r>
              <a:rPr lang="en-US" dirty="0" err="1"/>
              <a:t>Pathein</a:t>
            </a:r>
            <a:r>
              <a:rPr lang="en-US" dirty="0"/>
              <a:t>). The main purpose of the project is to computerize a part of the work of a chief executive officer of the Platinum Online Clothing Shop so that the chief executive officer is able to eliminate paperwork. The system helps the chief executive officer avoid mistakes that are likely to be made and errors that are likely to be come out.</a:t>
            </a:r>
          </a:p>
          <a:p>
            <a:r>
              <a:rPr lang="en-US" dirty="0"/>
              <a:t>The system has many benefits for the chief executive officer and other staffs of the Platinum Online Clothing Shop. One of the best advantages is timesaving. The chief executive officer is able to save much time by using the system instead of using traditional bookkeeping as the system is efficient. One amazing advantages of the system is that the chief executive officer and other staffs are able to access the particular information anytime. However, they need to have appropriate technical knowledge in order to use the system.</a:t>
            </a:r>
          </a:p>
          <a:p>
            <a:r>
              <a:rPr lang="en-US" dirty="0"/>
              <a:t>One of the advantages of the system is the information is able to access easily at any time. Moreover, the system is efficient and time-saving. The system helps eliminate paperwork, avoid mistakes and errors. As a result of its advantages, it can make the chief executive officer of the Platinum Online Clothing Shop use the system.</a:t>
            </a:r>
          </a:p>
          <a:p>
            <a:endParaRPr lang="en-US" dirty="0"/>
          </a:p>
        </p:txBody>
      </p:sp>
    </p:spTree>
    <p:extLst>
      <p:ext uri="{BB962C8B-B14F-4D97-AF65-F5344CB8AC3E}">
        <p14:creationId xmlns:p14="http://schemas.microsoft.com/office/powerpoint/2010/main" val="2032170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This database </a:t>
            </a:r>
            <a:r>
              <a:rPr lang="en-US" dirty="0"/>
              <a:t>system is for Platinum Clothing Shop in </a:t>
            </a:r>
            <a:r>
              <a:rPr lang="en-US" dirty="0" err="1"/>
              <a:t>Pathein</a:t>
            </a:r>
            <a:r>
              <a:rPr lang="en-US" dirty="0"/>
              <a:t>. This database system can be used in any other appropriate application like Web Applications, Java Applications, C++ Applications, C# Applications, Android Applications and so on</a:t>
            </a:r>
            <a:r>
              <a:rPr lang="en-US" dirty="0" smtClean="0"/>
              <a:t>.</a:t>
            </a:r>
          </a:p>
        </p:txBody>
      </p:sp>
    </p:spTree>
    <p:extLst>
      <p:ext uri="{BB962C8B-B14F-4D97-AF65-F5344CB8AC3E}">
        <p14:creationId xmlns:p14="http://schemas.microsoft.com/office/powerpoint/2010/main" val="74292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Objectives of the Project</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To </a:t>
            </a:r>
            <a:r>
              <a:rPr lang="en-US" dirty="0"/>
              <a:t>help the chief executive officer in bookkeeping for the Platinum Online Clothing Shop</a:t>
            </a:r>
          </a:p>
          <a:p>
            <a:pPr lvl="0"/>
            <a:r>
              <a:rPr lang="en-US" dirty="0"/>
              <a:t>To keep the record of the sales list daily</a:t>
            </a:r>
          </a:p>
          <a:p>
            <a:pPr lvl="0"/>
            <a:r>
              <a:rPr lang="en-US" dirty="0"/>
              <a:t>To store the details of the items available and the information of the salesperson</a:t>
            </a:r>
          </a:p>
          <a:p>
            <a:pPr lvl="0"/>
            <a:r>
              <a:rPr lang="en-US" dirty="0"/>
              <a:t>To eliminate paperwork in bookkeeping of the sales list for the chief executive officer of the Platinum Online Clothing Shop</a:t>
            </a:r>
          </a:p>
          <a:p>
            <a:pPr lvl="0"/>
            <a:r>
              <a:rPr lang="en-US" dirty="0"/>
              <a:t>To avoid time-consuming</a:t>
            </a:r>
          </a:p>
          <a:p>
            <a:pPr lvl="0"/>
            <a:r>
              <a:rPr lang="en-US" dirty="0"/>
              <a:t>To eliminate mistakes that are likely to be made in bookkeeping</a:t>
            </a:r>
          </a:p>
          <a:p>
            <a:pPr lvl="0"/>
            <a:r>
              <a:rPr lang="en-US" dirty="0"/>
              <a:t>To eliminate errors that are likely to be come out in bookkeeping</a:t>
            </a:r>
          </a:p>
          <a:p>
            <a:endParaRPr lang="en-US" dirty="0"/>
          </a:p>
        </p:txBody>
      </p:sp>
    </p:spTree>
    <p:extLst>
      <p:ext uri="{BB962C8B-B14F-4D97-AF65-F5344CB8AC3E}">
        <p14:creationId xmlns:p14="http://schemas.microsoft.com/office/powerpoint/2010/main" val="43885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Constraints</a:t>
            </a:r>
            <a:endParaRPr lang="en-US" dirty="0"/>
          </a:p>
        </p:txBody>
      </p:sp>
      <p:sp>
        <p:nvSpPr>
          <p:cNvPr id="3" name="Content Placeholder 2"/>
          <p:cNvSpPr>
            <a:spLocks noGrp="1"/>
          </p:cNvSpPr>
          <p:nvPr>
            <p:ph idx="1"/>
          </p:nvPr>
        </p:nvSpPr>
        <p:spPr/>
        <p:txBody>
          <a:bodyPr>
            <a:normAutofit/>
          </a:bodyPr>
          <a:lstStyle/>
          <a:p>
            <a:r>
              <a:rPr lang="en-US" b="1" dirty="0" smtClean="0"/>
              <a:t>Resources</a:t>
            </a:r>
            <a:r>
              <a:rPr lang="en-US" dirty="0" smtClean="0"/>
              <a:t> - seven </a:t>
            </a:r>
            <a:r>
              <a:rPr lang="en-US" dirty="0"/>
              <a:t>technical staffs are required for the project</a:t>
            </a:r>
            <a:r>
              <a:rPr lang="en-US" dirty="0" smtClean="0"/>
              <a:t>.</a:t>
            </a:r>
            <a:endParaRPr lang="en-US" b="1" dirty="0"/>
          </a:p>
          <a:p>
            <a:r>
              <a:rPr lang="en-US" b="1" dirty="0" smtClean="0"/>
              <a:t>Scope</a:t>
            </a:r>
            <a:r>
              <a:rPr lang="en-US" dirty="0" smtClean="0"/>
              <a:t> - the </a:t>
            </a:r>
            <a:r>
              <a:rPr lang="en-US" dirty="0"/>
              <a:t>expected outcome is the computerized data management system for Platinum Clothing Shop (</a:t>
            </a:r>
            <a:r>
              <a:rPr lang="en-US" dirty="0" err="1"/>
              <a:t>Pathein</a:t>
            </a:r>
            <a:r>
              <a:rPr lang="en-US" dirty="0" smtClean="0"/>
              <a:t>).</a:t>
            </a:r>
            <a:endParaRPr lang="en-US" b="1" dirty="0"/>
          </a:p>
          <a:p>
            <a:r>
              <a:rPr lang="en-US" b="1" dirty="0" smtClean="0"/>
              <a:t>Cost</a:t>
            </a:r>
            <a:r>
              <a:rPr lang="en-US" dirty="0" smtClean="0"/>
              <a:t> - the </a:t>
            </a:r>
            <a:r>
              <a:rPr lang="en-US" dirty="0"/>
              <a:t>maximum cost for the project is 1,500,000 including travel </a:t>
            </a:r>
            <a:r>
              <a:rPr lang="en-US" dirty="0" smtClean="0"/>
              <a:t>cost.</a:t>
            </a:r>
            <a:endParaRPr lang="en-US" b="1" dirty="0" smtClean="0"/>
          </a:p>
          <a:p>
            <a:r>
              <a:rPr lang="en-US" b="1" dirty="0" smtClean="0"/>
              <a:t>Time</a:t>
            </a:r>
            <a:r>
              <a:rPr lang="en-US" dirty="0" smtClean="0"/>
              <a:t> - the system should be delivered on 11 March, 2019.</a:t>
            </a:r>
          </a:p>
          <a:p>
            <a:endParaRPr lang="en-US" dirty="0"/>
          </a:p>
        </p:txBody>
      </p:sp>
    </p:spTree>
    <p:extLst>
      <p:ext uri="{BB962C8B-B14F-4D97-AF65-F5344CB8AC3E}">
        <p14:creationId xmlns:p14="http://schemas.microsoft.com/office/powerpoint/2010/main" val="13961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Interface Requirements</a:t>
            </a:r>
          </a:p>
          <a:p>
            <a:r>
              <a:rPr lang="en-US" dirty="0" smtClean="0"/>
              <a:t>Software Requirements</a:t>
            </a:r>
          </a:p>
          <a:p>
            <a:r>
              <a:rPr lang="en-US" dirty="0" smtClean="0"/>
              <a:t>Hardware Requirements</a:t>
            </a:r>
            <a:endParaRPr lang="en-US" dirty="0"/>
          </a:p>
        </p:txBody>
      </p:sp>
    </p:spTree>
    <p:extLst>
      <p:ext uri="{BB962C8B-B14F-4D97-AF65-F5344CB8AC3E}">
        <p14:creationId xmlns:p14="http://schemas.microsoft.com/office/powerpoint/2010/main" val="286140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Requirements</a:t>
            </a:r>
            <a:endParaRPr lang="en-US" dirty="0"/>
          </a:p>
        </p:txBody>
      </p:sp>
      <p:sp>
        <p:nvSpPr>
          <p:cNvPr id="3" name="Content Placeholder 2"/>
          <p:cNvSpPr>
            <a:spLocks noGrp="1"/>
          </p:cNvSpPr>
          <p:nvPr>
            <p:ph idx="1"/>
          </p:nvPr>
        </p:nvSpPr>
        <p:spPr/>
        <p:txBody>
          <a:bodyPr/>
          <a:lstStyle/>
          <a:p>
            <a:pPr lvl="0"/>
            <a:r>
              <a:rPr lang="en-US" dirty="0"/>
              <a:t>When </a:t>
            </a:r>
            <a:r>
              <a:rPr lang="en-US" dirty="0" smtClean="0"/>
              <a:t>users </a:t>
            </a:r>
            <a:r>
              <a:rPr lang="en-US" dirty="0"/>
              <a:t>want to know information, they assess the database</a:t>
            </a:r>
          </a:p>
          <a:p>
            <a:pPr lvl="0"/>
            <a:r>
              <a:rPr lang="en-US" dirty="0"/>
              <a:t>The CEO inserts data into the database</a:t>
            </a:r>
          </a:p>
          <a:p>
            <a:pPr lvl="0"/>
            <a:r>
              <a:rPr lang="en-US" dirty="0"/>
              <a:t>Users use the system to manage </a:t>
            </a:r>
            <a:r>
              <a:rPr lang="en-US" dirty="0" smtClean="0"/>
              <a:t>data</a:t>
            </a:r>
            <a:endParaRPr lang="en-US" dirty="0"/>
          </a:p>
        </p:txBody>
      </p:sp>
    </p:spTree>
    <p:extLst>
      <p:ext uri="{BB962C8B-B14F-4D97-AF65-F5344CB8AC3E}">
        <p14:creationId xmlns:p14="http://schemas.microsoft.com/office/powerpoint/2010/main" val="246176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lstStyle/>
          <a:p>
            <a:r>
              <a:rPr lang="en-US" dirty="0"/>
              <a:t>Operation System	</a:t>
            </a:r>
            <a:r>
              <a:rPr lang="en-US" dirty="0" smtClean="0"/>
              <a:t>- </a:t>
            </a:r>
            <a:r>
              <a:rPr lang="en-US" dirty="0"/>
              <a:t>Microsoft Windows</a:t>
            </a:r>
          </a:p>
          <a:p>
            <a:r>
              <a:rPr lang="en-US" dirty="0"/>
              <a:t>Database Server		- MySQL 5.5</a:t>
            </a:r>
          </a:p>
          <a:p>
            <a:r>
              <a:rPr lang="en-US" dirty="0"/>
              <a:t>Design Convention	- UML </a:t>
            </a:r>
            <a:r>
              <a:rPr lang="en-US" dirty="0" smtClean="0"/>
              <a:t>Design</a:t>
            </a:r>
            <a:endParaRPr lang="en-US" dirty="0"/>
          </a:p>
        </p:txBody>
      </p:sp>
    </p:spTree>
    <p:extLst>
      <p:ext uri="{BB962C8B-B14F-4D97-AF65-F5344CB8AC3E}">
        <p14:creationId xmlns:p14="http://schemas.microsoft.com/office/powerpoint/2010/main" val="319083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idx="1"/>
          </p:nvPr>
        </p:nvSpPr>
        <p:spPr/>
        <p:txBody>
          <a:bodyPr/>
          <a:lstStyle/>
          <a:p>
            <a:pPr lvl="0"/>
            <a:r>
              <a:rPr lang="en-US" dirty="0"/>
              <a:t>CPU: Intel Core or Xeon 3GHz (or Dual Core 2GHz) or equal AMD CPU </a:t>
            </a:r>
          </a:p>
          <a:p>
            <a:pPr lvl="0"/>
            <a:r>
              <a:rPr lang="en-US" dirty="0"/>
              <a:t>Cores: Single (Dual/Quad Core is recommended) </a:t>
            </a:r>
          </a:p>
          <a:p>
            <a:pPr lvl="0"/>
            <a:r>
              <a:rPr lang="en-US" dirty="0"/>
              <a:t>RAM: 4 GB (6 GB recommended) </a:t>
            </a:r>
          </a:p>
          <a:p>
            <a:pPr lvl="0"/>
            <a:r>
              <a:rPr lang="en-US" dirty="0"/>
              <a:t>Graphic Accelerators: </a:t>
            </a:r>
            <a:r>
              <a:rPr lang="en-US" dirty="0" err="1"/>
              <a:t>nVidia</a:t>
            </a:r>
            <a:r>
              <a:rPr lang="en-US" dirty="0"/>
              <a:t> or ATI with support of OpenGL 1.5 or higher </a:t>
            </a:r>
          </a:p>
          <a:p>
            <a:pPr lvl="0"/>
            <a:r>
              <a:rPr lang="en-US" dirty="0"/>
              <a:t>Display Resolution: 1280×1024 is recommended, 1024×768 is minimum. </a:t>
            </a:r>
          </a:p>
        </p:txBody>
      </p:sp>
    </p:spTree>
    <p:extLst>
      <p:ext uri="{BB962C8B-B14F-4D97-AF65-F5344CB8AC3E}">
        <p14:creationId xmlns:p14="http://schemas.microsoft.com/office/powerpoint/2010/main" val="1127668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1067</Words>
  <Application>Microsoft Office PowerPoint</Application>
  <PresentationFormat>Widescreen</PresentationFormat>
  <Paragraphs>105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Platinum Clothing Shop</vt:lpstr>
      <vt:lpstr>Members</vt:lpstr>
      <vt:lpstr>Introduction</vt:lpstr>
      <vt:lpstr>The Objectives of the Project</vt:lpstr>
      <vt:lpstr>Project Constraints</vt:lpstr>
      <vt:lpstr>Requirements</vt:lpstr>
      <vt:lpstr>Interface Requirements</vt:lpstr>
      <vt:lpstr>Software Requirements</vt:lpstr>
      <vt:lpstr>Hardware Requirements</vt:lpstr>
      <vt:lpstr>Information Security and IT Risk Management</vt:lpstr>
      <vt:lpstr>Assets</vt:lpstr>
      <vt:lpstr>Vulnerabilities</vt:lpstr>
      <vt:lpstr>Threads</vt:lpstr>
      <vt:lpstr>Control</vt:lpstr>
      <vt:lpstr>Management Information System</vt:lpstr>
      <vt:lpstr>Information System</vt:lpstr>
      <vt:lpstr>Components of MIS</vt:lpstr>
      <vt:lpstr>Structure of the System</vt:lpstr>
      <vt:lpstr>UML Diagrams</vt:lpstr>
      <vt:lpstr>Use Case Diagram</vt:lpstr>
      <vt:lpstr>Sequence Diagrams</vt:lpstr>
      <vt:lpstr>Sequence Diagrams (Cont’d)</vt:lpstr>
      <vt:lpstr>Sequence Diagrams (Cont’d)</vt:lpstr>
      <vt:lpstr>Sequence Diagrams (Cont’d)</vt:lpstr>
      <vt:lpstr>Sequence Diagrams (Cont’d)</vt:lpstr>
      <vt:lpstr>Collaboration Diagrams</vt:lpstr>
      <vt:lpstr>Collaboration Diagrams (Cont’d)</vt:lpstr>
      <vt:lpstr>Collaboration Diagrams (Cont’d)</vt:lpstr>
      <vt:lpstr>Component Diagram</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Platinum Clothing Shop</dc:title>
  <dc:creator>Zay Minn Paing</dc:creator>
  <cp:lastModifiedBy>Zay Minn Paing</cp:lastModifiedBy>
  <cp:revision>13</cp:revision>
  <dcterms:created xsi:type="dcterms:W3CDTF">2019-09-03T16:57:20Z</dcterms:created>
  <dcterms:modified xsi:type="dcterms:W3CDTF">2019-09-04T15:58:22Z</dcterms:modified>
</cp:coreProperties>
</file>