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62" r:id="rId10"/>
    <p:sldId id="264" r:id="rId11"/>
    <p:sldId id="265" r:id="rId12"/>
    <p:sldId id="266" r:id="rId13"/>
    <p:sldId id="26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78C9-F5B4-4309-A182-3EAB1F3E7CC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4FADD-DBBF-43BA-9A04-E8060B454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4FADD-DBBF-43BA-9A04-E8060B4548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4FADD-DBBF-43BA-9A04-E8060B4548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fld id="{8319ABAE-C633-48F4-904B-A135E03C432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127AF8-B44A-44A6-BB3F-F9BDCAC955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772400" cy="2457450"/>
          </a:xfrm>
        </p:spPr>
        <p:txBody>
          <a:bodyPr/>
          <a:lstStyle/>
          <a:p>
            <a:r>
              <a:rPr lang="en-US" sz="4000" dirty="0" smtClean="0"/>
              <a:t>Database project 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 Ticket Sale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by:-</a:t>
            </a:r>
          </a:p>
          <a:p>
            <a:r>
              <a:rPr lang="en-US" dirty="0" smtClean="0"/>
              <a:t>Group (I)</a:t>
            </a:r>
          </a:p>
          <a:p>
            <a:r>
              <a:rPr lang="en-US" dirty="0" smtClean="0"/>
              <a:t>Section 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Entities		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	-</a:t>
            </a:r>
            <a:r>
              <a:rPr lang="en-US" dirty="0" err="1" smtClean="0"/>
              <a:t>cid,cname,cnrc</a:t>
            </a:r>
            <a:endParaRPr lang="en-US" dirty="0" smtClean="0"/>
          </a:p>
          <a:p>
            <a:r>
              <a:rPr lang="en-US" dirty="0" smtClean="0"/>
              <a:t>Seller		-</a:t>
            </a:r>
            <a:r>
              <a:rPr lang="en-US" dirty="0" err="1" smtClean="0"/>
              <a:t>sid,sname,sphno,salary,rank</a:t>
            </a:r>
            <a:endParaRPr lang="en-US" dirty="0" smtClean="0"/>
          </a:p>
          <a:p>
            <a:r>
              <a:rPr lang="en-US" dirty="0" smtClean="0"/>
              <a:t>Seat		-</a:t>
            </a:r>
            <a:r>
              <a:rPr lang="en-US" dirty="0" err="1" smtClean="0"/>
              <a:t>seatid,seatno,couchno</a:t>
            </a:r>
            <a:endParaRPr lang="en-US" dirty="0" smtClean="0"/>
          </a:p>
          <a:p>
            <a:r>
              <a:rPr lang="en-US" dirty="0" smtClean="0"/>
              <a:t>Class		-</a:t>
            </a:r>
            <a:r>
              <a:rPr lang="en-US" dirty="0" err="1" smtClean="0"/>
              <a:t>clid,cltype</a:t>
            </a:r>
            <a:endParaRPr lang="en-US" dirty="0" smtClean="0"/>
          </a:p>
          <a:p>
            <a:r>
              <a:rPr lang="en-US" dirty="0" smtClean="0"/>
              <a:t>Route		-</a:t>
            </a:r>
            <a:r>
              <a:rPr lang="en-US" dirty="0" err="1" smtClean="0"/>
              <a:t>rid,origin,destination</a:t>
            </a:r>
            <a:endParaRPr lang="en-US" dirty="0" smtClean="0"/>
          </a:p>
          <a:p>
            <a:r>
              <a:rPr lang="en-US" dirty="0" smtClean="0"/>
              <a:t>Trip		-</a:t>
            </a:r>
            <a:r>
              <a:rPr lang="en-US" dirty="0" err="1" smtClean="0"/>
              <a:t>trid,clid,rid,fee</a:t>
            </a:r>
            <a:endParaRPr lang="en-US" dirty="0" smtClean="0"/>
          </a:p>
          <a:p>
            <a:r>
              <a:rPr lang="en-US" dirty="0" smtClean="0"/>
              <a:t>Ticket		-</a:t>
            </a:r>
            <a:r>
              <a:rPr lang="en-US" dirty="0" err="1" smtClean="0"/>
              <a:t>tid,cid,sid,seatid,trid,date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8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Relationships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6400" y="1524000"/>
            <a:ext cx="5867400" cy="990600"/>
            <a:chOff x="1676400" y="1524000"/>
            <a:chExt cx="5867400" cy="990600"/>
          </a:xfrm>
        </p:grpSpPr>
        <p:sp>
          <p:nvSpPr>
            <p:cNvPr id="7" name="Rectangle 6"/>
            <p:cNvSpPr/>
            <p:nvPr/>
          </p:nvSpPr>
          <p:spPr>
            <a:xfrm>
              <a:off x="1676400" y="17526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Ticket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200" y="17526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Seat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7" idx="3"/>
              <a:endCxn id="9" idx="1"/>
            </p:cNvCxnSpPr>
            <p:nvPr/>
          </p:nvCxnSpPr>
          <p:spPr>
            <a:xfrm>
              <a:off x="3048000" y="2019300"/>
              <a:ext cx="3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4114800" y="1524000"/>
              <a:ext cx="1066800" cy="990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has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76400" y="3124200"/>
            <a:ext cx="5867400" cy="990600"/>
            <a:chOff x="1676400" y="1524000"/>
            <a:chExt cx="5867400" cy="990600"/>
          </a:xfrm>
        </p:grpSpPr>
        <p:sp>
          <p:nvSpPr>
            <p:cNvPr id="17" name="Rectangle 16"/>
            <p:cNvSpPr/>
            <p:nvPr/>
          </p:nvSpPr>
          <p:spPr>
            <a:xfrm>
              <a:off x="1676400" y="17526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Customer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2200" y="1752600"/>
              <a:ext cx="13716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Ticket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7" idx="3"/>
              <a:endCxn id="18" idx="1"/>
            </p:cNvCxnSpPr>
            <p:nvPr/>
          </p:nvCxnSpPr>
          <p:spPr>
            <a:xfrm>
              <a:off x="3048000" y="2019300"/>
              <a:ext cx="3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lowchart: Decision 19"/>
            <p:cNvSpPr/>
            <p:nvPr/>
          </p:nvSpPr>
          <p:spPr>
            <a:xfrm>
              <a:off x="4114800" y="1524000"/>
              <a:ext cx="1066800" cy="99060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buy</a:t>
              </a:r>
              <a:endParaRPr lang="en-US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95462" y="16499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5174" y="1649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5174" y="32560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3250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676400" y="4648200"/>
            <a:ext cx="5867400" cy="990600"/>
            <a:chOff x="1676400" y="4648200"/>
            <a:chExt cx="5867400" cy="990600"/>
          </a:xfrm>
        </p:grpSpPr>
        <p:grpSp>
          <p:nvGrpSpPr>
            <p:cNvPr id="21" name="Group 20"/>
            <p:cNvGrpSpPr/>
            <p:nvPr/>
          </p:nvGrpSpPr>
          <p:grpSpPr>
            <a:xfrm>
              <a:off x="1676400" y="4648200"/>
              <a:ext cx="5867400" cy="990600"/>
              <a:chOff x="1676400" y="1524000"/>
              <a:chExt cx="5867400" cy="9906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6764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Seller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722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Ticket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>
                <a:stCxn id="22" idx="3"/>
                <a:endCxn id="23" idx="1"/>
              </p:cNvCxnSpPr>
              <p:nvPr/>
            </p:nvCxnSpPr>
            <p:spPr>
              <a:xfrm>
                <a:off x="3048000" y="2019300"/>
                <a:ext cx="31242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lowchart: Decision 24"/>
              <p:cNvSpPr/>
              <p:nvPr/>
            </p:nvSpPr>
            <p:spPr>
              <a:xfrm>
                <a:off x="4114800" y="1524000"/>
                <a:ext cx="1066800" cy="990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sell</a:t>
                </a:r>
                <a:endParaRPr lang="en-US" sz="16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048000" y="47494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5174" y="47494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41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1600200"/>
            <a:ext cx="5867400" cy="990600"/>
            <a:chOff x="1676400" y="4648200"/>
            <a:chExt cx="58674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1676400" y="4648200"/>
              <a:ext cx="5867400" cy="990600"/>
              <a:chOff x="1676400" y="1524000"/>
              <a:chExt cx="5867400" cy="990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764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Ticket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1722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Trip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8" idx="3"/>
                <a:endCxn id="9" idx="1"/>
              </p:cNvCxnSpPr>
              <p:nvPr/>
            </p:nvCxnSpPr>
            <p:spPr>
              <a:xfrm>
                <a:off x="3048000" y="2019300"/>
                <a:ext cx="31242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Decision 10"/>
              <p:cNvSpPr/>
              <p:nvPr/>
            </p:nvSpPr>
            <p:spPr>
              <a:xfrm>
                <a:off x="4114800" y="1524000"/>
                <a:ext cx="1066800" cy="990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has</a:t>
                </a:r>
                <a:endParaRPr lang="en-US" sz="1600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048000" y="47494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5174" y="47494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6400" y="3200400"/>
            <a:ext cx="5867400" cy="990600"/>
            <a:chOff x="1676400" y="4648200"/>
            <a:chExt cx="5867400" cy="990600"/>
          </a:xfrm>
        </p:grpSpPr>
        <p:grpSp>
          <p:nvGrpSpPr>
            <p:cNvPr id="13" name="Group 12"/>
            <p:cNvGrpSpPr/>
            <p:nvPr/>
          </p:nvGrpSpPr>
          <p:grpSpPr>
            <a:xfrm>
              <a:off x="1676400" y="4648200"/>
              <a:ext cx="5867400" cy="990600"/>
              <a:chOff x="1676400" y="1524000"/>
              <a:chExt cx="5867400" cy="9906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764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Trip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722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Class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>
                <a:stCxn id="16" idx="3"/>
                <a:endCxn id="17" idx="1"/>
              </p:cNvCxnSpPr>
              <p:nvPr/>
            </p:nvCxnSpPr>
            <p:spPr>
              <a:xfrm>
                <a:off x="3048000" y="2019300"/>
                <a:ext cx="31242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owchart: Decision 18"/>
              <p:cNvSpPr/>
              <p:nvPr/>
            </p:nvSpPr>
            <p:spPr>
              <a:xfrm>
                <a:off x="4114800" y="1524000"/>
                <a:ext cx="1066800" cy="990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has</a:t>
                </a:r>
                <a:endParaRPr lang="en-US" sz="16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048000" y="47494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5174" y="47494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6400" y="4724400"/>
            <a:ext cx="5867400" cy="990600"/>
            <a:chOff x="1676400" y="4648200"/>
            <a:chExt cx="5867400" cy="990600"/>
          </a:xfrm>
        </p:grpSpPr>
        <p:grpSp>
          <p:nvGrpSpPr>
            <p:cNvPr id="21" name="Group 20"/>
            <p:cNvGrpSpPr/>
            <p:nvPr/>
          </p:nvGrpSpPr>
          <p:grpSpPr>
            <a:xfrm>
              <a:off x="1676400" y="4648200"/>
              <a:ext cx="5867400" cy="990600"/>
              <a:chOff x="1676400" y="1524000"/>
              <a:chExt cx="5867400" cy="9906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6764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Trip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172200" y="1752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Route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>
                <a:stCxn id="24" idx="3"/>
                <a:endCxn id="25" idx="1"/>
              </p:cNvCxnSpPr>
              <p:nvPr/>
            </p:nvCxnSpPr>
            <p:spPr>
              <a:xfrm>
                <a:off x="3048000" y="2019300"/>
                <a:ext cx="31242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/>
              <p:cNvSpPr/>
              <p:nvPr/>
            </p:nvSpPr>
            <p:spPr>
              <a:xfrm>
                <a:off x="4114800" y="1524000"/>
                <a:ext cx="1066800" cy="9906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has</a:t>
                </a:r>
                <a:endParaRPr lang="en-US" sz="1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048000" y="47494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5174" y="47494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371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866900" y="52121"/>
            <a:ext cx="5410200" cy="6648717"/>
            <a:chOff x="0" y="0"/>
            <a:chExt cx="5410200" cy="7477125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542925" y="3238500"/>
              <a:ext cx="1" cy="38100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0" y="0"/>
              <a:ext cx="5410200" cy="7477125"/>
              <a:chOff x="0" y="0"/>
              <a:chExt cx="5410200" cy="747712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152650" y="971550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Seat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52650" y="2924175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Ticket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152650" y="4933950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Trip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152650" y="6934200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Route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429125" y="2924175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Seller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675" y="2924175"/>
                <a:ext cx="903605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/>
                    <a:ea typeface="Calibri"/>
                    <a:cs typeface="Times New Roman"/>
                  </a:rPr>
                  <a:t>Customer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675" y="4933950"/>
                <a:ext cx="834390" cy="31432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Class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 flipH="1">
                <a:off x="971550" y="3076575"/>
                <a:ext cx="118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2990850" y="3076575"/>
                <a:ext cx="144208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2581275" y="1285875"/>
                <a:ext cx="0" cy="1638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2571750" y="3238500"/>
                <a:ext cx="0" cy="1695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2571750" y="5248275"/>
                <a:ext cx="0" cy="16954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895350" y="5095875"/>
                <a:ext cx="12573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Flowchart: Decision 76"/>
              <p:cNvSpPr/>
              <p:nvPr/>
            </p:nvSpPr>
            <p:spPr>
              <a:xfrm>
                <a:off x="2257425" y="1781175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effectLst/>
                    <a:latin typeface="Times New Roman"/>
                    <a:ea typeface="Calibri"/>
                    <a:cs typeface="Times New Roman"/>
                  </a:rPr>
                  <a:t>has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78" name="Flowchart: Decision 77"/>
              <p:cNvSpPr/>
              <p:nvPr/>
            </p:nvSpPr>
            <p:spPr>
              <a:xfrm>
                <a:off x="3400425" y="2771775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700">
                    <a:effectLst/>
                    <a:latin typeface="Times New Roman"/>
                    <a:ea typeface="Calibri"/>
                    <a:cs typeface="Times New Roman"/>
                  </a:rPr>
                  <a:t>sell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79" name="Flowchart: Decision 78"/>
              <p:cNvSpPr/>
              <p:nvPr/>
            </p:nvSpPr>
            <p:spPr>
              <a:xfrm>
                <a:off x="1238250" y="2781300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700">
                    <a:effectLst/>
                    <a:latin typeface="Times New Roman"/>
                    <a:ea typeface="Calibri"/>
                    <a:cs typeface="Times New Roman"/>
                  </a:rPr>
                  <a:t>buy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80" name="Flowchart: Decision 79"/>
              <p:cNvSpPr/>
              <p:nvPr/>
            </p:nvSpPr>
            <p:spPr>
              <a:xfrm>
                <a:off x="2247900" y="3800475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effectLst/>
                    <a:latin typeface="Times New Roman"/>
                    <a:ea typeface="Calibri"/>
                    <a:cs typeface="Times New Roman"/>
                  </a:rPr>
                  <a:t>has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81" name="Flowchart: Decision 80"/>
              <p:cNvSpPr/>
              <p:nvPr/>
            </p:nvSpPr>
            <p:spPr>
              <a:xfrm>
                <a:off x="2247900" y="5819775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effectLst/>
                    <a:latin typeface="Times New Roman"/>
                    <a:ea typeface="Calibri"/>
                    <a:cs typeface="Times New Roman"/>
                  </a:rPr>
                  <a:t>has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82" name="Flowchart: Decision 81"/>
              <p:cNvSpPr/>
              <p:nvPr/>
            </p:nvSpPr>
            <p:spPr>
              <a:xfrm>
                <a:off x="1171575" y="4800600"/>
                <a:ext cx="648335" cy="594995"/>
              </a:xfrm>
              <a:prstGeom prst="flowChartDecision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effectLst/>
                    <a:latin typeface="Times New Roman"/>
                    <a:ea typeface="Calibri"/>
                    <a:cs typeface="Times New Roman"/>
                  </a:rPr>
                  <a:t>has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550" y="885825"/>
                <a:ext cx="92392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seatid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76450" y="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seatno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400425" y="152400"/>
                <a:ext cx="1200150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couchno</a:t>
                </a: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H="1" flipV="1">
                <a:off x="2581275" y="466725"/>
                <a:ext cx="1" cy="504826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1514475" y="1123950"/>
                <a:ext cx="638175" cy="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2990850" y="561975"/>
                <a:ext cx="590550" cy="561975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6675" y="161925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cid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675" y="361950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cnrc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95375" y="208597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cname</a:t>
                </a: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542925" y="2085975"/>
                <a:ext cx="0" cy="83820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828675" y="2505075"/>
                <a:ext cx="409576" cy="41910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343400" y="97155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sid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95650" y="120015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sname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429125" y="44672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sphno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267075" y="41624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rank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105150" y="18764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salary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V="1">
                <a:off x="4924425" y="1438275"/>
                <a:ext cx="0" cy="14859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4048125" y="3238500"/>
                <a:ext cx="638174" cy="97155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4924425" y="3238500"/>
                <a:ext cx="0" cy="1228725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3914775" y="2295525"/>
                <a:ext cx="518160" cy="62865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4181475" y="1590675"/>
                <a:ext cx="552450" cy="13335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962025" y="40862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 err="1">
                    <a:effectLst/>
                    <a:latin typeface="Times New Roman"/>
                    <a:ea typeface="Calibri"/>
                    <a:cs typeface="Times New Roman"/>
                  </a:rPr>
                  <a:t>cltype</a:t>
                </a:r>
                <a:endParaRPr lang="en-US" sz="1400" dirty="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0" y="59531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clid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542925" y="5248275"/>
                <a:ext cx="0" cy="70485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590550" y="4467225"/>
                <a:ext cx="504824" cy="466725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390525" y="68294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rid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200400" y="611505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origin</a:t>
                </a: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886200" y="7010400"/>
                <a:ext cx="1409700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destination</a:t>
                </a:r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1371600" y="7086600"/>
                <a:ext cx="780415" cy="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2905125" y="6505575"/>
                <a:ext cx="447675" cy="428626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990850" y="7086600"/>
                <a:ext cx="923925" cy="104140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3562350" y="509587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trid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171575" y="573405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fee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2990850" y="5095875"/>
                <a:ext cx="590550" cy="152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1819275" y="5248275"/>
                <a:ext cx="438150" cy="485775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/>
              <p:nvPr/>
            </p:nvSpPr>
            <p:spPr>
              <a:xfrm>
                <a:off x="1285875" y="3467100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u="sng">
                    <a:effectLst/>
                    <a:latin typeface="Times New Roman"/>
                    <a:ea typeface="Calibri"/>
                    <a:cs typeface="Times New Roman"/>
                  </a:rPr>
                  <a:t>tid</a:t>
                </a:r>
                <a:endParaRPr lang="en-US" sz="1400">
                  <a:effectLst/>
                  <a:latin typeface="Times New Roman"/>
                  <a:ea typeface="Calibri"/>
                  <a:cs typeface="Times New Roman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33700" y="3476625"/>
                <a:ext cx="981075" cy="466725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/>
                    <a:ea typeface="Calibri"/>
                    <a:cs typeface="Times New Roman"/>
                  </a:rPr>
                  <a:t>date</a:t>
                </a: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flipH="1">
                <a:off x="2076450" y="3238500"/>
                <a:ext cx="276226" cy="276225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838450" y="3238500"/>
                <a:ext cx="361315" cy="276225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TextBox 121"/>
          <p:cNvSpPr txBox="1"/>
          <p:nvPr/>
        </p:nvSpPr>
        <p:spPr>
          <a:xfrm>
            <a:off x="4486275" y="1231018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484227" y="2416777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64489" y="2546695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795712" y="2546696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47975" y="2580659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991225" y="2552293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484226" y="2965911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478824" y="4194492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790825" y="4394547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475274" y="6018010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82012" y="4725899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795711" y="4379122"/>
            <a:ext cx="2190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754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3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2762071"/>
            <a:ext cx="413677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CUSTOMER(</a:t>
            </a:r>
          </a:p>
          <a:p>
            <a:r>
              <a:rPr lang="en-US" dirty="0"/>
              <a:t>    -&gt; CID VARCHAR(5),</a:t>
            </a:r>
          </a:p>
          <a:p>
            <a:r>
              <a:rPr lang="en-US" dirty="0"/>
              <a:t>    -&gt; CNAME VARCHAR(30),</a:t>
            </a:r>
          </a:p>
          <a:p>
            <a:r>
              <a:rPr lang="en-US" dirty="0"/>
              <a:t>    -&gt; CNRC VARCHAR(20),</a:t>
            </a:r>
          </a:p>
          <a:p>
            <a:r>
              <a:rPr lang="en-US" dirty="0"/>
              <a:t>    -&gt; PRIMARY KEY(CID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413" y="490443"/>
            <a:ext cx="389718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SELLER(</a:t>
            </a:r>
          </a:p>
          <a:p>
            <a:r>
              <a:rPr lang="en-US" dirty="0"/>
              <a:t>    -&gt; SID VARCHAR(5),</a:t>
            </a:r>
          </a:p>
          <a:p>
            <a:r>
              <a:rPr lang="en-US" dirty="0"/>
              <a:t>    -&gt; SNAME VARCHAR(30),</a:t>
            </a:r>
          </a:p>
          <a:p>
            <a:r>
              <a:rPr lang="en-US" dirty="0"/>
              <a:t>    -&gt; SPHNO VARCHAR(20),</a:t>
            </a:r>
          </a:p>
          <a:p>
            <a:r>
              <a:rPr lang="en-US" dirty="0"/>
              <a:t>    -&gt; RANK VARCHAR(20),</a:t>
            </a:r>
          </a:p>
          <a:p>
            <a:r>
              <a:rPr lang="en-US" dirty="0"/>
              <a:t>    -&gt; SALARY DOUBLE,</a:t>
            </a:r>
          </a:p>
          <a:p>
            <a:r>
              <a:rPr lang="en-US" dirty="0"/>
              <a:t>    -&gt; PRIMARY KEY(SID));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413" y="2762071"/>
            <a:ext cx="389718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ROUTE(</a:t>
            </a:r>
          </a:p>
          <a:p>
            <a:r>
              <a:rPr lang="en-US" dirty="0"/>
              <a:t>    -&gt; RID VARCHAR(5),</a:t>
            </a:r>
          </a:p>
          <a:p>
            <a:r>
              <a:rPr lang="en-US" dirty="0"/>
              <a:t>    -&gt; ORIGIN VARCHAR(30),</a:t>
            </a:r>
          </a:p>
          <a:p>
            <a:r>
              <a:rPr lang="en-US" dirty="0"/>
              <a:t>    -&gt; DESTINATION VARCHAR(30),</a:t>
            </a:r>
          </a:p>
          <a:p>
            <a:r>
              <a:rPr lang="en-US" dirty="0"/>
              <a:t>    -&gt; PRIMARY KEY(RID));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13" y="4514671"/>
            <a:ext cx="389718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CLASS(</a:t>
            </a:r>
          </a:p>
          <a:p>
            <a:r>
              <a:rPr lang="en-US" dirty="0"/>
              <a:t>    -&gt; CLID VARCHAR(5),</a:t>
            </a:r>
          </a:p>
          <a:p>
            <a:r>
              <a:rPr lang="en-US" dirty="0"/>
              <a:t>    -&gt; CLTYPE VARCHAR(10),</a:t>
            </a:r>
          </a:p>
          <a:p>
            <a:r>
              <a:rPr lang="en-US" dirty="0"/>
              <a:t>    -&gt; PRIMARY KEY(CLID));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490443"/>
            <a:ext cx="41292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SEAT(</a:t>
            </a:r>
          </a:p>
          <a:p>
            <a:r>
              <a:rPr lang="en-US" dirty="0"/>
              <a:t>    -&gt; SEATID VARCHAR(10),</a:t>
            </a:r>
          </a:p>
          <a:p>
            <a:r>
              <a:rPr lang="en-US" dirty="0"/>
              <a:t>    -&gt; SEATNO VARCHAR(5),</a:t>
            </a:r>
          </a:p>
          <a:p>
            <a:r>
              <a:rPr lang="en-US" dirty="0"/>
              <a:t>    -&gt; COUCHNO VARCHAR(5),</a:t>
            </a:r>
          </a:p>
          <a:p>
            <a:r>
              <a:rPr lang="en-US" dirty="0"/>
              <a:t>    -&gt; PRIMARY KEY(SEATID));</a:t>
            </a:r>
          </a:p>
        </p:txBody>
      </p:sp>
    </p:spTree>
    <p:extLst>
      <p:ext uri="{BB962C8B-B14F-4D97-AF65-F5344CB8AC3E}">
        <p14:creationId xmlns:p14="http://schemas.microsoft.com/office/powerpoint/2010/main" val="387348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676400"/>
            <a:ext cx="62484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&gt; CREATE TABLE TRIP(</a:t>
            </a:r>
          </a:p>
          <a:p>
            <a:r>
              <a:rPr lang="en-US" dirty="0" smtClean="0"/>
              <a:t>    -&gt; TRID VARCHAR(5),</a:t>
            </a:r>
          </a:p>
          <a:p>
            <a:r>
              <a:rPr lang="en-US" dirty="0" smtClean="0"/>
              <a:t>    -&gt; RID VARCHAR(5),</a:t>
            </a:r>
          </a:p>
          <a:p>
            <a:r>
              <a:rPr lang="en-US" dirty="0" smtClean="0"/>
              <a:t>    -&gt; CLID VARCHAR(5),</a:t>
            </a:r>
          </a:p>
          <a:p>
            <a:r>
              <a:rPr lang="en-US" dirty="0" smtClean="0"/>
              <a:t>    -&gt; FEE DOUBLE,</a:t>
            </a:r>
          </a:p>
          <a:p>
            <a:r>
              <a:rPr lang="en-US" dirty="0" smtClean="0"/>
              <a:t>    -&gt; PRIMARY KEY(TRID),</a:t>
            </a:r>
          </a:p>
          <a:p>
            <a:r>
              <a:rPr lang="en-US" dirty="0" smtClean="0"/>
              <a:t>    -&gt; FOREIGN KEY(RID) REFERENCES ROUTE(RID)</a:t>
            </a:r>
          </a:p>
          <a:p>
            <a:r>
              <a:rPr lang="en-US" dirty="0" smtClean="0"/>
              <a:t>    -&gt; ON DELETE RESTRICT ON UPDATE CASCADE,</a:t>
            </a:r>
          </a:p>
          <a:p>
            <a:r>
              <a:rPr lang="en-US" dirty="0" smtClean="0"/>
              <a:t>    -&gt; FOREIGN KEY(CLID) REFERENCES CLASS(CLID)</a:t>
            </a:r>
          </a:p>
          <a:p>
            <a:r>
              <a:rPr lang="en-US" dirty="0" smtClean="0"/>
              <a:t>    -&gt; ON DELETE RESTRICT ON UPDATE CASCADE);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962085"/>
            <a:ext cx="6705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TICKET(</a:t>
            </a:r>
          </a:p>
          <a:p>
            <a:r>
              <a:rPr lang="en-US" dirty="0"/>
              <a:t>    -&gt; TID VARCHAR(5),</a:t>
            </a:r>
          </a:p>
          <a:p>
            <a:r>
              <a:rPr lang="en-US" dirty="0"/>
              <a:t>    -&gt; SID VARCHAR(5),</a:t>
            </a:r>
          </a:p>
          <a:p>
            <a:r>
              <a:rPr lang="en-US" dirty="0"/>
              <a:t>    -&gt; TRID VARCHAR(5),</a:t>
            </a:r>
          </a:p>
          <a:p>
            <a:r>
              <a:rPr lang="en-US" dirty="0"/>
              <a:t>    -&gt; SEATID VARCHAR(10),</a:t>
            </a:r>
          </a:p>
          <a:p>
            <a:r>
              <a:rPr lang="en-US" dirty="0"/>
              <a:t>    -&gt; CID VARCHAR(5),</a:t>
            </a:r>
          </a:p>
          <a:p>
            <a:r>
              <a:rPr lang="en-US" dirty="0"/>
              <a:t>    -&gt; DATE </a:t>
            </a:r>
            <a:r>
              <a:rPr lang="en-US" dirty="0" err="1"/>
              <a:t>DATE</a:t>
            </a:r>
            <a:r>
              <a:rPr lang="en-US" dirty="0"/>
              <a:t>,</a:t>
            </a:r>
          </a:p>
          <a:p>
            <a:r>
              <a:rPr lang="en-US" dirty="0"/>
              <a:t>    -&gt; PRIMARY KEY(TID,SID,DATE),</a:t>
            </a:r>
          </a:p>
          <a:p>
            <a:r>
              <a:rPr lang="en-US" dirty="0"/>
              <a:t>    -&gt; FOREIGN KEY(SID) REFERENCES SELLER(SID)</a:t>
            </a:r>
          </a:p>
          <a:p>
            <a:r>
              <a:rPr lang="en-US" dirty="0"/>
              <a:t>    -&gt; ON DELETE RESTRICT ON UPDATE CASCADE,</a:t>
            </a:r>
          </a:p>
          <a:p>
            <a:r>
              <a:rPr lang="en-US" dirty="0"/>
              <a:t>    -&gt; FOREIGN KEY(TRID) REFERENCES TRIP(TRID)</a:t>
            </a:r>
          </a:p>
          <a:p>
            <a:r>
              <a:rPr lang="en-US" dirty="0"/>
              <a:t>    -&gt; ON DELETE RESTRICT ON UPDATE CASCADE,</a:t>
            </a:r>
          </a:p>
          <a:p>
            <a:r>
              <a:rPr lang="en-US" dirty="0"/>
              <a:t>    -&gt; FOREIGN KEY(SEATID) REFERENCES SEAT(SEATID)</a:t>
            </a:r>
          </a:p>
          <a:p>
            <a:r>
              <a:rPr lang="en-US" dirty="0"/>
              <a:t>    -&gt; ON DELETE RESTRICT ON UPDATE CASCADE,</a:t>
            </a:r>
          </a:p>
          <a:p>
            <a:r>
              <a:rPr lang="en-US" dirty="0"/>
              <a:t>    -&gt; FOREIGN KEY(CID) REFERENCES CUSTOMER(CID)</a:t>
            </a:r>
          </a:p>
          <a:p>
            <a:r>
              <a:rPr lang="en-US" dirty="0"/>
              <a:t>    -&gt; ON DELETE RESTRICT ON UPDATE CASCADE);</a:t>
            </a:r>
          </a:p>
        </p:txBody>
      </p:sp>
    </p:spTree>
    <p:extLst>
      <p:ext uri="{BB962C8B-B14F-4D97-AF65-F5344CB8AC3E}">
        <p14:creationId xmlns:p14="http://schemas.microsoft.com/office/powerpoint/2010/main" val="26695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3838" y="1447800"/>
            <a:ext cx="5098962" cy="493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CUSTOMER;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CID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CNAME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(30)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CNRC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(30)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SELLER;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SID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SNAME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(30)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SALARY | double     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RANK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(20)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SPHNO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(20)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ROUTE;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     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RID     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ORIGIN  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(30)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DESTINATION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(30)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+-------------+-------------+------+-----+---------+-------+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3724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228600"/>
            <a:ext cx="4572000" cy="2839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CLASS;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CLID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CLTYPE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(10)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TRIP;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| Type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TRID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RID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| YES  | MUL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CLID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| YES  | MUL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FEE   | double    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+-------+------------+------+-----+---------+-------+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200400"/>
            <a:ext cx="4800600" cy="3485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SEAT;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 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SEATID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(10)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COUCHNO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SEATNO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YES  |    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DESC TICKET;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Field  | Type        | Null | Key | Default | Extra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TID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SID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TRID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YES  | MUL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SEATID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(10) | YES  | MUL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CID   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(5)  | YES  | MUL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date   | date        | NO   | PRI | NULL    |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+--------+-------------+------+-----+---------+-------+</a:t>
            </a:r>
          </a:p>
        </p:txBody>
      </p:sp>
    </p:spTree>
    <p:extLst>
      <p:ext uri="{BB962C8B-B14F-4D97-AF65-F5344CB8AC3E}">
        <p14:creationId xmlns:p14="http://schemas.microsoft.com/office/powerpoint/2010/main" val="26024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Supervised by:-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886200"/>
            <a:ext cx="6400800" cy="1752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Daw</a:t>
            </a:r>
            <a:r>
              <a:rPr lang="en-US" dirty="0" smtClean="0"/>
              <a:t> Thin </a:t>
            </a:r>
            <a:r>
              <a:rPr lang="en-US" dirty="0" err="1" smtClean="0"/>
              <a:t>Thin</a:t>
            </a:r>
            <a:r>
              <a:rPr lang="en-US" dirty="0" smtClean="0"/>
              <a:t> </a:t>
            </a:r>
            <a:r>
              <a:rPr lang="en-US" dirty="0" err="1" smtClean="0"/>
              <a:t>Swe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Daw</a:t>
            </a:r>
            <a:r>
              <a:rPr lang="en-US" dirty="0" smtClean="0"/>
              <a:t> </a:t>
            </a:r>
            <a:r>
              <a:rPr lang="en-US" dirty="0" err="1" smtClean="0"/>
              <a:t>Phyu</a:t>
            </a:r>
            <a:r>
              <a:rPr lang="en-US" dirty="0" smtClean="0"/>
              <a:t> </a:t>
            </a:r>
            <a:r>
              <a:rPr lang="en-US" dirty="0" err="1" smtClean="0"/>
              <a:t>Phyu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504161"/>
            <a:ext cx="4572000" cy="2839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CUSTOMER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-&gt; ('c001','Thiri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Ko','14/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(Ng)454578');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CUSTOMER;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CID  | CNAME                 | CNRC          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c001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(Ng)454578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c002 | Ye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Kyaw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Thu       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MaTaNa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(Ng)876987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c003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Aung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(Ng)134557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c004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Thinn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Thazin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Win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MaYaMa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(Ng)989876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c005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Htet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(Ng)565687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c006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Pwint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Ya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Mone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MaTaNa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(Ng)454565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c007 | Yin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Yin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(Ng)131345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c008 |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Aung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| 14/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MaYaMa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(Ng)141456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4592471"/>
            <a:ext cx="5269606" cy="1869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SELLER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-&gt; ('s001','U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Hla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Htay',198000,'Station Clerk (B)',9691529020);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SELLER;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+------+------------+--------+-------------------+------------+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SID  | SNAME      | SALARY | RANK              | SPHNO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+------+------------+--------+-------------------+------------+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s001 | U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Hla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Htay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| 198000 | Station Clerk (B) | 9691529020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s002 | U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Than | 198000 | Station Clerk (C) | 9692545565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+------+------------+--------+-------------------+------------+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513344"/>
            <a:ext cx="2895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&gt; INSERT INTO ROUTE VALUES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-&gt; ('r001','Pathein','Daka');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&gt; SELECT * FROM ROUTE;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+------+---------+-------------+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RID  | ORIGIN  | DESTINATION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+------+---------+-------------+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r001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r002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Yaykyi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r003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Hinthada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r004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Ingapu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r005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Mezaligon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r006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Htoo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Gyi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r007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Myanaung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r008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Kyankin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+------+---------+-------------+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592471"/>
            <a:ext cx="27432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CLASS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-&gt; ('cl1','upper');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CLASS;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CLID | CLTYPE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cl1  | upper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cl2  | lower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7471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52400"/>
            <a:ext cx="2895600" cy="6070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SEAT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('seat001','1','1');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SEAT;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+---------+--------+---------+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SEATID  | COUCHNO| SEATNO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+---------+--------+---------+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seat001 | 1      | 1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seat002 | 1      | 2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seat003 | 1      | 3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seat004 | 1      | 4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seat005 | 1      | 5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seat006 | 1      | 6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seat007 | 1      | 7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seat008 | 1      | 8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seat009 | 1      | 9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seat010 | 1      | 10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seat011 | 1      | 11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seat012 | 1      | 12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seat013 | 1      | 13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seat014 | 1      | 14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seat015 | 1      | 15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seat016 | 1      | 16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seat017 | 1      | 17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seat018 | 1      | 18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seat019 | 1      | 19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seat020 | 1      | 20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seat021 | 1      | 21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seat022 | 1      | 22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seat023 | 1      | 23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seat024 | 1      | 24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seat025 | 1      | 25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seat026 | 1      | 26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seat027 | 1      | 27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seat028 | 1      | 28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seat029 | 1      | 29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seat030 | 1      | 30      |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152400"/>
            <a:ext cx="2667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seat031 | 1      | 31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seat032 | 1      | 32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seat033 | 1      | 33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seat034 | 1      | 34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seat035 | 1      | 35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seat036 | 1      | 36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seat037 | 1      | 37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seat038 | 1      | 38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seat039 | 1      | 39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seat040 | 1      | 40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seat041 | 1      | 41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seat042 | 1      | 42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seat043 | 1      | 43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seat044 | 1      | 44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seat045 | 1      | 45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seat046 | 1      | 46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seat047 | 1      | 47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seat048 | 1      | 48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seat049 | 1      | 49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seat050 | 1      | 50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seat051 | 1      | 51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seat052 | 1      | 52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seat053 | 1      | 53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seat054 | 1      | 54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seat055 | 1      | 55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seat056 | 1      | 56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seat057 | 1      | 57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seat058 | 1      | 58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seat059 | 1      | 59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seat060 | 1      | 60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seat061 | 1      | 61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seat062 | 2      | 1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seat063 | 2      | 2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seat064 | 2      | 3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seat065 | 2      | 4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seat066 | 2      | 5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seat067 | 2      | 6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seat068 | 2      | 7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seat069 | 2      | 8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seat070 | 2      | 9       |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152400"/>
            <a:ext cx="2667000" cy="493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seat071 | 2      | 10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seat072 | 2      | 11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seat073 | 2      | 12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seat074 | 2      | 13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seat075 | 2      | 14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seat076 | 2      | 15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seat077 | 2      | 16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seat078 | 2      | 17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seat079 | 2      | 18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seat080 | 2      | 19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seat081 | 2      | 20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seat082 | 2      | 21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seat083 | 2      | 22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seat084 | 2      | 23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seat085 | 2      | 24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seat086 | 2      | 25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seat087 | 2      | 26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seat088 | 2      | 27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seat089 | 2      | 28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seat090 | 2      | 29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seat091 | 2      | 30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seat092 | 2      | 31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seat093 | 2      | 32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seat094 | 2      | 33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seat095 | 2      | 34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seat096 | 2      | 35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seat097 | 2      | 36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seat098 | 2      | 37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seat099 | 2      | 38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seat100 | 2      | 39      |</a:t>
            </a:r>
          </a:p>
        </p:txBody>
      </p:sp>
    </p:spTree>
    <p:extLst>
      <p:ext uri="{BB962C8B-B14F-4D97-AF65-F5344CB8AC3E}">
        <p14:creationId xmlns:p14="http://schemas.microsoft.com/office/powerpoint/2010/main" val="125142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8300"/>
            <a:ext cx="2667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seat101 | 2      | 40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seat102 | 2      | 41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seat103 | 2      | 42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seat104 | 2      | 43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seat105 | 2      | 44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seat106 | 2      | 45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seat107 | 2      | 46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seat108 | 2      | 47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seat109 | 2      | 48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seat110 | 2      | 49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seat111 | 2      | 50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seat112 | 2      | 51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seat113 | 2      | 52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seat114 | 2      | 53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seat115 | 2      | 54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seat116 | 2      | 55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seat117 | 2      | 56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seat118 | 2      | 57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seat119 | 2      | 58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seat120 | 2      | 59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seat121 | 2      | 60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seat122 | 2      | 61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seat123 | 3      | 1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seat124 | 3      | 2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seat125 | 3      | 3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seat126 | 3      | 4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seat127 | 3      | 5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seat128 | 3      | 6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seat129 | 3      | 7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seat130 | 3      | 8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seat131 | 3      | 9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seat132 | 3      | 10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seat133 | 3      | 11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seat134 | 3      | 12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seat135 | 3      | 13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seat136 | 3      | 14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seat137 | 3      | 15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seat138 | 3      | 16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seat139 | 3      | 17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seat140 | 3      | 18 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95101"/>
            <a:ext cx="2667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seat141 | 3      | 19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seat142 | 3      | 20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seat143 | 3      | 21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seat144 | 3      | 22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seat145 | 3      | 23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seat146 | 3      | 24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seat147 | 3      | 25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seat148 | 3      | 26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seat149 | 3      | 27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seat150 | 3      | 28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seat151 | 3      | 29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seat152 | 3      | 30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seat153 | 3      | 31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seat154 | 3      | 32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seat155 | 3      | 33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seat156 | 3      | 34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seat157 | 3      | 35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seat158 | 3      | 36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seat159 | 3      | 37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seat160 | 3      | 38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seat161 | 3      | 39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seat162 | 3      | 40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seat163 | 3      | 41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seat164 | 3      | 42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seat165 | 3      | 43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seat166 | 3      | 44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seat167 | 3      | 45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seat168 | 3      | 46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seat169 | 3      | 47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seat170 | 3      | 48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seat171 | 3      | 49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seat172 | 3      | 50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seat173 | 3      | 51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seat174 | 3      | 52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seat175 | 3      | 53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seat176 | 3      | 54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seat177 | 3      | 55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seat178 | 3      | 56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seat179 | 3      | 57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seat180 | 3      | 58      |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95101"/>
            <a:ext cx="2667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seat181 | 3      | 59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seat182 | 3      | 60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seat183 | 3      | 61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seat184 | 4      | A1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seat185 | 4      | A2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seat186 | 4      | A3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seat187 | 4      | A4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seat188 | 4      | A5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seat189 | 4      | A6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seat190 | 4      | A7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seat191 | 4      | A8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seat192 | 4      | A9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seat193 | 4      | A10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seat194 | 4      | B1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seat195 | 4      | B2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seat196 | 4      | B3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seat197 | 4      | B4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seat198 | 4      | B5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seat199 | 4      | B6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seat200 | 4      | B7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seat201 | 4      | B8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seat202 | 4      | B9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seat203 | 4      | B10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seat204 | 4      | C1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seat205 | 4      | C2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seat206 | 4      | C3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seat207 | 4      | C4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seat208 | 4      | C5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seat209 | 4      | C6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seat210 | 4      | C7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seat211 | 4      | C8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seat212 | 4      | C9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seat213 | 4      | C10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seat214 | 4      | D1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seat215 | 4      | D2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seat216 | 4      | D3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seat217 | 4      | D4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seat218 | 4      | D5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seat219 | 4      | D6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seat220 | 4      | D7      |</a:t>
            </a:r>
          </a:p>
        </p:txBody>
      </p:sp>
    </p:spTree>
    <p:extLst>
      <p:ext uri="{BB962C8B-B14F-4D97-AF65-F5344CB8AC3E}">
        <p14:creationId xmlns:p14="http://schemas.microsoft.com/office/powerpoint/2010/main" val="48770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7028"/>
            <a:ext cx="2667000" cy="6717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seat221 | 4      | D8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seat222 | 4      | D9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seat223 | 4      | D10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seat224 | 5      | A1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seat225 | 5      | A2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seat226 | 5      | A3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seat227 | 5      | A5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seat228 | 5      | A5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seat229 | 5      | A6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seat230 | 5      | A7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seat231 | 5      | A8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seat232 | 5      | A9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seat233 | 5      | A10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seat234 | 5      | B1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seat235 | 5      | B2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seat236 | 5      | B3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seat237 | 5      | B5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seat238 | 5      | B5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seat239 | 5      | B6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seat240 | 5      | B7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seat241 | 5      | B8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seat242 | 5      | B9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seat243 | 5      | B10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seat244 | 5      | C1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seat245 | 5      | C2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seat246 | 5      | C3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seat247 | 5      | C5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seat248 | 5      | C5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seat249 | 5      | C6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seat250 | 5      | C7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seat251 | 5      | C8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seat252 | 5      | C9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seat253 | 5      | C10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seat254 | 5      | D1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seat255 | 5      | D2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seat256 | 5      | D3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seat257 | 5      | D5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seat258 | 5      | D5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seat259 | 5      | D6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seat260 | 5      | D7 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seat261 | 5      | D8      |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1437" y="844940"/>
            <a:ext cx="2667000" cy="510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seat262 | 5      | D9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seat263 | 5      | D10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seat264 | 6      | A1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seat265 | 6      | A2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seat266 | 6      | A3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seat267 | 6      | A6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seat268 | 6      | A6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seat269 | 6      | A6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seat270 | 6      | A7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seat271 | 6      | A8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seat272 | 6      | A9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seat273 | 6      | A10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seat274 | 6      | B1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seat275 | 6      | B2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seat276 | 6      | B3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seat277 | 6      | B6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seat278 | 6      | B6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seat279 | 6      | B6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seat280 | 6      | B7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seat281 | 6      | B8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seat282 | 6      | B9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seat283 | 6      | B10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seat284 | 6      | C1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seat285 | 6      | C2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seat286 | 6      | C3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seat287 | 6      | C6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seat288 | 6      | C6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seat289 | 6      | C6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seat290 | 6      | C7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seat291 | 6      | C8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seat292 | 6      | C9 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7327" y="2379976"/>
            <a:ext cx="27432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seat293 | 6      | C10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seat294 | 6      | D1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seat295 | 6      | D2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seat296 | 6      | D3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seat297 | 6      | D6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seat298 | 6      | D6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seat299 | 6      | D6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seat300 | 6      | D7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seat301 | 6      | D8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seat302 | 6      | D9 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| seat303 | 6      | D10     |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+---------+--------+---------+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99991"/>
            <a:ext cx="2971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TRIP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-&gt; ('tr001','r001','cl1', 300);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TRIP;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TRID  | RID  | CLID | FEE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tr001 | r001 | cl1  |  300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tr002 | r001 | cl2  |  550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tr003 | r002 | cl1  |  600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tr004 | r002 | cl2  | 1200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tr005 | r003 | cl1  | 1000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tr006 | r003 | cl2  | 2000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tr007 | r004 | cl1  | 1300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tr008 | r004 | cl2  | 2550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tr009 | r005 | cl1  | 1350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tr010 | r005 | cl2  | 2700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tr011 | r006 | cl1  | 1450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tr012 | r006 | cl2  | 2850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tr013 | r007 | cl1  | 1750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tr014 | r007 | cl2  | 3450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tr015 | r008 | cl1  | 1800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tr016 | r008 | cl2  | 3550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219200"/>
            <a:ext cx="4572000" cy="4131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INSERT INTO TICKET VALUES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-&gt; ('t001','s001','tr001','seat059','c001','2018/01/5');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&gt; SELECT * FROM TICKET;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TID  | SID  | TRID  | SEATID  | CID  | date      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t001 | s001 | tr001 | seat059 | c001 | 2018-01-05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t002 | s001 | tr002 | seat100 | c002 | 2018-02-10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t003 | s001 | tr003 | seat178 | c003 | 2018-03-15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t004 | s001 | tr004 | seat222 | c004 | 2018-04-20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t005 | s001 | tr005 | seat261 | c005 | 2018-05-25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t006 | s001 | tr006 | seat303 | c006 | 2018-06-06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t007 | s001 | tr007 | seat059 | c007 | 2018-07-11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t008 | s001 | tr008 | seat100 | c008 | 2018-08-16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t009 | s002 | tr009 | seat178 | c001 | 2018-09-21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t010 | s002 | tr010 | seat222 | c002 | 2018-10-26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t011 | s002 | tr011 | seat261 | c003 | 2018-11-07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t012 | s002 | tr012 | seat303 | c004 | 2018-12-12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t013 | s002 | tr013 | seat261 | c005 | 2018-01-22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t014 | s002 | tr014 | seat303 | c006 | 2018-02-27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t015 | s002 | tr015 | seat059 | c007 | 2018-03-08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 t016 | s001 | tr016 | seat100 | c008 | 2018-04-12 |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3634958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400" b="1" dirty="0"/>
              <a:t>SQL Queries to Do the Desired Database </a:t>
            </a:r>
            <a:r>
              <a:rPr lang="en-US" sz="2400" b="1" dirty="0" smtClean="0"/>
              <a:t>Operations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62000" y="1263134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Get the names of customer who takes upper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752600"/>
            <a:ext cx="3124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SQL,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CNAME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TRID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TRIP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CLID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CLID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CLASS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CLTYPE='upper')));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Intermediate Result: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CNAME  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Yin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Yin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+--------------------+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752600"/>
            <a:ext cx="44196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Relational Algebra,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 JOIN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(TICKET JOIN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(TRIP JOIN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(CLASS WHERE CLTYPE='upper' {CLID})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{TRID})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{CID}){CNAME}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Tuple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CUSTOMERX.CNAME WHERE EXISTS TICKETX EXISTS TRIP EXISTS CLASSX(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CUSTOMERX.CID=TICKETX.CID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TICKETX.TRID=TRIPX.TRID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TRIPX.CLID=CLASSX.CLID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CLASSX.CLTYPE=CLTYPE('upper'))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4939605"/>
            <a:ext cx="44196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Domain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CNAMEX WHERE EXISTS CIDX EXISTS TRIDX EXISTS CLIDX(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CUSTOMER(CID:CIDX,CNAME:CNAMEX)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TICKET(CID:CIDX,TRID:TRIDX)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TRIP(TRID:TRIDX,CLID:CLIDX)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CLASS(CLID:CLIDX,CLTYPE:CLTYPE('upper')))</a:t>
            </a:r>
          </a:p>
        </p:txBody>
      </p:sp>
    </p:spTree>
    <p:extLst>
      <p:ext uri="{BB962C8B-B14F-4D97-AF65-F5344CB8AC3E}">
        <p14:creationId xmlns:p14="http://schemas.microsoft.com/office/powerpoint/2010/main" val="56768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Get </a:t>
            </a:r>
            <a:r>
              <a:rPr lang="en-US" dirty="0"/>
              <a:t>the number of customers who buy ticket between January 2018 and May 2018.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143000"/>
            <a:ext cx="4572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SQL,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&gt;SELECT COUNT(CID) AS NUM_OF_CUSTOMER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DATE &gt;='2018/1/1'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AND DATE &lt;='2018/5/31';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Intermediate Result: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NUM_OF_CUSTOMER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              9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+-----------------+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3810000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Relational Algebra,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(SUMMARIZE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PER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ADD COUNT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AS NUM_OF_CUSTOMER){NUM_OF_CUSTOMER}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Tuple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COUNT(TICKETX.CID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WHERE DATE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BETWEEN ‘2018/1/1’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AND ‘2018/5/31’)AS NUM_OF_CUSTOMER</a:t>
            </a:r>
          </a:p>
        </p:txBody>
      </p:sp>
    </p:spTree>
    <p:extLst>
      <p:ext uri="{BB962C8B-B14F-4D97-AF65-F5344CB8AC3E}">
        <p14:creationId xmlns:p14="http://schemas.microsoft.com/office/powerpoint/2010/main" val="318360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1646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Get the details of customers who take trip from '</a:t>
            </a:r>
            <a:r>
              <a:rPr lang="en-US" dirty="0" err="1"/>
              <a:t>Pathein</a:t>
            </a:r>
            <a:r>
              <a:rPr lang="en-US" dirty="0"/>
              <a:t>' to '</a:t>
            </a:r>
            <a:r>
              <a:rPr lang="en-US" dirty="0" err="1"/>
              <a:t>Daka</a:t>
            </a:r>
            <a:r>
              <a:rPr lang="en-US" dirty="0"/>
              <a:t>'.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295400"/>
            <a:ext cx="487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SQL,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GROUP BY 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HAVING TRID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DISTINCT 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TRIP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ROUTE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ORIGIN='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AND DESTINATION='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Intermediate Result: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CID  | CNAME            | CNRC     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c001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(Ng)454578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c002 | Ye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Kyaw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Thu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(Ng)876987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+------+------------------+----------------------+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9249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463689"/>
            <a:ext cx="457200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Relational Algebra,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 JOIN 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 JOIN 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TRIP JOIN 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ROUTE WHERE ORIGIN='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 AND DESTINATION='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 {RID})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{TRID})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{CID}){CID,CNAME,CNRC}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Tuple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 WHERE EXISTS TICKETX EXISTS TRIP EXISTS ROUTE(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CUSTOMERX.CID=TICKETX.CID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TICKETX.TRID=TRIP.TRID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TRIP.RID=ROUTE.RID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ROUTE.ORIGIN=ORIGIN('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ROUTE.DESTINATION=DESTINATION('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Domain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(CIDX,CNAMEX,CNRCX) WHERE EXISTS CIDX EXISTS TRIDX EXISTS RIDX(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CUSTOMER(CID:CIDX,CNAME:CNAMEX,CNRC:CNRCX)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TICKET(CID:CIDX,TRID:TRIDX)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TRIP(TRID:TRIDX,RID:RIDX)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ROUTE(RID:RIDX,ORIGIN:ORIGIN('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'),DESTINATION:DESTINATION('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19427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402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Get the details of customers who take 'Low-cost-trip'.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143000"/>
            <a:ext cx="5410200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SQL,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TRID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TRID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LOWCOSTTRIP))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ORDER BY CID ASC;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Intermediate Result: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CID  | CNAME                 | CNRC     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c001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(Ng)454578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c002 | Ye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Kyaw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Thu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(Ng)876987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c003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(Ng)134557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c004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Thazin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Win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MaYaMa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(Ng)989876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c005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(Ng)565687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c007 | Yin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Yin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(Ng)131345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86818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 </a:t>
            </a:r>
            <a:r>
              <a:rPr lang="en-US" dirty="0" err="1" smtClean="0"/>
              <a:t>Zay</a:t>
            </a:r>
            <a:r>
              <a:rPr lang="en-US" dirty="0" smtClean="0"/>
              <a:t> Min </a:t>
            </a:r>
            <a:r>
              <a:rPr lang="en-US" dirty="0" err="1" smtClean="0"/>
              <a:t>Paing</a:t>
            </a:r>
            <a:r>
              <a:rPr lang="en-US" dirty="0" smtClean="0"/>
              <a:t>		  3CS-3 (Leader)</a:t>
            </a:r>
          </a:p>
          <a:p>
            <a:r>
              <a:rPr lang="en-US" dirty="0" smtClean="0"/>
              <a:t>Ma </a:t>
            </a:r>
            <a:r>
              <a:rPr lang="en-US" dirty="0" err="1" smtClean="0"/>
              <a:t>Thiri</a:t>
            </a:r>
            <a:r>
              <a:rPr lang="en-US" dirty="0" smtClean="0"/>
              <a:t> </a:t>
            </a:r>
            <a:r>
              <a:rPr lang="en-US" dirty="0" err="1" smtClean="0"/>
              <a:t>Thet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	  3CS-1</a:t>
            </a:r>
          </a:p>
          <a:p>
            <a:r>
              <a:rPr lang="en-US" dirty="0" err="1" smtClean="0"/>
              <a:t>Nant</a:t>
            </a:r>
            <a:r>
              <a:rPr lang="en-US" dirty="0" smtClean="0"/>
              <a:t> </a:t>
            </a:r>
            <a:r>
              <a:rPr lang="en-US" dirty="0" err="1" smtClean="0"/>
              <a:t>Thinn</a:t>
            </a:r>
            <a:r>
              <a:rPr lang="en-US" dirty="0" smtClean="0"/>
              <a:t> </a:t>
            </a:r>
            <a:r>
              <a:rPr lang="en-US" dirty="0" err="1" smtClean="0"/>
              <a:t>Thazin</a:t>
            </a:r>
            <a:r>
              <a:rPr lang="en-US" dirty="0" smtClean="0"/>
              <a:t> Win	  3CS-2</a:t>
            </a:r>
          </a:p>
          <a:p>
            <a:r>
              <a:rPr lang="en-US" dirty="0" smtClean="0"/>
              <a:t>Ma </a:t>
            </a:r>
            <a:r>
              <a:rPr lang="en-US" dirty="0" err="1" smtClean="0"/>
              <a:t>Theint</a:t>
            </a:r>
            <a:r>
              <a:rPr lang="en-US" dirty="0" smtClean="0"/>
              <a:t> </a:t>
            </a:r>
            <a:r>
              <a:rPr lang="en-US" dirty="0" err="1" smtClean="0"/>
              <a:t>Theint</a:t>
            </a:r>
            <a:r>
              <a:rPr lang="en-US" dirty="0" smtClean="0"/>
              <a:t> </a:t>
            </a:r>
            <a:r>
              <a:rPr lang="en-US" dirty="0" err="1" smtClean="0"/>
              <a:t>Aung</a:t>
            </a:r>
            <a:r>
              <a:rPr lang="en-US" dirty="0" smtClean="0"/>
              <a:t>	  3CS-4</a:t>
            </a:r>
          </a:p>
          <a:p>
            <a:r>
              <a:rPr lang="en-US" dirty="0" smtClean="0"/>
              <a:t>Ma </a:t>
            </a:r>
            <a:r>
              <a:rPr lang="en-US" dirty="0" err="1" smtClean="0"/>
              <a:t>Wut</a:t>
            </a:r>
            <a:r>
              <a:rPr lang="en-US" dirty="0" smtClean="0"/>
              <a:t> Yee </a:t>
            </a:r>
            <a:r>
              <a:rPr lang="en-US" dirty="0" err="1" smtClean="0"/>
              <a:t>Kyaw</a:t>
            </a:r>
            <a:r>
              <a:rPr lang="en-US" dirty="0" smtClean="0"/>
              <a:t>	  3CS-5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243548"/>
            <a:ext cx="45720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Relational Algebra,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 JOIN 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LOWCOSTTRIP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JOIN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TICKET{CID}){CID,CNAME,CNRC}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Tuple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 WHERE EXISTS TICKETX EXISTS LOWCOSTTRIPX(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CUSTOMERX.CID=TICKETX.CID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TICKETX.TRID=LOWCOSTTRIPX.TRID)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Domain Calculus,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(CIDX,CNAMEX,CNRCX) WHERE EXISTS CIDX EXISTS TRIDX(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CUSTOMER(CID:CIDX,CNAME:CNAMEX,CNRC:CNRCX)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TICKET(CID:CIDX,TRID:TRIDX) AND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LOWCOSTTRIP(TRID:TRIDX))</a:t>
            </a:r>
          </a:p>
        </p:txBody>
      </p:sp>
    </p:spTree>
    <p:extLst>
      <p:ext uri="{BB962C8B-B14F-4D97-AF65-F5344CB8AC3E}">
        <p14:creationId xmlns:p14="http://schemas.microsoft.com/office/powerpoint/2010/main" val="191626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Get the origin and destination of the trip which is taken by the customer whose name is '</a:t>
            </a:r>
            <a:r>
              <a:rPr lang="en-US" dirty="0" err="1"/>
              <a:t>Thiri</a:t>
            </a:r>
            <a:r>
              <a:rPr lang="en-US" dirty="0"/>
              <a:t> </a:t>
            </a:r>
            <a:r>
              <a:rPr lang="en-US" dirty="0" err="1"/>
              <a:t>Thet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'.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255216"/>
            <a:ext cx="4572000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 SQL,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DESTINATION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ROUTE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TRIP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TRID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CNAME='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')));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Intermediate Result: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DESTINATION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Mezaligon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82922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994350"/>
            <a:ext cx="5257800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Relational Algebra,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TICKET JOIN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TRIP JOIN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ROUTE JOIN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(CUSTOMER WHERE CNAME='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'){DESTINATION}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Tuple Calculus,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ROUTEX.DESTINATION WHERE EXISTS TRIPX EXISTS TICKETX EXISTS CUSTOMERX(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ROUTEX.RID=TRIPX.RID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TRIPX.TRID=TICKETX.TRID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TICKETX.CID=CUSTOMERX.CID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CUSTOMERX.CNAME=CNAME('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 Domain Calculus,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DESTINATIONX WHERE EXISTS RIDX EXISTS TRIDX EXISTS CIDX(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ROUTE(DESTINATION:DESTINATIONX,RID:RIDX)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TRIP(RID:RIDX,TRID:TRIDX)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TICKET(TRID:TRIDX,CID:CIDX) AND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CUSTOMER(CID:CIDX,CNAME:CNAME('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Creating View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362200"/>
            <a:ext cx="3352800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CREATE VIEW LOWCOSTTRIP AS(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TRIP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FEE&lt;2000);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 FROM LOWCOSTTRIP;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TRID  | RID  | CLID | FEE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tr001 | r001 | cl1  |  300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tr002 | r001 | cl2  |  550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tr003 | r002 | cl1  |  600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tr004 | r002 | cl2  | 1200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tr005 | r003 | cl1  | 1000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tr007 | r004 | cl1  | 1300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tr009 | r005 | cl1  | 1350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tr011 | r006 | cl1  | 1450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tr013 | r007 | cl1  | 1750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tr015 | r008 | cl1  | 1800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+-------+------+------+------+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362200"/>
            <a:ext cx="5257800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CREATE VIEW FIRSTSELLERTICKET AS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(SELECT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SID='s001');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 FROM FIRSTSELLERTICKET;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TID  | SID  | TRID  | SEATID  | CID  | date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t001 | s001 | tr001 | seat059 | c001 | 2018-01-05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t002 | s001 | tr002 | seat100 | c002 | 2018-02-10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t003 | s001 | tr003 | seat178 | c003 | 2018-03-15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t004 | s001 | tr004 | seat222 | c004 | 2018-04-20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t005 | s001 | tr005 | seat261 | c005 | 2018-05-25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t006 | s001 | tr006 | seat303 | c006 | 2018-06-06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t007 | s001 | tr007 | seat059 | c007 | 2018-07-11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t008 | s001 | tr008 | seat100 | c008 | 2018-08-16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t016 | s001 | tr016 | seat100 | c008 | 2018-04-12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21920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 view that represents</a:t>
            </a:r>
          </a:p>
          <a:p>
            <a:r>
              <a:rPr lang="en-US" dirty="0"/>
              <a:t> </a:t>
            </a:r>
            <a:r>
              <a:rPr lang="en-US" dirty="0" smtClean="0"/>
              <a:t>    the details of trips whose cost</a:t>
            </a:r>
          </a:p>
          <a:p>
            <a:r>
              <a:rPr lang="en-US" dirty="0" smtClean="0"/>
              <a:t>     is lower than 2000.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219200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 view that shows ticket sale details</a:t>
            </a:r>
          </a:p>
          <a:p>
            <a:r>
              <a:rPr lang="en-US" dirty="0"/>
              <a:t> </a:t>
            </a:r>
            <a:r>
              <a:rPr lang="en-US" dirty="0" smtClean="0"/>
              <a:t>    where the seller id is ‘S001’.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378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38870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a view for the ticket </a:t>
            </a:r>
            <a:endParaRPr lang="en-US" dirty="0" smtClean="0"/>
          </a:p>
          <a:p>
            <a:pPr lvl="0"/>
            <a:r>
              <a:rPr lang="en-US" dirty="0" smtClean="0"/>
              <a:t>     sale </a:t>
            </a:r>
            <a:r>
              <a:rPr lang="en-US" dirty="0"/>
              <a:t>details where the seller </a:t>
            </a:r>
            <a:r>
              <a:rPr lang="en-US" dirty="0" smtClean="0"/>
              <a:t>id</a:t>
            </a:r>
          </a:p>
          <a:p>
            <a:pPr lvl="0"/>
            <a:r>
              <a:rPr lang="en-US" dirty="0" smtClean="0"/>
              <a:t>     is </a:t>
            </a:r>
            <a:r>
              <a:rPr lang="en-US" dirty="0"/>
              <a:t>‘s002’.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1447800"/>
            <a:ext cx="5181600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CREATE VIEW SECONDSELLERTICKET AS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(SELECT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SID='s002');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 FROM SECONDSELLERTICKET;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TID  | SID  | TRID  | SEATID  | CID  | date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t009 | s002 | tr009 | seat178 | c001 | 2018-09-21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t010 | s002 | tr010 | seat222 | c002 | 2018-10-26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t011 | s002 | tr011 | seat261 | c003 | 2018-11-07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t012 | s002 | tr012 | seat303 | c004 | 2018-12-12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t013 | s002 | tr013 | seat261 | c005 | 2018-01-22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t014 | s002 | tr014 | seat303 | c006 | 2018-02-27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t015 | s002 | tr015 | seat059 | c007 | 2018-03-08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+------+------+-------+---------+------+------------+</a:t>
            </a:r>
          </a:p>
        </p:txBody>
      </p:sp>
    </p:spTree>
    <p:extLst>
      <p:ext uri="{BB962C8B-B14F-4D97-AF65-F5344CB8AC3E}">
        <p14:creationId xmlns:p14="http://schemas.microsoft.com/office/powerpoint/2010/main" val="10990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96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a view that shows details of customers who take low-cost-trips.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92282"/>
            <a:ext cx="5486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CREATE VIEW LOWCOSTTRIPCUSTOMER AS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(SELECT *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CUSTOMER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CID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CID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TRID IN(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SELECT 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LOWCOSTTRIP)));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 FROM LOWCOSTTRIPCUSTOMER;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CID  | CNAME                 | CNRC               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c001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Thiri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(Ng)454578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c002 | Ye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Kyaw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Thu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(Ng)876987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c003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Theint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Aung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(Ng)134557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c004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Nant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Thinn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Thazin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Win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MaYaMa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(Ng)989876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c005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(Ng)565687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c007 | Yin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Yin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| 14/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LaPaNa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(Ng)131345 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+------+-----------------------+----------------------+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49908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33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Create a view that describes total fee per route.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1592282"/>
            <a:ext cx="4572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CREATE VIEW TOTALFEEPERROUTE AS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(SELECT ORIGIN,DESTINATION,SUM(FEE) AS TOTAL_FEE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FROM TICKET,TRIP,ROUTE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WHERE TICKET.TRID=TRIP.TRID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AND TRIP.RID=ROUTE.RID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-&gt; GROUP BY TRIP.RID);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 SELECT * FROM TOTALFEEPERROUTE;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+---------+-------------+-----------+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ORIGIN  | DESTINATION | TOTAL_FEE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+---------+-------------+-----------+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Daka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|       850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Yaykyi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|      1800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Hinthada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|      3000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Ingapu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|      3850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Mezaligon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|      4050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Htoo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Gyi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|      4300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Myanaung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|      5200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Pathein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Kyankin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|      5350 |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+---------+-------------+-----------+</a:t>
            </a:r>
          </a:p>
        </p:txBody>
      </p:sp>
    </p:spTree>
    <p:extLst>
      <p:ext uri="{BB962C8B-B14F-4D97-AF65-F5344CB8AC3E}">
        <p14:creationId xmlns:p14="http://schemas.microsoft.com/office/powerpoint/2010/main" val="246949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can be used for not only </a:t>
            </a:r>
            <a:r>
              <a:rPr lang="en-US" sz="2400" dirty="0" err="1"/>
              <a:t>Pathein</a:t>
            </a:r>
            <a:r>
              <a:rPr lang="en-US" sz="2400" dirty="0"/>
              <a:t> Train Station but also other train </a:t>
            </a:r>
            <a:r>
              <a:rPr lang="en-US" sz="2400" dirty="0" smtClean="0"/>
              <a:t>stations.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system can eliminate paper-work and reduce manual </a:t>
            </a:r>
            <a:r>
              <a:rPr lang="en-US" sz="2400" dirty="0" smtClean="0"/>
              <a:t>use.</a:t>
            </a:r>
          </a:p>
          <a:p>
            <a:r>
              <a:rPr lang="en-US" sz="2400" dirty="0" smtClean="0"/>
              <a:t>Ticket </a:t>
            </a:r>
            <a:r>
              <a:rPr lang="en-US" sz="2400" dirty="0"/>
              <a:t>sellers and admins will use this system.  </a:t>
            </a:r>
            <a:endParaRPr lang="en-US" sz="2400" dirty="0" smtClean="0"/>
          </a:p>
          <a:p>
            <a:r>
              <a:rPr lang="en-US" sz="2400" dirty="0" smtClean="0"/>
              <a:t>Admins </a:t>
            </a:r>
            <a:r>
              <a:rPr lang="en-US" sz="2400" dirty="0"/>
              <a:t>can view sale information and can manage sellers </a:t>
            </a:r>
            <a:r>
              <a:rPr lang="en-US" sz="2400" dirty="0" smtClean="0"/>
              <a:t>data.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system is developed for train ticket sellers to save their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54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3127375"/>
            <a:ext cx="9144000" cy="990600"/>
          </a:xfrm>
        </p:spPr>
        <p:txBody>
          <a:bodyPr/>
          <a:lstStyle/>
          <a:p>
            <a:r>
              <a:rPr lang="en-US" sz="2400" b="1" dirty="0" err="1"/>
              <a:t>C.J.Date</a:t>
            </a:r>
            <a:r>
              <a:rPr lang="en-US" sz="2400" b="1" dirty="0"/>
              <a:t>, </a:t>
            </a:r>
            <a:r>
              <a:rPr lang="en-US" sz="2400" dirty="0"/>
              <a:t>“An Introduction to Database System (7</a:t>
            </a:r>
            <a:r>
              <a:rPr lang="en-US" sz="2400" baseline="30000" dirty="0"/>
              <a:t>th</a:t>
            </a:r>
            <a:r>
              <a:rPr lang="en-US" sz="2400" dirty="0"/>
              <a:t> Edition</a:t>
            </a:r>
            <a:r>
              <a:rPr lang="en-US" sz="2400" dirty="0" smtClean="0"/>
              <a:t>)”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903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19200"/>
            <a:ext cx="7772400" cy="13620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362200"/>
            <a:ext cx="7751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welcome to answer any question about our project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943600" y="3124200"/>
            <a:ext cx="2438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Presented by:-</a:t>
            </a:r>
          </a:p>
          <a:p>
            <a:r>
              <a:rPr lang="en-US" sz="2400" dirty="0" smtClean="0"/>
              <a:t>Group (I)</a:t>
            </a:r>
          </a:p>
          <a:p>
            <a:r>
              <a:rPr lang="en-US" sz="2400" dirty="0" smtClean="0"/>
              <a:t>Section (A)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9584" y="4876800"/>
            <a:ext cx="288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Train Ticket Sale System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3592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is about train ticket selling system.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will help to record the ticket sales. </a:t>
            </a:r>
            <a:endParaRPr lang="en-US" sz="2400" dirty="0" smtClean="0"/>
          </a:p>
          <a:p>
            <a:r>
              <a:rPr lang="en-US" sz="2400" dirty="0" smtClean="0"/>
              <a:t>Ticket </a:t>
            </a:r>
            <a:r>
              <a:rPr lang="en-US" sz="2400" dirty="0"/>
              <a:t>data, rail routes data and purchase data will be included in the system.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will provide analysis tools to view purchase rate of tickets, rate of passengers travel by train, number of passengers for a particular rail route, busiest rail routes monthly and yearly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8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To help ticket sellers sell tickets easier</a:t>
            </a:r>
          </a:p>
          <a:p>
            <a:pPr lvl="0"/>
            <a:r>
              <a:rPr lang="en-US" sz="2800" dirty="0"/>
              <a:t>To store ticket sales records</a:t>
            </a:r>
          </a:p>
          <a:p>
            <a:pPr lvl="0"/>
            <a:r>
              <a:rPr lang="en-US" sz="2800" dirty="0"/>
              <a:t>To retrieve ticket sales records</a:t>
            </a:r>
          </a:p>
          <a:p>
            <a:pPr lvl="0"/>
            <a:r>
              <a:rPr lang="en-US" sz="2800" dirty="0"/>
              <a:t>To reduce unnecessary wasted time</a:t>
            </a:r>
          </a:p>
          <a:p>
            <a:pPr lvl="0"/>
            <a:r>
              <a:rPr lang="en-US" sz="2800" dirty="0"/>
              <a:t>To avoid paperwork</a:t>
            </a:r>
          </a:p>
          <a:p>
            <a:pPr lvl="0"/>
            <a:r>
              <a:rPr lang="en-US" sz="2800" dirty="0"/>
              <a:t>To reduce the space needed to store </a:t>
            </a:r>
            <a:r>
              <a:rPr lang="en-US" sz="2800" dirty="0" smtClean="0"/>
              <a:t>information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5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project is created by MySQL Server 5.5.</a:t>
            </a:r>
          </a:p>
          <a:p>
            <a:r>
              <a:rPr lang="en-US" sz="2800" dirty="0"/>
              <a:t>Implementation includes</a:t>
            </a:r>
          </a:p>
          <a:p>
            <a:pPr lvl="1"/>
            <a:r>
              <a:rPr lang="en-US" sz="2400" dirty="0"/>
              <a:t>Entity Relationship Diagram</a:t>
            </a:r>
          </a:p>
          <a:p>
            <a:pPr lvl="1"/>
            <a:r>
              <a:rPr lang="en-US" sz="2400" dirty="0"/>
              <a:t>Creating Tables</a:t>
            </a:r>
          </a:p>
          <a:p>
            <a:pPr lvl="1"/>
            <a:r>
              <a:rPr lang="en-US" sz="2400" dirty="0"/>
              <a:t>Data Dictionary</a:t>
            </a:r>
          </a:p>
          <a:p>
            <a:pPr lvl="1"/>
            <a:r>
              <a:rPr lang="en-US" sz="2400" dirty="0"/>
              <a:t>Inserting Data</a:t>
            </a:r>
          </a:p>
          <a:p>
            <a:pPr lvl="1"/>
            <a:r>
              <a:rPr lang="en-US" sz="2400" dirty="0"/>
              <a:t>Creating View Tables</a:t>
            </a:r>
          </a:p>
          <a:p>
            <a:pPr lvl="1"/>
            <a:r>
              <a:rPr lang="en-US" sz="2400" dirty="0"/>
              <a:t>SQL Queries to do the desired database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45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(or)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in any application</a:t>
            </a:r>
          </a:p>
          <a:p>
            <a:r>
              <a:rPr lang="en-US" dirty="0" smtClean="0"/>
              <a:t>eliminates paperwork</a:t>
            </a:r>
          </a:p>
          <a:p>
            <a:r>
              <a:rPr lang="en-US" dirty="0" smtClean="0"/>
              <a:t>save time</a:t>
            </a:r>
          </a:p>
          <a:p>
            <a:r>
              <a:rPr lang="en-US" dirty="0" smtClean="0"/>
              <a:t>reliable data storage</a:t>
            </a:r>
          </a:p>
        </p:txBody>
      </p:sp>
    </p:spTree>
    <p:extLst>
      <p:ext uri="{BB962C8B-B14F-4D97-AF65-F5344CB8AC3E}">
        <p14:creationId xmlns:p14="http://schemas.microsoft.com/office/powerpoint/2010/main" val="95295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(or)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ack of user interface</a:t>
            </a:r>
          </a:p>
          <a:p>
            <a:r>
              <a:rPr lang="en-US" dirty="0" smtClean="0"/>
              <a:t>difficult to use for non-technicians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2773</Template>
  <TotalTime>252</TotalTime>
  <Words>3613</Words>
  <Application>Microsoft Office PowerPoint</Application>
  <PresentationFormat>On-screen Show (4:3)</PresentationFormat>
  <Paragraphs>995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Diseño predeterminado</vt:lpstr>
      <vt:lpstr>Database project on Train Ticket Sale System</vt:lpstr>
      <vt:lpstr>Supervised by:-</vt:lpstr>
      <vt:lpstr>Group Members</vt:lpstr>
      <vt:lpstr>Project Description</vt:lpstr>
      <vt:lpstr>Objectives of the Project</vt:lpstr>
      <vt:lpstr>Implementation of the Project</vt:lpstr>
      <vt:lpstr>Strengths (or) Advantages</vt:lpstr>
      <vt:lpstr>Weakness (or) Disadvantages</vt:lpstr>
      <vt:lpstr>Entity Relationship Diagram</vt:lpstr>
      <vt:lpstr>  Entities  Attributes</vt:lpstr>
      <vt:lpstr>Entities Relationships</vt:lpstr>
      <vt:lpstr>Entities Relationships</vt:lpstr>
      <vt:lpstr>PowerPoint Presentation</vt:lpstr>
      <vt:lpstr>Creating Tables</vt:lpstr>
      <vt:lpstr>PowerPoint Presentation</vt:lpstr>
      <vt:lpstr>PowerPoint Presentation</vt:lpstr>
      <vt:lpstr>PowerPoint Presentation</vt:lpstr>
      <vt:lpstr>Data Dictionary</vt:lpstr>
      <vt:lpstr>PowerPoint Presentation</vt:lpstr>
      <vt:lpstr>Inserting Data</vt:lpstr>
      <vt:lpstr>PowerPoint Presentation</vt:lpstr>
      <vt:lpstr>PowerPoint Presentation</vt:lpstr>
      <vt:lpstr>PowerPoint Presentation</vt:lpstr>
      <vt:lpstr>PowerPoint Presentation</vt:lpstr>
      <vt:lpstr>SQL Queries to Do the Desired Database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View Tables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Ticket Sale System</dc:title>
  <dc:creator>Windows User</dc:creator>
  <cp:lastModifiedBy>Windows User</cp:lastModifiedBy>
  <cp:revision>46</cp:revision>
  <dcterms:created xsi:type="dcterms:W3CDTF">2018-09-09T01:57:37Z</dcterms:created>
  <dcterms:modified xsi:type="dcterms:W3CDTF">2018-09-09T06:09:53Z</dcterms:modified>
</cp:coreProperties>
</file>