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1"/>
  </p:notesMasterIdLst>
  <p:sldIdLst>
    <p:sldId id="288" r:id="rId2"/>
    <p:sldId id="285" r:id="rId3"/>
    <p:sldId id="283" r:id="rId4"/>
    <p:sldId id="282" r:id="rId5"/>
    <p:sldId id="281" r:id="rId6"/>
    <p:sldId id="280" r:id="rId7"/>
    <p:sldId id="279" r:id="rId8"/>
    <p:sldId id="278" r:id="rId9"/>
    <p:sldId id="277" r:id="rId10"/>
    <p:sldId id="276" r:id="rId11"/>
    <p:sldId id="275" r:id="rId12"/>
    <p:sldId id="274" r:id="rId13"/>
    <p:sldId id="273" r:id="rId14"/>
    <p:sldId id="272" r:id="rId15"/>
    <p:sldId id="271" r:id="rId16"/>
    <p:sldId id="289" r:id="rId17"/>
    <p:sldId id="290" r:id="rId18"/>
    <p:sldId id="270" r:id="rId19"/>
    <p:sldId id="269" r:id="rId20"/>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5" autoAdjust="0"/>
    <p:restoredTop sz="94624" autoAdjust="0"/>
  </p:normalViewPr>
  <p:slideViewPr>
    <p:cSldViewPr>
      <p:cViewPr varScale="1">
        <p:scale>
          <a:sx n="83" d="100"/>
          <a:sy n="83" d="100"/>
        </p:scale>
        <p:origin x="-1397" y="-77"/>
      </p:cViewPr>
      <p:guideLst>
        <p:guide orient="horz" pos="2160"/>
        <p:guide pos="2880"/>
      </p:guideLst>
    </p:cSldViewPr>
  </p:slideViewPr>
  <p:outlineViewPr>
    <p:cViewPr>
      <p:scale>
        <a:sx n="33" d="100"/>
        <a:sy n="33" d="100"/>
      </p:scale>
      <p:origin x="5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B060CB-1C17-4B8D-A7CC-D177F81EC6FA}" type="datetimeFigureOut">
              <a:rPr lang="en-US" smtClean="0"/>
              <a:pPr/>
              <a:t>9/16/2015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035E9F-0623-4A96-BE01-C4D8267C10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24580" name="Slide Number Placeholder 3"/>
          <p:cNvSpPr>
            <a:spLocks noGrp="1"/>
          </p:cNvSpPr>
          <p:nvPr>
            <p:ph type="sldNum" sz="quarter" idx="5"/>
          </p:nvPr>
        </p:nvSpPr>
        <p:spPr>
          <a:noFill/>
        </p:spPr>
        <p:txBody>
          <a:bodyPr/>
          <a:lstStyle/>
          <a:p>
            <a:fld id="{9C83FFC4-3FA9-49A9-B795-56C8DFD137DB}" type="slidenum">
              <a:rPr lang="en-US" smtClean="0">
                <a:latin typeface="Arial" charset="0"/>
              </a:rPr>
              <a:pPr/>
              <a:t>1</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4D4A1A0B-FBBF-41B5-A9C5-21FC6D161D30}" type="datetimeFigureOut">
              <a:rPr lang="en-US" smtClean="0"/>
              <a:pPr>
                <a:defRPr/>
              </a:pPr>
              <a:t>9/16/2015</a:t>
            </a:fld>
            <a:endParaRPr lang="en-IN"/>
          </a:p>
        </p:txBody>
      </p:sp>
      <p:sp>
        <p:nvSpPr>
          <p:cNvPr id="19" name="Footer Placeholder 18"/>
          <p:cNvSpPr>
            <a:spLocks noGrp="1"/>
          </p:cNvSpPr>
          <p:nvPr>
            <p:ph type="ftr" sz="quarter" idx="11"/>
          </p:nvPr>
        </p:nvSpPr>
        <p:spPr/>
        <p:txBody>
          <a:bodyPr/>
          <a:lstStyle/>
          <a:p>
            <a:pPr>
              <a:defRPr/>
            </a:pPr>
            <a:endParaRPr lang="en-IN"/>
          </a:p>
        </p:txBody>
      </p:sp>
      <p:sp>
        <p:nvSpPr>
          <p:cNvPr id="27" name="Slide Number Placeholder 26"/>
          <p:cNvSpPr>
            <a:spLocks noGrp="1"/>
          </p:cNvSpPr>
          <p:nvPr>
            <p:ph type="sldNum" sz="quarter" idx="12"/>
          </p:nvPr>
        </p:nvSpPr>
        <p:spPr/>
        <p:txBody>
          <a:bodyPr/>
          <a:lstStyle/>
          <a:p>
            <a:pPr>
              <a:defRPr/>
            </a:pPr>
            <a:fld id="{34972C06-F480-422B-81C1-8BBD0D9753C8}" type="slidenum">
              <a:rPr lang="en-IN" smtClean="0"/>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673F6C3-3950-4781-BD9C-65963D2861A5}" type="datetimeFigureOut">
              <a:rPr lang="en-US" smtClean="0"/>
              <a:pPr>
                <a:defRPr/>
              </a:pPr>
              <a:t>9/16/2015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E008123B-1885-4784-9EE2-37D7F0AF711D}"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CE608AB-EBFA-417E-BA11-9613311C5FFA}" type="datetimeFigureOut">
              <a:rPr lang="en-US" smtClean="0"/>
              <a:pPr>
                <a:defRPr/>
              </a:pPr>
              <a:t>9/16/2015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40A2FAF8-644D-4397-927B-252EC6975458}"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18B5AE4-F2E8-4DB6-91F1-15557A0C25F4}" type="datetimeFigureOut">
              <a:rPr lang="en-US" smtClean="0"/>
              <a:pPr>
                <a:defRPr/>
              </a:pPr>
              <a:t>9/16/2015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9D44E0F-65E2-404B-B4E1-AA19D096340A}"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279903C0-4EBB-4E29-B24B-98C3B7B09B07}" type="datetimeFigureOut">
              <a:rPr lang="en-US" smtClean="0"/>
              <a:pPr>
                <a:defRPr/>
              </a:pPr>
              <a:t>9/16/2015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0FC2214B-265B-4D49-AEAC-B340ACA313F2}" type="slidenum">
              <a:rPr lang="en-IN" smtClean="0"/>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DDF6368-7446-453E-B0C8-F963FC06D75D}" type="datetimeFigureOut">
              <a:rPr lang="en-US" smtClean="0"/>
              <a:pPr>
                <a:defRPr/>
              </a:pPr>
              <a:t>9/16/2015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20FE4EE3-7A92-478C-8593-B38C9E186125}"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9E99FC6-91DB-4E40-A208-D0F587A73E3A}" type="datetimeFigureOut">
              <a:rPr lang="en-US" smtClean="0"/>
              <a:pPr>
                <a:defRPr/>
              </a:pPr>
              <a:t>9/16/2015</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EB2D84BD-1060-4AC7-9F63-BB16FE71334D}"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B81A630D-7C59-4CC7-BA33-7988184F23E8}" type="datetimeFigureOut">
              <a:rPr lang="en-US" smtClean="0"/>
              <a:pPr>
                <a:defRPr/>
              </a:pPr>
              <a:t>9/16/2015</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F75772DA-4081-4A41-B870-E39DEC6F5FCC}"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D608612-D884-4BAB-8C75-449AB1A90B97}" type="datetimeFigureOut">
              <a:rPr lang="en-US" smtClean="0"/>
              <a:pPr>
                <a:defRPr/>
              </a:pPr>
              <a:t>9/16/2015</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BFDFF304-9382-404C-88D6-0D39CF43ECAE}"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BE519813-8770-4391-B579-145CC13CA931}" type="datetimeFigureOut">
              <a:rPr lang="en-US" smtClean="0"/>
              <a:pPr>
                <a:defRPr/>
              </a:pPr>
              <a:t>9/16/2015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0CC90AF3-7DF2-4F80-B6E6-59CD12FCA7E2}"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E410776B-C288-4C4C-B941-C57176B3C0BD}" type="datetimeFigureOut">
              <a:rPr lang="en-US" smtClean="0"/>
              <a:pPr>
                <a:defRPr/>
              </a:pPr>
              <a:t>9/16/2015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a:xfrm>
            <a:off x="8077200" y="6356350"/>
            <a:ext cx="609600" cy="365125"/>
          </a:xfrm>
        </p:spPr>
        <p:txBody>
          <a:bodyPr/>
          <a:lstStyle/>
          <a:p>
            <a:pPr>
              <a:defRPr/>
            </a:pPr>
            <a:fld id="{13B2B015-58F5-402C-B38F-D705E036E2F1}" type="slidenum">
              <a:rPr lang="en-IN" smtClean="0"/>
              <a:pPr>
                <a:defRPr/>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C76A948C-7DB4-4E6B-8129-A26CD1BBC1B1}" type="datetimeFigureOut">
              <a:rPr lang="en-US" smtClean="0"/>
              <a:pPr>
                <a:defRPr/>
              </a:pPr>
              <a:t>9/16/2015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31A9DD9-FFF7-41DD-9364-F847E625B23C}" type="slidenum">
              <a:rPr lang="en-IN" smtClean="0"/>
              <a:pPr>
                <a:defRPr/>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peci.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askjeeves.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defRPr/>
            </a:pPr>
            <a:r>
              <a:rPr lang="en-US" smtClean="0"/>
              <a:t> </a:t>
            </a:r>
          </a:p>
        </p:txBody>
      </p:sp>
      <p:pic>
        <p:nvPicPr>
          <p:cNvPr id="3075" name="Picture 2" descr="C:\chinnu\Images\Gallery\Thank u\welcome\Welcome Beach.jpg"/>
          <p:cNvPicPr>
            <a:picLocks noGrp="1" noChangeAspect="1" noChangeArrowheads="1"/>
          </p:cNvPicPr>
          <p:nvPr>
            <p:ph idx="1"/>
          </p:nvPr>
        </p:nvPicPr>
        <p:blipFill>
          <a:blip r:embed="rId3" cstate="print"/>
          <a:srcRect/>
          <a:stretch>
            <a:fillRect/>
          </a:stretch>
        </p:blipFill>
        <p:spPr>
          <a:xfrm>
            <a:off x="0" y="0"/>
            <a:ext cx="9144000" cy="6934200"/>
          </a:xfr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357188" y="500063"/>
            <a:ext cx="8229600" cy="4525962"/>
          </a:xfrm>
        </p:spPr>
        <p:txBody>
          <a:bodyPr>
            <a:normAutofit/>
          </a:bodyPr>
          <a:lstStyle/>
          <a:p>
            <a:pPr>
              <a:buFont typeface="Arial" charset="0"/>
              <a:buNone/>
            </a:pPr>
            <a:r>
              <a:rPr lang="en-IN" sz="2800" b="1" dirty="0" smtClean="0"/>
              <a:t>4. BILLING MODULE</a:t>
            </a:r>
            <a:endParaRPr lang="en-IN" sz="2800" dirty="0" smtClean="0"/>
          </a:p>
          <a:p>
            <a:pPr>
              <a:buFont typeface="Arial" charset="0"/>
              <a:buNone/>
            </a:pPr>
            <a:r>
              <a:rPr lang="en-IN" dirty="0" smtClean="0"/>
              <a:t>	</a:t>
            </a:r>
            <a:r>
              <a:rPr lang="en-IN" sz="3000" dirty="0" smtClean="0">
                <a:latin typeface="Times New Roman" pitchFamily="18" charset="0"/>
                <a:cs typeface="Times New Roman" pitchFamily="18" charset="0"/>
              </a:rPr>
              <a:t>This is the cart module where it contains all the products which the user has shopped. As the customer browse through the products he can add products to the cart. The cart contains product information and its billing information along with discount. And these details will be present to the user for check out. The cart contents will be saved into the database once the user checks out.</a:t>
            </a:r>
          </a:p>
          <a:p>
            <a:pPr>
              <a:buFont typeface="Arial" charset="0"/>
              <a:buNone/>
            </a:pPr>
            <a:endParaRPr lang="en-I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457200" y="274638"/>
            <a:ext cx="8229600" cy="868362"/>
          </a:xfrm>
        </p:spPr>
        <p:txBody>
          <a:bodyPr/>
          <a:lstStyle/>
          <a:p>
            <a:r>
              <a:rPr lang="en-IN" sz="3600" b="1" smtClean="0"/>
              <a:t>CLASS DIAGRAM</a:t>
            </a:r>
          </a:p>
        </p:txBody>
      </p:sp>
      <p:sp>
        <p:nvSpPr>
          <p:cNvPr id="10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graphicFrame>
        <p:nvGraphicFramePr>
          <p:cNvPr id="1026" name="Object 1"/>
          <p:cNvGraphicFramePr>
            <a:graphicFrameLocks noChangeAspect="1"/>
          </p:cNvGraphicFramePr>
          <p:nvPr/>
        </p:nvGraphicFramePr>
        <p:xfrm>
          <a:off x="0" y="1143000"/>
          <a:ext cx="8858250" cy="5715000"/>
        </p:xfrm>
        <a:graphic>
          <a:graphicData uri="http://schemas.openxmlformats.org/presentationml/2006/ole">
            <p:oleObj spid="_x0000_s1026" r:id="rId3" imgW="4188178" imgH="3668889"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611560" y="764704"/>
            <a:ext cx="8229600" cy="511175"/>
          </a:xfrm>
        </p:spPr>
        <p:txBody>
          <a:bodyPr rtlCol="0">
            <a:normAutofit fontScale="90000"/>
          </a:bodyPr>
          <a:lstStyle/>
          <a:p>
            <a:pPr algn="l" fontAlgn="auto">
              <a:spcAft>
                <a:spcPts val="0"/>
              </a:spcAft>
              <a:defRPr/>
            </a:pPr>
            <a:r>
              <a:rPr lang="en-US" sz="3100" b="1" dirty="0" smtClean="0"/>
              <a:t>LOGIN SEQUENCE</a:t>
            </a:r>
            <a:r>
              <a:rPr lang="en-IN" dirty="0" smtClean="0"/>
              <a:t/>
            </a:r>
            <a:br>
              <a:rPr lang="en-IN" dirty="0" smtClean="0"/>
            </a:br>
            <a:endParaRPr lang="en-IN" dirty="0" smtClean="0"/>
          </a:p>
        </p:txBody>
      </p:sp>
      <p:sp>
        <p:nvSpPr>
          <p:cNvPr id="20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graphicFrame>
        <p:nvGraphicFramePr>
          <p:cNvPr id="2050" name="Object 1"/>
          <p:cNvGraphicFramePr>
            <a:graphicFrameLocks noChangeAspect="1"/>
          </p:cNvGraphicFramePr>
          <p:nvPr/>
        </p:nvGraphicFramePr>
        <p:xfrm>
          <a:off x="251520" y="1268760"/>
          <a:ext cx="8501063" cy="6143625"/>
        </p:xfrm>
        <a:graphic>
          <a:graphicData uri="http://schemas.openxmlformats.org/presentationml/2006/ole">
            <p:oleObj spid="_x0000_s2050" r:id="rId3" imgW="4944533" imgH="4560711"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8229600" cy="582612"/>
          </a:xfrm>
        </p:spPr>
        <p:txBody>
          <a:bodyPr rtlCol="0">
            <a:normAutofit fontScale="90000"/>
          </a:bodyPr>
          <a:lstStyle/>
          <a:p>
            <a:pPr algn="l" fontAlgn="auto">
              <a:spcAft>
                <a:spcPts val="0"/>
              </a:spcAft>
              <a:defRPr/>
            </a:pPr>
            <a:r>
              <a:rPr lang="en-US" sz="3100" b="1" dirty="0" smtClean="0"/>
              <a:t>Manager Adding new Product</a:t>
            </a:r>
            <a:r>
              <a:rPr lang="en-IN" dirty="0" smtClean="0"/>
              <a:t/>
            </a:r>
            <a:br>
              <a:rPr lang="en-IN" dirty="0" smtClean="0"/>
            </a:br>
            <a:endParaRPr lang="en-IN" dirty="0" smtClean="0"/>
          </a:p>
        </p:txBody>
      </p:sp>
      <p:sp>
        <p:nvSpPr>
          <p:cNvPr id="30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graphicFrame>
        <p:nvGraphicFramePr>
          <p:cNvPr id="3074" name="Object 1"/>
          <p:cNvGraphicFramePr>
            <a:graphicFrameLocks noChangeAspect="1"/>
          </p:cNvGraphicFramePr>
          <p:nvPr/>
        </p:nvGraphicFramePr>
        <p:xfrm>
          <a:off x="108106" y="1783726"/>
          <a:ext cx="8964488" cy="6217306"/>
        </p:xfrm>
        <a:graphic>
          <a:graphicData uri="http://schemas.openxmlformats.org/presentationml/2006/ole">
            <p:oleObj spid="_x0000_s3074" r:id="rId3" imgW="4944533" imgH="4560711"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57188" y="285750"/>
            <a:ext cx="8229600" cy="6143625"/>
          </a:xfrm>
        </p:spPr>
        <p:txBody>
          <a:bodyPr>
            <a:normAutofit lnSpcReduction="10000"/>
          </a:bodyPr>
          <a:lstStyle/>
          <a:p>
            <a:pPr>
              <a:lnSpc>
                <a:spcPct val="90000"/>
              </a:lnSpc>
              <a:buFont typeface="Arial" charset="0"/>
              <a:buNone/>
            </a:pPr>
            <a:r>
              <a:rPr lang="en-IN" sz="3000" b="1" dirty="0" smtClean="0"/>
              <a:t>HARDWARE AND SOFTWARE REQUIREMENTS</a:t>
            </a:r>
          </a:p>
          <a:p>
            <a:pPr>
              <a:lnSpc>
                <a:spcPct val="90000"/>
              </a:lnSpc>
            </a:pPr>
            <a:r>
              <a:rPr lang="en-IN" sz="3000" b="1" dirty="0" smtClean="0">
                <a:latin typeface="Times New Roman" pitchFamily="18" charset="0"/>
                <a:cs typeface="Times New Roman" pitchFamily="18" charset="0"/>
              </a:rPr>
              <a:t>Hardware Requirements</a:t>
            </a:r>
            <a:endParaRPr lang="en-IN" sz="3000" dirty="0" smtClean="0">
              <a:latin typeface="Times New Roman" pitchFamily="18" charset="0"/>
              <a:cs typeface="Times New Roman" pitchFamily="18" charset="0"/>
            </a:endParaRPr>
          </a:p>
          <a:p>
            <a:pPr>
              <a:lnSpc>
                <a:spcPct val="90000"/>
              </a:lnSpc>
              <a:buFont typeface="Arial" charset="0"/>
              <a:buNone/>
            </a:pPr>
            <a:endParaRPr lang="en-IN" sz="3000" dirty="0" smtClean="0">
              <a:latin typeface="Times New Roman" pitchFamily="18" charset="0"/>
              <a:cs typeface="Times New Roman" pitchFamily="18" charset="0"/>
            </a:endParaRPr>
          </a:p>
          <a:p>
            <a:pPr lvl="4">
              <a:lnSpc>
                <a:spcPct val="90000"/>
              </a:lnSpc>
            </a:pPr>
            <a:r>
              <a:rPr lang="en-IN" sz="1900" dirty="0" smtClean="0">
                <a:latin typeface="Times New Roman" pitchFamily="18" charset="0"/>
                <a:cs typeface="Times New Roman" pitchFamily="18" charset="0"/>
              </a:rPr>
              <a:t>Processor	:: Pentium-III (or) Higher</a:t>
            </a:r>
          </a:p>
          <a:p>
            <a:pPr lvl="4">
              <a:lnSpc>
                <a:spcPct val="90000"/>
              </a:lnSpc>
            </a:pPr>
            <a:r>
              <a:rPr lang="en-IN" sz="1900" dirty="0" smtClean="0">
                <a:latin typeface="Times New Roman" pitchFamily="18" charset="0"/>
                <a:cs typeface="Times New Roman" pitchFamily="18" charset="0"/>
              </a:rPr>
              <a:t> Ram		:: 64MB (or) Higher</a:t>
            </a:r>
          </a:p>
          <a:p>
            <a:pPr lvl="4">
              <a:lnSpc>
                <a:spcPct val="90000"/>
              </a:lnSpc>
            </a:pPr>
            <a:r>
              <a:rPr lang="en-IN" sz="1900" dirty="0" smtClean="0">
                <a:latin typeface="Times New Roman" pitchFamily="18" charset="0"/>
                <a:cs typeface="Times New Roman" pitchFamily="18" charset="0"/>
              </a:rPr>
              <a:t>Cache		:: 512MB</a:t>
            </a:r>
          </a:p>
          <a:p>
            <a:pPr lvl="4">
              <a:lnSpc>
                <a:spcPct val="90000"/>
              </a:lnSpc>
            </a:pPr>
            <a:r>
              <a:rPr lang="en-IN" sz="1900" dirty="0" smtClean="0">
                <a:latin typeface="Times New Roman" pitchFamily="18" charset="0"/>
                <a:cs typeface="Times New Roman" pitchFamily="18" charset="0"/>
              </a:rPr>
              <a:t>Hard disk	:: 10GB</a:t>
            </a:r>
          </a:p>
          <a:p>
            <a:pPr>
              <a:lnSpc>
                <a:spcPct val="90000"/>
              </a:lnSpc>
              <a:buFont typeface="Arial" charset="0"/>
              <a:buNone/>
            </a:pPr>
            <a:r>
              <a:rPr lang="en-IN" sz="3000" dirty="0" smtClean="0">
                <a:latin typeface="Times New Roman" pitchFamily="18" charset="0"/>
                <a:cs typeface="Times New Roman" pitchFamily="18" charset="0"/>
              </a:rPr>
              <a:t> </a:t>
            </a:r>
          </a:p>
          <a:p>
            <a:pPr>
              <a:lnSpc>
                <a:spcPct val="90000"/>
              </a:lnSpc>
            </a:pPr>
            <a:r>
              <a:rPr lang="en-IN" sz="3000" b="1" dirty="0" smtClean="0">
                <a:latin typeface="Times New Roman" pitchFamily="18" charset="0"/>
                <a:cs typeface="Times New Roman" pitchFamily="18" charset="0"/>
              </a:rPr>
              <a:t>Software Requirements </a:t>
            </a:r>
            <a:endParaRPr lang="en-IN" sz="3000" dirty="0" smtClean="0">
              <a:latin typeface="Times New Roman" pitchFamily="18" charset="0"/>
              <a:cs typeface="Times New Roman" pitchFamily="18" charset="0"/>
            </a:endParaRPr>
          </a:p>
          <a:p>
            <a:pPr lvl="2">
              <a:lnSpc>
                <a:spcPct val="90000"/>
              </a:lnSpc>
            </a:pPr>
            <a:r>
              <a:rPr lang="en-IN" sz="2200" dirty="0" smtClean="0">
                <a:latin typeface="Times New Roman" pitchFamily="18" charset="0"/>
                <a:cs typeface="Times New Roman" pitchFamily="18" charset="0"/>
              </a:rPr>
              <a:t>Tools			:: Micro Soft Front </a:t>
            </a:r>
          </a:p>
          <a:p>
            <a:pPr lvl="2">
              <a:lnSpc>
                <a:spcPct val="90000"/>
              </a:lnSpc>
            </a:pPr>
            <a:r>
              <a:rPr lang="en-IN" sz="2200" dirty="0" smtClean="0">
                <a:latin typeface="Times New Roman" pitchFamily="18" charset="0"/>
                <a:cs typeface="Times New Roman" pitchFamily="18" charset="0"/>
              </a:rPr>
              <a:t>Operating System	::  Windows 7</a:t>
            </a:r>
          </a:p>
          <a:p>
            <a:pPr lvl="2">
              <a:lnSpc>
                <a:spcPct val="90000"/>
              </a:lnSpc>
            </a:pPr>
            <a:r>
              <a:rPr lang="en-IN" sz="2200" dirty="0" smtClean="0">
                <a:latin typeface="Times New Roman" pitchFamily="18" charset="0"/>
                <a:cs typeface="Times New Roman" pitchFamily="18" charset="0"/>
              </a:rPr>
              <a:t>Server Side		:: JSP with Tomcat Server</a:t>
            </a:r>
          </a:p>
          <a:p>
            <a:pPr lvl="2">
              <a:lnSpc>
                <a:spcPct val="90000"/>
              </a:lnSpc>
            </a:pPr>
            <a:r>
              <a:rPr lang="en-IN" sz="2200" dirty="0" smtClean="0">
                <a:latin typeface="Times New Roman" pitchFamily="18" charset="0"/>
                <a:cs typeface="Times New Roman" pitchFamily="18" charset="0"/>
              </a:rPr>
              <a:t>Client Side		:: HTML ,JavaScript</a:t>
            </a:r>
          </a:p>
          <a:p>
            <a:pPr lvl="2">
              <a:lnSpc>
                <a:spcPct val="90000"/>
              </a:lnSpc>
            </a:pPr>
            <a:r>
              <a:rPr lang="en-IN" sz="2200" dirty="0" smtClean="0">
                <a:latin typeface="Times New Roman" pitchFamily="18" charset="0"/>
                <a:cs typeface="Times New Roman" pitchFamily="18" charset="0"/>
              </a:rPr>
              <a:t>Services		:: JDBC</a:t>
            </a:r>
          </a:p>
          <a:p>
            <a:pPr lvl="2">
              <a:lnSpc>
                <a:spcPct val="90000"/>
              </a:lnSpc>
            </a:pPr>
            <a:r>
              <a:rPr lang="en-IN" sz="2200" dirty="0" smtClean="0">
                <a:latin typeface="Times New Roman" pitchFamily="18" charset="0"/>
                <a:cs typeface="Times New Roman" pitchFamily="18" charset="0"/>
              </a:rPr>
              <a:t>Database		:: My SQL</a:t>
            </a:r>
          </a:p>
          <a:p>
            <a:pPr lvl="2">
              <a:lnSpc>
                <a:spcPct val="90000"/>
              </a:lnSpc>
              <a:buFont typeface="Arial" charset="0"/>
              <a:buNone/>
            </a:pPr>
            <a:endParaRPr lang="en-IN" sz="2200" dirty="0" smtClean="0"/>
          </a:p>
          <a:p>
            <a:pPr>
              <a:lnSpc>
                <a:spcPct val="90000"/>
              </a:lnSpc>
              <a:buFont typeface="Arial" charset="0"/>
              <a:buNone/>
            </a:pPr>
            <a:endParaRPr lang="en-IN" sz="3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a:xfrm>
            <a:off x="357188" y="1071563"/>
            <a:ext cx="8229600" cy="4525962"/>
          </a:xfrm>
        </p:spPr>
        <p:txBody>
          <a:bodyPr rtlCol="0">
            <a:normAutofit fontScale="77500" lnSpcReduction="20000"/>
          </a:bodyPr>
          <a:lstStyle/>
          <a:p>
            <a:pPr fontAlgn="auto" hangingPunct="0">
              <a:spcAft>
                <a:spcPts val="0"/>
              </a:spcAft>
              <a:buFont typeface="Arial" pitchFamily="34" charset="0"/>
              <a:buNone/>
              <a:defRPr/>
            </a:pPr>
            <a:r>
              <a:rPr lang="es-CR" b="1" dirty="0" smtClean="0"/>
              <a:t>BIBLIOGRAPHY</a:t>
            </a:r>
            <a:endParaRPr lang="en-IN" dirty="0" smtClean="0"/>
          </a:p>
          <a:p>
            <a:pPr fontAlgn="auto" hangingPunct="0">
              <a:spcAft>
                <a:spcPts val="0"/>
              </a:spcAft>
              <a:buFont typeface="Arial" pitchFamily="34" charset="0"/>
              <a:buChar char="•"/>
              <a:defRPr/>
            </a:pPr>
            <a:r>
              <a:rPr lang="es-CR" sz="3000" dirty="0" err="1" smtClean="0">
                <a:latin typeface="Times New Roman" pitchFamily="18" charset="0"/>
                <a:cs typeface="Times New Roman" pitchFamily="18" charset="0"/>
              </a:rPr>
              <a:t>Advanced</a:t>
            </a:r>
            <a:r>
              <a:rPr lang="es-CR" sz="3000" dirty="0" smtClean="0">
                <a:latin typeface="Times New Roman" pitchFamily="18" charset="0"/>
                <a:cs typeface="Times New Roman" pitchFamily="18" charset="0"/>
              </a:rPr>
              <a:t> Java </a:t>
            </a:r>
            <a:r>
              <a:rPr lang="es-CR" sz="3000" dirty="0" err="1" smtClean="0">
                <a:latin typeface="Times New Roman" pitchFamily="18" charset="0"/>
                <a:cs typeface="Times New Roman" pitchFamily="18" charset="0"/>
              </a:rPr>
              <a:t>Programming</a:t>
            </a:r>
            <a:r>
              <a:rPr lang="es-CR" sz="3000" dirty="0" smtClean="0">
                <a:latin typeface="Times New Roman" pitchFamily="18" charset="0"/>
                <a:cs typeface="Times New Roman" pitchFamily="18" charset="0"/>
              </a:rPr>
              <a:t>   	 	-  </a:t>
            </a:r>
            <a:r>
              <a:rPr lang="es-CR" sz="3000" dirty="0" err="1" smtClean="0">
                <a:latin typeface="Times New Roman" pitchFamily="18" charset="0"/>
                <a:cs typeface="Times New Roman" pitchFamily="18" charset="0"/>
              </a:rPr>
              <a:t>Dietel</a:t>
            </a:r>
            <a:r>
              <a:rPr lang="es-CR" sz="3000" dirty="0" smtClean="0">
                <a:latin typeface="Times New Roman" pitchFamily="18" charset="0"/>
                <a:cs typeface="Times New Roman" pitchFamily="18" charset="0"/>
              </a:rPr>
              <a:t> and </a:t>
            </a:r>
            <a:r>
              <a:rPr lang="es-CR" sz="3000" dirty="0" err="1" smtClean="0">
                <a:latin typeface="Times New Roman" pitchFamily="18" charset="0"/>
                <a:cs typeface="Times New Roman" pitchFamily="18" charset="0"/>
              </a:rPr>
              <a:t>Dietel</a:t>
            </a:r>
            <a:r>
              <a:rPr lang="es-CR" sz="3000" dirty="0" smtClean="0">
                <a:latin typeface="Times New Roman" pitchFamily="18" charset="0"/>
                <a:cs typeface="Times New Roman" pitchFamily="18" charset="0"/>
              </a:rPr>
              <a:t> </a:t>
            </a:r>
            <a:endParaRPr lang="en-IN" sz="3000" dirty="0" smtClean="0">
              <a:latin typeface="Times New Roman" pitchFamily="18" charset="0"/>
              <a:cs typeface="Times New Roman" pitchFamily="18" charset="0"/>
            </a:endParaRPr>
          </a:p>
          <a:p>
            <a:pPr fontAlgn="auto" hangingPunct="0">
              <a:spcAft>
                <a:spcPts val="0"/>
              </a:spcAft>
              <a:buFont typeface="Arial" pitchFamily="34" charset="0"/>
              <a:buChar char="•"/>
              <a:defRPr/>
            </a:pPr>
            <a:r>
              <a:rPr lang="es-CR" sz="3000" dirty="0" err="1" smtClean="0">
                <a:latin typeface="Times New Roman" pitchFamily="18" charset="0"/>
                <a:cs typeface="Times New Roman" pitchFamily="18" charset="0"/>
              </a:rPr>
              <a:t>Mastering</a:t>
            </a:r>
            <a:r>
              <a:rPr lang="es-CR" sz="3000" dirty="0" smtClean="0">
                <a:latin typeface="Times New Roman" pitchFamily="18" charset="0"/>
                <a:cs typeface="Times New Roman" pitchFamily="18" charset="0"/>
              </a:rPr>
              <a:t> JAVA 2                                       	 -  John </a:t>
            </a:r>
            <a:r>
              <a:rPr lang="es-CR" sz="3000" dirty="0" err="1" smtClean="0">
                <a:latin typeface="Times New Roman" pitchFamily="18" charset="0"/>
                <a:cs typeface="Times New Roman" pitchFamily="18" charset="0"/>
              </a:rPr>
              <a:t>Zukowski</a:t>
            </a:r>
            <a:endParaRPr lang="en-IN" sz="3000" dirty="0" smtClean="0">
              <a:latin typeface="Times New Roman" pitchFamily="18" charset="0"/>
              <a:cs typeface="Times New Roman" pitchFamily="18" charset="0"/>
            </a:endParaRPr>
          </a:p>
          <a:p>
            <a:pPr fontAlgn="auto" hangingPunct="0">
              <a:spcAft>
                <a:spcPts val="0"/>
              </a:spcAft>
              <a:buFont typeface="Arial" pitchFamily="34" charset="0"/>
              <a:buChar char="•"/>
              <a:defRPr/>
            </a:pPr>
            <a:r>
              <a:rPr lang="es-CR" sz="3000" dirty="0" smtClean="0">
                <a:latin typeface="Times New Roman" pitchFamily="18" charset="0"/>
                <a:cs typeface="Times New Roman" pitchFamily="18" charset="0"/>
              </a:rPr>
              <a:t>Java Server </a:t>
            </a:r>
            <a:r>
              <a:rPr lang="es-CR" sz="3000" dirty="0" err="1" smtClean="0">
                <a:latin typeface="Times New Roman" pitchFamily="18" charset="0"/>
                <a:cs typeface="Times New Roman" pitchFamily="18" charset="0"/>
              </a:rPr>
              <a:t>Programming</a:t>
            </a:r>
            <a:r>
              <a:rPr lang="es-CR" sz="3000" dirty="0" smtClean="0">
                <a:latin typeface="Times New Roman" pitchFamily="18" charset="0"/>
                <a:cs typeface="Times New Roman" pitchFamily="18" charset="0"/>
              </a:rPr>
              <a:t>          		-  </a:t>
            </a:r>
            <a:r>
              <a:rPr lang="es-CR" sz="3000" dirty="0" err="1" smtClean="0">
                <a:latin typeface="Times New Roman" pitchFamily="18" charset="0"/>
                <a:cs typeface="Times New Roman" pitchFamily="18" charset="0"/>
              </a:rPr>
              <a:t>Apress</a:t>
            </a:r>
            <a:endParaRPr lang="en-IN" sz="3000" dirty="0" smtClean="0">
              <a:latin typeface="Times New Roman" pitchFamily="18" charset="0"/>
              <a:cs typeface="Times New Roman" pitchFamily="18" charset="0"/>
            </a:endParaRPr>
          </a:p>
          <a:p>
            <a:pPr fontAlgn="auto" hangingPunct="0">
              <a:spcAft>
                <a:spcPts val="0"/>
              </a:spcAft>
              <a:buFont typeface="Arial" pitchFamily="34" charset="0"/>
              <a:buChar char="•"/>
              <a:defRPr/>
            </a:pPr>
            <a:r>
              <a:rPr lang="es-CR" sz="3000" dirty="0" smtClean="0">
                <a:latin typeface="Times New Roman" pitchFamily="18" charset="0"/>
                <a:cs typeface="Times New Roman" pitchFamily="18" charset="0"/>
              </a:rPr>
              <a:t>Software </a:t>
            </a:r>
            <a:r>
              <a:rPr lang="es-CR" sz="3000" dirty="0" err="1" smtClean="0">
                <a:latin typeface="Times New Roman" pitchFamily="18" charset="0"/>
                <a:cs typeface="Times New Roman" pitchFamily="18" charset="0"/>
              </a:rPr>
              <a:t>Engineering</a:t>
            </a:r>
            <a:r>
              <a:rPr lang="es-CR" sz="3000" dirty="0" smtClean="0">
                <a:latin typeface="Times New Roman" pitchFamily="18" charset="0"/>
                <a:cs typeface="Times New Roman" pitchFamily="18" charset="0"/>
              </a:rPr>
              <a:t>                  		-  Roger S </a:t>
            </a:r>
            <a:r>
              <a:rPr lang="es-CR" sz="3000" dirty="0" err="1" smtClean="0">
                <a:latin typeface="Times New Roman" pitchFamily="18" charset="0"/>
                <a:cs typeface="Times New Roman" pitchFamily="18" charset="0"/>
              </a:rPr>
              <a:t>Pressman</a:t>
            </a:r>
            <a:endParaRPr lang="en-IN" sz="3000" dirty="0" smtClean="0">
              <a:latin typeface="Times New Roman" pitchFamily="18" charset="0"/>
              <a:cs typeface="Times New Roman" pitchFamily="18" charset="0"/>
            </a:endParaRPr>
          </a:p>
          <a:p>
            <a:pPr fontAlgn="auto" hangingPunct="0">
              <a:spcAft>
                <a:spcPts val="0"/>
              </a:spcAft>
              <a:buFont typeface="Arial" pitchFamily="34" charset="0"/>
              <a:buChar char="•"/>
              <a:defRPr/>
            </a:pPr>
            <a:r>
              <a:rPr lang="es-CR" sz="3000" dirty="0" err="1" smtClean="0">
                <a:latin typeface="Times New Roman" pitchFamily="18" charset="0"/>
                <a:cs typeface="Times New Roman" pitchFamily="18" charset="0"/>
              </a:rPr>
              <a:t>Análysis</a:t>
            </a:r>
            <a:r>
              <a:rPr lang="es-CR" sz="3000" dirty="0" smtClean="0">
                <a:latin typeface="Times New Roman" pitchFamily="18" charset="0"/>
                <a:cs typeface="Times New Roman" pitchFamily="18" charset="0"/>
              </a:rPr>
              <a:t> &amp; </a:t>
            </a:r>
            <a:r>
              <a:rPr lang="es-CR" sz="3000" dirty="0" err="1" smtClean="0">
                <a:latin typeface="Times New Roman" pitchFamily="18" charset="0"/>
                <a:cs typeface="Times New Roman" pitchFamily="18" charset="0"/>
              </a:rPr>
              <a:t>Design</a:t>
            </a:r>
            <a:r>
              <a:rPr lang="es-CR" sz="3000" dirty="0" smtClean="0">
                <a:latin typeface="Times New Roman" pitchFamily="18" charset="0"/>
                <a:cs typeface="Times New Roman" pitchFamily="18" charset="0"/>
              </a:rPr>
              <a:t> of </a:t>
            </a:r>
            <a:r>
              <a:rPr lang="es-CR" sz="3000" dirty="0" err="1" smtClean="0">
                <a:latin typeface="Times New Roman" pitchFamily="18" charset="0"/>
                <a:cs typeface="Times New Roman" pitchFamily="18" charset="0"/>
              </a:rPr>
              <a:t>InformationSystems</a:t>
            </a:r>
            <a:r>
              <a:rPr lang="es-CR" sz="3000" dirty="0" smtClean="0">
                <a:latin typeface="Times New Roman" pitchFamily="18" charset="0"/>
                <a:cs typeface="Times New Roman" pitchFamily="18" charset="0"/>
              </a:rPr>
              <a:t>	 – </a:t>
            </a:r>
            <a:r>
              <a:rPr lang="es-CR" sz="3000" dirty="0" err="1" smtClean="0">
                <a:latin typeface="Times New Roman" pitchFamily="18" charset="0"/>
                <a:cs typeface="Times New Roman" pitchFamily="18" charset="0"/>
              </a:rPr>
              <a:t>Senn</a:t>
            </a:r>
            <a:endParaRPr lang="es-CR" sz="3000" dirty="0" smtClean="0">
              <a:latin typeface="Times New Roman" pitchFamily="18" charset="0"/>
              <a:cs typeface="Times New Roman" pitchFamily="18" charset="0"/>
            </a:endParaRPr>
          </a:p>
          <a:p>
            <a:pPr fontAlgn="auto" hangingPunct="0">
              <a:spcAft>
                <a:spcPts val="0"/>
              </a:spcAft>
              <a:buFont typeface="Arial" pitchFamily="34" charset="0"/>
              <a:buNone/>
              <a:defRPr/>
            </a:pPr>
            <a:endParaRPr lang="es-CR" sz="3000" dirty="0" smtClean="0">
              <a:latin typeface="Times New Roman" pitchFamily="18" charset="0"/>
              <a:cs typeface="Times New Roman" pitchFamily="18" charset="0"/>
            </a:endParaRPr>
          </a:p>
          <a:p>
            <a:pPr fontAlgn="auto" hangingPunct="0">
              <a:spcAft>
                <a:spcPts val="0"/>
              </a:spcAft>
              <a:buFont typeface="Arial" pitchFamily="34" charset="0"/>
              <a:buNone/>
              <a:defRPr/>
            </a:pPr>
            <a:r>
              <a:rPr lang="es-CR" sz="3100" dirty="0" err="1" smtClean="0">
                <a:latin typeface="Times New Roman" pitchFamily="18" charset="0"/>
                <a:cs typeface="Times New Roman" pitchFamily="18" charset="0"/>
              </a:rPr>
              <a:t>Websites</a:t>
            </a:r>
            <a:endParaRPr lang="es-CR" sz="3100" dirty="0" smtClean="0">
              <a:solidFill>
                <a:srgbClr val="0070C0"/>
              </a:solidFill>
              <a:latin typeface="Times New Roman" pitchFamily="18" charset="0"/>
              <a:cs typeface="Times New Roman" pitchFamily="18" charset="0"/>
            </a:endParaRPr>
          </a:p>
          <a:p>
            <a:pPr fontAlgn="auto" hangingPunct="0">
              <a:spcAft>
                <a:spcPts val="0"/>
              </a:spcAft>
              <a:buFont typeface="Arial" pitchFamily="34" charset="0"/>
              <a:buChar char="•"/>
              <a:defRPr/>
            </a:pPr>
            <a:r>
              <a:rPr lang="es-CR" sz="2400" u="sng" dirty="0" smtClean="0">
                <a:hlinkClick r:id="rId2"/>
              </a:rPr>
              <a:t>www.google.com</a:t>
            </a:r>
            <a:endParaRPr lang="en-IN" sz="2400" dirty="0" smtClean="0"/>
          </a:p>
          <a:p>
            <a:pPr fontAlgn="auto" hangingPunct="0">
              <a:spcAft>
                <a:spcPts val="0"/>
              </a:spcAft>
              <a:buFont typeface="Arial" pitchFamily="34" charset="0"/>
              <a:buChar char="•"/>
              <a:defRPr/>
            </a:pPr>
            <a:r>
              <a:rPr lang="es-CR" sz="2400" u="sng" dirty="0" smtClean="0">
                <a:hlinkClick r:id="rId3"/>
              </a:rPr>
              <a:t>www.apeci.com</a:t>
            </a:r>
            <a:endParaRPr lang="en-IN" sz="2400" dirty="0" smtClean="0"/>
          </a:p>
          <a:p>
            <a:pPr fontAlgn="auto" hangingPunct="0">
              <a:spcAft>
                <a:spcPts val="0"/>
              </a:spcAft>
              <a:buFont typeface="Arial" pitchFamily="34" charset="0"/>
              <a:buChar char="•"/>
              <a:defRPr/>
            </a:pPr>
            <a:r>
              <a:rPr lang="es-CR" sz="2400" u="sng" dirty="0" smtClean="0">
                <a:hlinkClick r:id="rId4"/>
              </a:rPr>
              <a:t>www.askjeeves.com</a:t>
            </a:r>
            <a:endParaRPr lang="es-CR" sz="2400" u="sng" dirty="0" smtClean="0"/>
          </a:p>
          <a:p>
            <a:pPr fontAlgn="auto" hangingPunct="0">
              <a:spcAft>
                <a:spcPts val="0"/>
              </a:spcAft>
              <a:buFont typeface="Arial" pitchFamily="34" charset="0"/>
              <a:buChar char="•"/>
              <a:defRPr/>
            </a:pPr>
            <a:r>
              <a:rPr lang="es-CR" sz="2400" u="sng" dirty="0" smtClean="0">
                <a:hlinkClick r:id="rId4"/>
              </a:rPr>
              <a:t>www.javatpoint.com</a:t>
            </a:r>
            <a:endParaRPr lang="en-IN" sz="2400" dirty="0" smtClean="0"/>
          </a:p>
          <a:p>
            <a:pPr fontAlgn="auto" hangingPunct="0">
              <a:spcAft>
                <a:spcPts val="0"/>
              </a:spcAft>
              <a:buFont typeface="Arial" pitchFamily="34" charset="0"/>
              <a:buChar char="•"/>
              <a:defRPr/>
            </a:pPr>
            <a:r>
              <a:rPr lang="es-CR" sz="2400" u="sng" dirty="0" smtClean="0">
                <a:hlinkClick r:id="rId4"/>
              </a:rPr>
              <a:t>www.w3school.com</a:t>
            </a:r>
            <a:endParaRPr lang="en-IN" sz="2400" dirty="0" smtClean="0"/>
          </a:p>
          <a:p>
            <a:pPr fontAlgn="auto" hangingPunct="0">
              <a:spcAft>
                <a:spcPts val="0"/>
              </a:spcAft>
              <a:buFont typeface="Arial" pitchFamily="34" charset="0"/>
              <a:buChar char="•"/>
              <a:defRPr/>
            </a:pPr>
            <a:endParaRPr lang="en-IN" sz="2400" dirty="0" smtClean="0"/>
          </a:p>
          <a:p>
            <a:pPr fontAlgn="auto" hangingPunct="0">
              <a:spcAft>
                <a:spcPts val="0"/>
              </a:spcAft>
              <a:buFont typeface="Arial" pitchFamily="34" charset="0"/>
              <a:buNone/>
              <a:defRPr/>
            </a:pPr>
            <a:endParaRPr lang="en-IN" sz="3000" dirty="0" smtClean="0">
              <a:latin typeface="Times New Roman" pitchFamily="18" charset="0"/>
              <a:cs typeface="Times New Roman" pitchFamily="18" charset="0"/>
            </a:endParaRPr>
          </a:p>
          <a:p>
            <a:pPr fontAlgn="auto">
              <a:spcAft>
                <a:spcPts val="0"/>
              </a:spcAft>
              <a:buFont typeface="Arial" pitchFamily="34" charset="0"/>
              <a:buNone/>
              <a:defRPr/>
            </a:pPr>
            <a:endParaRPr lang="en-I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3).png"/>
          <p:cNvPicPr>
            <a:picLocks noChangeAspect="1"/>
          </p:cNvPicPr>
          <p:nvPr/>
        </p:nvPicPr>
        <p:blipFill>
          <a:blip r:embed="rId2"/>
          <a:stretch>
            <a:fillRect/>
          </a:stretch>
        </p:blipFill>
        <p:spPr>
          <a:xfrm>
            <a:off x="0" y="1000108"/>
            <a:ext cx="9144000" cy="58578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inpage.jpg"/>
          <p:cNvPicPr>
            <a:picLocks noChangeAspect="1"/>
          </p:cNvPicPr>
          <p:nvPr/>
        </p:nvPicPr>
        <p:blipFill>
          <a:blip r:embed="rId2"/>
          <a:stretch>
            <a:fillRect/>
          </a:stretch>
        </p:blipFill>
        <p:spPr>
          <a:xfrm>
            <a:off x="0" y="1000108"/>
            <a:ext cx="9144000" cy="58578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85813" y="274638"/>
            <a:ext cx="7900987" cy="796925"/>
          </a:xfrm>
        </p:spPr>
        <p:txBody>
          <a:bodyPr/>
          <a:lstStyle/>
          <a:p>
            <a:r>
              <a:rPr lang="en-IN" sz="3600" b="1" smtClean="0"/>
              <a:t>CONCLUSION</a:t>
            </a:r>
          </a:p>
        </p:txBody>
      </p:sp>
      <p:sp>
        <p:nvSpPr>
          <p:cNvPr id="16387" name="Content Placeholder 2"/>
          <p:cNvSpPr>
            <a:spLocks noGrp="1"/>
          </p:cNvSpPr>
          <p:nvPr>
            <p:ph idx="1"/>
          </p:nvPr>
        </p:nvSpPr>
        <p:spPr>
          <a:xfrm>
            <a:off x="500063" y="1500188"/>
            <a:ext cx="8229600" cy="4143375"/>
          </a:xfrm>
        </p:spPr>
        <p:txBody>
          <a:bodyPr/>
          <a:lstStyle/>
          <a:p>
            <a:r>
              <a:rPr lang="en-IN" sz="2800" dirty="0" smtClean="0">
                <a:latin typeface="Times New Roman" pitchFamily="18" charset="0"/>
                <a:cs typeface="Times New Roman" pitchFamily="18" charset="0"/>
              </a:rPr>
              <a:t>The </a:t>
            </a:r>
            <a:r>
              <a:rPr lang="en-IN" sz="2800" b="1" dirty="0" smtClean="0">
                <a:latin typeface="Times New Roman" pitchFamily="18" charset="0"/>
                <a:cs typeface="Times New Roman" pitchFamily="18" charset="0"/>
              </a:rPr>
              <a:t>Shopping Mall</a:t>
            </a:r>
            <a:r>
              <a:rPr lang="en-IN" sz="2800" dirty="0" smtClean="0">
                <a:latin typeface="Times New Roman" pitchFamily="18" charset="0"/>
                <a:cs typeface="Times New Roman" pitchFamily="18" charset="0"/>
              </a:rPr>
              <a:t> project is developed in this manner that is user friendly and required help is provided at different levels. </a:t>
            </a:r>
          </a:p>
          <a:p>
            <a:r>
              <a:rPr lang="en-IN" sz="2800" dirty="0" smtClean="0">
                <a:latin typeface="Times New Roman" pitchFamily="18" charset="0"/>
                <a:cs typeface="Times New Roman" pitchFamily="18" charset="0"/>
              </a:rPr>
              <a:t>The primary objective is to provide the interactive service to all the Users. Different types of services are provided to both the admin and users. User can avail this service any time.</a:t>
            </a:r>
          </a:p>
          <a:p>
            <a:pPr>
              <a:buFont typeface="Arial" charset="0"/>
              <a:buNone/>
            </a:pPr>
            <a:endParaRPr lang="en-I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2571744"/>
            <a:ext cx="7429552" cy="3046988"/>
          </a:xfrm>
          <a:prstGeom prst="rect">
            <a:avLst/>
          </a:prstGeom>
          <a:noFill/>
        </p:spPr>
        <p:txBody>
          <a:bodyPr>
            <a:spAutoFit/>
          </a:bodyPr>
          <a:lstStyle/>
          <a:p>
            <a:pPr algn="ctr" fontAlgn="auto">
              <a:spcBef>
                <a:spcPts val="0"/>
              </a:spcBef>
              <a:spcAft>
                <a:spcPts val="0"/>
              </a:spcAft>
              <a:defRPr/>
            </a:pPr>
            <a:r>
              <a:rPr lang="en-US" sz="96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ThANK</a:t>
            </a:r>
            <a:r>
              <a:rPr lang="en-US" sz="96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YOU</a:t>
            </a:r>
            <a:endParaRPr lang="en-US" sz="9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428604"/>
            <a:ext cx="8229600" cy="1285884"/>
          </a:xfrm>
        </p:spPr>
        <p:txBody>
          <a:bodyPr>
            <a:normAutofit fontScale="90000"/>
          </a:bodyPr>
          <a:lstStyle/>
          <a:p>
            <a:pPr algn="ctr"/>
            <a:r>
              <a:rPr lang="en-IN" sz="3600" b="1" dirty="0" smtClean="0"/>
              <a:t>E-SHOPPING MALL </a:t>
            </a:r>
            <a:br>
              <a:rPr lang="en-IN" sz="3600" b="1" dirty="0" smtClean="0"/>
            </a:br>
            <a:r>
              <a:rPr lang="en-IN" sz="3600" b="1" dirty="0" smtClean="0"/>
              <a:t>mini project </a:t>
            </a:r>
            <a:br>
              <a:rPr lang="en-IN" sz="3600" b="1" dirty="0" smtClean="0"/>
            </a:br>
            <a:r>
              <a:rPr lang="en-IN" sz="3600" b="1" dirty="0" smtClean="0"/>
              <a:t>1</a:t>
            </a:r>
            <a:r>
              <a:rPr lang="en-IN" sz="3600" b="1" baseline="30000" dirty="0" smtClean="0"/>
              <a:t>st</a:t>
            </a:r>
            <a:r>
              <a:rPr lang="en-IN" sz="3600" b="1" dirty="0" smtClean="0"/>
              <a:t>  review</a:t>
            </a:r>
            <a:endParaRPr lang="en-IN" sz="4000" dirty="0" smtClean="0"/>
          </a:p>
        </p:txBody>
      </p:sp>
      <p:sp>
        <p:nvSpPr>
          <p:cNvPr id="3" name="Subtitle 2"/>
          <p:cNvSpPr>
            <a:spLocks noGrp="1"/>
          </p:cNvSpPr>
          <p:nvPr>
            <p:ph idx="1"/>
          </p:nvPr>
        </p:nvSpPr>
        <p:spPr>
          <a:xfrm>
            <a:off x="214282" y="2000240"/>
            <a:ext cx="8643998" cy="4429156"/>
          </a:xfrm>
        </p:spPr>
        <p:txBody>
          <a:bodyPr rtlCol="0">
            <a:normAutofit/>
          </a:bodyPr>
          <a:lstStyle/>
          <a:p>
            <a:pPr algn="l" fontAlgn="auto">
              <a:spcAft>
                <a:spcPts val="0"/>
              </a:spcAft>
              <a:buFont typeface="Arial" pitchFamily="34" charset="0"/>
              <a:buChar char="•"/>
              <a:defRPr/>
            </a:pPr>
            <a:endParaRPr lang="en-IN" sz="2000" dirty="0" smtClean="0"/>
          </a:p>
          <a:p>
            <a:pPr fontAlgn="auto">
              <a:spcAft>
                <a:spcPts val="0"/>
              </a:spcAft>
              <a:buNone/>
              <a:defRPr/>
            </a:pPr>
            <a:r>
              <a:rPr lang="en-IN" sz="2000" dirty="0" smtClean="0"/>
              <a:t>                                Under the Esteemed </a:t>
            </a:r>
            <a:r>
              <a:rPr lang="en-IN" sz="2000" dirty="0" err="1" smtClean="0"/>
              <a:t>guidence</a:t>
            </a:r>
            <a:r>
              <a:rPr lang="en-IN" sz="2000" dirty="0" smtClean="0"/>
              <a:t> of </a:t>
            </a:r>
          </a:p>
          <a:p>
            <a:pPr fontAlgn="auto">
              <a:spcAft>
                <a:spcPts val="0"/>
              </a:spcAft>
              <a:buNone/>
              <a:defRPr/>
            </a:pPr>
            <a:r>
              <a:rPr lang="en-IN" sz="2000" dirty="0" smtClean="0"/>
              <a:t>                                            MR.K.SRINIVAS   </a:t>
            </a:r>
            <a:r>
              <a:rPr lang="en-IN" sz="2000" dirty="0" err="1" smtClean="0"/>
              <a:t>B.Tech,M.Tech</a:t>
            </a:r>
            <a:endParaRPr lang="en-IN" sz="2000" dirty="0" smtClean="0"/>
          </a:p>
          <a:p>
            <a:pPr fontAlgn="auto">
              <a:spcAft>
                <a:spcPts val="0"/>
              </a:spcAft>
              <a:buNone/>
              <a:defRPr/>
            </a:pPr>
            <a:r>
              <a:rPr lang="en-IN" sz="2000" dirty="0" smtClean="0"/>
              <a:t>                                                 </a:t>
            </a:r>
            <a:r>
              <a:rPr lang="en-IN" sz="2000" dirty="0" err="1" smtClean="0"/>
              <a:t>Asst.Professor</a:t>
            </a:r>
            <a:r>
              <a:rPr lang="en-IN" sz="2000" dirty="0" smtClean="0"/>
              <a:t>   </a:t>
            </a:r>
          </a:p>
          <a:p>
            <a:pPr>
              <a:buNone/>
              <a:defRPr/>
            </a:pPr>
            <a:r>
              <a:rPr lang="en-IN" sz="2000" dirty="0" smtClean="0"/>
              <a:t>1).</a:t>
            </a:r>
            <a:r>
              <a:rPr lang="en-IN" sz="2000" dirty="0" err="1" smtClean="0"/>
              <a:t>Sunanda</a:t>
            </a:r>
            <a:r>
              <a:rPr lang="en-IN" sz="2000" dirty="0" smtClean="0"/>
              <a:t> .K  -</a:t>
            </a:r>
            <a:r>
              <a:rPr lang="en-IN" sz="2000" dirty="0" smtClean="0">
                <a:latin typeface="+mj-lt"/>
              </a:rPr>
              <a:t>12M61A0515</a:t>
            </a:r>
          </a:p>
          <a:p>
            <a:pPr>
              <a:buNone/>
              <a:defRPr/>
            </a:pPr>
            <a:r>
              <a:rPr lang="en-IN" sz="2000" dirty="0" smtClean="0"/>
              <a:t>2).</a:t>
            </a:r>
            <a:r>
              <a:rPr lang="en-IN" sz="2000" dirty="0" err="1" smtClean="0"/>
              <a:t>Manjula.M</a:t>
            </a:r>
            <a:r>
              <a:rPr lang="en-IN" sz="2000" dirty="0" smtClean="0"/>
              <a:t>  -</a:t>
            </a:r>
            <a:r>
              <a:rPr lang="en-IN" sz="2000" dirty="0" smtClean="0">
                <a:latin typeface="+mj-lt"/>
              </a:rPr>
              <a:t>12M61A0522</a:t>
            </a:r>
          </a:p>
          <a:p>
            <a:pPr>
              <a:buNone/>
              <a:defRPr/>
            </a:pPr>
            <a:r>
              <a:rPr lang="en-IN" sz="2000" dirty="0" smtClean="0"/>
              <a:t>3).</a:t>
            </a:r>
            <a:r>
              <a:rPr lang="en-IN" sz="2000" dirty="0" err="1" smtClean="0"/>
              <a:t>Deepika.T</a:t>
            </a:r>
            <a:r>
              <a:rPr lang="en-IN" sz="2000" dirty="0" smtClean="0"/>
              <a:t>   -</a:t>
            </a:r>
            <a:r>
              <a:rPr lang="en-IN" sz="2000" dirty="0" smtClean="0">
                <a:latin typeface="+mj-lt"/>
              </a:rPr>
              <a:t> 12M61A0537</a:t>
            </a:r>
          </a:p>
          <a:p>
            <a:pPr algn="l" fontAlgn="auto">
              <a:spcAft>
                <a:spcPts val="0"/>
              </a:spcAft>
              <a:buFont typeface="Arial" pitchFamily="34" charset="0"/>
              <a:buNone/>
              <a:defRPr/>
            </a:pPr>
            <a:r>
              <a:rPr lang="en-IN" sz="2000" dirty="0" smtClean="0"/>
              <a:t>4)</a:t>
            </a:r>
            <a:r>
              <a:rPr lang="en-IN" sz="2000" dirty="0" err="1" smtClean="0"/>
              <a:t>Jyothi</a:t>
            </a:r>
            <a:r>
              <a:rPr lang="en-IN" sz="2000" dirty="0" smtClean="0"/>
              <a:t> .Y       - </a:t>
            </a:r>
            <a:r>
              <a:rPr lang="en-IN" sz="2000" dirty="0" smtClean="0">
                <a:latin typeface="+mj-lt"/>
              </a:rPr>
              <a:t>12M61A0542</a:t>
            </a:r>
          </a:p>
          <a:p>
            <a:pPr algn="l" fontAlgn="auto">
              <a:spcAft>
                <a:spcPts val="0"/>
              </a:spcAft>
              <a:buFont typeface="Arial" pitchFamily="34" charset="0"/>
              <a:buNone/>
              <a:defRPr/>
            </a:pPr>
            <a:r>
              <a:rPr lang="en-IN" sz="2000" dirty="0" smtClean="0"/>
              <a:t>  </a:t>
            </a:r>
            <a:r>
              <a:rPr lang="en-IN" sz="2000" dirty="0" smtClean="0"/>
              <a:t>         DEPARTMENT </a:t>
            </a:r>
            <a:r>
              <a:rPr lang="en-IN" sz="2000" dirty="0" smtClean="0"/>
              <a:t>OF  COMPUTER SCIENCE  &amp; ENGINEERING</a:t>
            </a:r>
          </a:p>
          <a:p>
            <a:pPr algn="l" fontAlgn="auto">
              <a:spcAft>
                <a:spcPts val="0"/>
              </a:spcAft>
              <a:buFont typeface="Arial" pitchFamily="34" charset="0"/>
              <a:buNone/>
              <a:defRPr/>
            </a:pPr>
            <a:r>
              <a:rPr lang="en-IN" sz="2000" dirty="0" smtClean="0"/>
              <a:t>       SWARNA </a:t>
            </a:r>
            <a:r>
              <a:rPr lang="en-IN" sz="2000" dirty="0" smtClean="0"/>
              <a:t>BHARATHI INSTITUTE OF SCIENCE &amp; TECHNOLOGY</a:t>
            </a:r>
          </a:p>
        </p:txBody>
      </p:sp>
      <p:pic>
        <p:nvPicPr>
          <p:cNvPr id="5" name="Picture 2" descr="C:\Users\a\Downloads\lucky logo.jpg"/>
          <p:cNvPicPr>
            <a:picLocks noChangeAspect="1" noChangeArrowheads="1"/>
          </p:cNvPicPr>
          <p:nvPr/>
        </p:nvPicPr>
        <p:blipFill>
          <a:blip r:embed="rId2" cstate="print"/>
          <a:srcRect/>
          <a:stretch>
            <a:fillRect/>
          </a:stretch>
        </p:blipFill>
        <p:spPr bwMode="auto">
          <a:xfrm>
            <a:off x="7050864" y="642918"/>
            <a:ext cx="2093136" cy="1858134"/>
          </a:xfrm>
          <a:prstGeom prst="rect">
            <a:avLst/>
          </a:prstGeom>
          <a:noFill/>
        </p:spPr>
      </p:pic>
      <p:pic>
        <p:nvPicPr>
          <p:cNvPr id="6" name="Picture 5" descr="SBIT B &amp; W LOGO"/>
          <p:cNvPicPr>
            <a:picLocks noChangeAspect="1" noChangeArrowheads="1"/>
          </p:cNvPicPr>
          <p:nvPr/>
        </p:nvPicPr>
        <p:blipFill>
          <a:blip r:embed="rId3" cstate="print"/>
          <a:srcRect/>
          <a:stretch>
            <a:fillRect/>
          </a:stretch>
        </p:blipFill>
        <p:spPr bwMode="auto">
          <a:xfrm>
            <a:off x="0" y="642918"/>
            <a:ext cx="2030388" cy="15808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357188"/>
            <a:ext cx="8229600" cy="571500"/>
          </a:xfrm>
        </p:spPr>
        <p:txBody>
          <a:bodyPr rtlCol="0">
            <a:normAutofit fontScale="90000"/>
          </a:bodyPr>
          <a:lstStyle/>
          <a:p>
            <a:pPr fontAlgn="auto">
              <a:spcAft>
                <a:spcPts val="0"/>
              </a:spcAft>
              <a:defRPr/>
            </a:pPr>
            <a:r>
              <a:rPr lang="en-IN" dirty="0" smtClean="0"/>
              <a:t/>
            </a:r>
            <a:br>
              <a:rPr lang="en-IN" dirty="0" smtClean="0"/>
            </a:br>
            <a:endParaRPr lang="en-IN" dirty="0" smtClean="0"/>
          </a:p>
        </p:txBody>
      </p:sp>
      <p:sp>
        <p:nvSpPr>
          <p:cNvPr id="3" name="Content Placeholder 2"/>
          <p:cNvSpPr>
            <a:spLocks noGrp="1"/>
          </p:cNvSpPr>
          <p:nvPr>
            <p:ph idx="1"/>
          </p:nvPr>
        </p:nvSpPr>
        <p:spPr>
          <a:xfrm>
            <a:off x="642938" y="500063"/>
            <a:ext cx="8229600" cy="5286375"/>
          </a:xfrm>
        </p:spPr>
        <p:txBody>
          <a:bodyPr>
            <a:normAutofit lnSpcReduction="10000"/>
          </a:bodyPr>
          <a:lstStyle/>
          <a:p>
            <a:pPr algn="ctr">
              <a:lnSpc>
                <a:spcPct val="80000"/>
              </a:lnSpc>
              <a:buFont typeface="Arial" charset="0"/>
              <a:buNone/>
            </a:pPr>
            <a:r>
              <a:rPr lang="en-IN" sz="3600" b="1" dirty="0" smtClean="0"/>
              <a:t>INTRODUCTION</a:t>
            </a:r>
          </a:p>
          <a:p>
            <a:pPr>
              <a:lnSpc>
                <a:spcPct val="80000"/>
              </a:lnSpc>
              <a:buFont typeface="Wingdings" pitchFamily="2" charset="2"/>
              <a:buChar char="Ø"/>
            </a:pPr>
            <a:r>
              <a:rPr lang="en-IN" sz="2800" dirty="0" smtClean="0">
                <a:latin typeface="Times New Roman" pitchFamily="18" charset="0"/>
                <a:cs typeface="Times New Roman" pitchFamily="18" charset="0"/>
              </a:rPr>
              <a:t> Our Shopping Cart application allows visitors to shop on-line to collect items in a virtual shopping cart over multiple product web pages without losing the items ordered </a:t>
            </a:r>
          </a:p>
          <a:p>
            <a:pPr>
              <a:lnSpc>
                <a:spcPct val="80000"/>
              </a:lnSpc>
              <a:buFont typeface="Wingdings" pitchFamily="2" charset="2"/>
              <a:buChar char="Ø"/>
            </a:pPr>
            <a:r>
              <a:rPr lang="en-IN" sz="2800" dirty="0" smtClean="0">
                <a:latin typeface="Times New Roman" pitchFamily="18" charset="0"/>
                <a:cs typeface="Times New Roman" pitchFamily="18" charset="0"/>
              </a:rPr>
              <a:t>Our cart keeps track of what the shopper has ordered with a UID (User I.D). There are no cookies used, so our software will work through a firewall and with older browsers.</a:t>
            </a:r>
          </a:p>
          <a:p>
            <a:pPr>
              <a:lnSpc>
                <a:spcPct val="80000"/>
              </a:lnSpc>
              <a:buFont typeface="Wingdings" pitchFamily="2" charset="2"/>
              <a:buChar char="Ø"/>
            </a:pPr>
            <a:r>
              <a:rPr lang="en-IN" sz="2800" dirty="0" smtClean="0">
                <a:latin typeface="Times New Roman" pitchFamily="18" charset="0"/>
                <a:cs typeface="Times New Roman" pitchFamily="18" charset="0"/>
              </a:rPr>
              <a:t>In order for a shopping cart is to be useful, customers need to be able to add items to their shopping carts as they browse web site. Shopping cart need to have a link next to each product you sell that allows customers to add that particular product to their shopping carts.</a:t>
            </a:r>
          </a:p>
          <a:p>
            <a:pPr>
              <a:lnSpc>
                <a:spcPct val="80000"/>
              </a:lnSpc>
              <a:buFont typeface="Arial" charset="0"/>
              <a:buNone/>
            </a:pPr>
            <a:endParaRPr lang="en-IN" sz="27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332656"/>
            <a:ext cx="8229600" cy="785812"/>
          </a:xfrm>
        </p:spPr>
        <p:txBody>
          <a:bodyPr rtlCol="0">
            <a:normAutofit fontScale="90000"/>
          </a:bodyPr>
          <a:lstStyle/>
          <a:p>
            <a:pPr fontAlgn="auto">
              <a:spcAft>
                <a:spcPts val="0"/>
              </a:spcAft>
              <a:defRPr/>
            </a:pPr>
            <a:r>
              <a:rPr lang="en-US" sz="4000" b="1" dirty="0" smtClean="0"/>
              <a:t>System Analysis</a:t>
            </a:r>
            <a:r>
              <a:rPr lang="en-IN" dirty="0" smtClean="0"/>
              <a:t/>
            </a:r>
            <a:br>
              <a:rPr lang="en-IN" dirty="0" smtClean="0"/>
            </a:br>
            <a:endParaRPr lang="en-IN" dirty="0" smtClean="0"/>
          </a:p>
        </p:txBody>
      </p:sp>
      <p:sp>
        <p:nvSpPr>
          <p:cNvPr id="3" name="Content Placeholder 2"/>
          <p:cNvSpPr>
            <a:spLocks noGrp="1"/>
          </p:cNvSpPr>
          <p:nvPr>
            <p:ph idx="1"/>
          </p:nvPr>
        </p:nvSpPr>
        <p:spPr>
          <a:xfrm>
            <a:off x="428625" y="1214438"/>
            <a:ext cx="8229600" cy="4954587"/>
          </a:xfrm>
        </p:spPr>
        <p:txBody>
          <a:bodyPr>
            <a:normAutofit/>
          </a:bodyPr>
          <a:lstStyle/>
          <a:p>
            <a:pPr>
              <a:lnSpc>
                <a:spcPct val="80000"/>
              </a:lnSpc>
              <a:buFont typeface="Arial" charset="0"/>
              <a:buNone/>
            </a:pPr>
            <a:r>
              <a:rPr lang="en-IN" sz="2700" b="1" u="sng" dirty="0" smtClean="0"/>
              <a:t>1. Existing System</a:t>
            </a:r>
            <a:endParaRPr lang="en-IN" sz="2700" dirty="0" smtClean="0"/>
          </a:p>
          <a:p>
            <a:pPr>
              <a:lnSpc>
                <a:spcPct val="80000"/>
              </a:lnSpc>
              <a:buFont typeface="Arial" charset="0"/>
              <a:buNone/>
            </a:pPr>
            <a:r>
              <a:rPr lang="en-IN" sz="2700" dirty="0" smtClean="0"/>
              <a:t>	 The motivation behind this project is to overcome all the defects in the existing system.</a:t>
            </a:r>
          </a:p>
          <a:p>
            <a:pPr>
              <a:lnSpc>
                <a:spcPct val="80000"/>
              </a:lnSpc>
              <a:buFont typeface="Arial" charset="0"/>
              <a:buNone/>
            </a:pPr>
            <a:r>
              <a:rPr lang="en-IN" sz="2700" dirty="0" smtClean="0"/>
              <a:t> </a:t>
            </a:r>
          </a:p>
          <a:p>
            <a:pPr>
              <a:lnSpc>
                <a:spcPct val="80000"/>
              </a:lnSpc>
            </a:pPr>
            <a:r>
              <a:rPr lang="en-IN" sz="2700" dirty="0" smtClean="0"/>
              <a:t>Some defects in existing system are:</a:t>
            </a:r>
          </a:p>
          <a:p>
            <a:pPr>
              <a:lnSpc>
                <a:spcPct val="80000"/>
              </a:lnSpc>
            </a:pPr>
            <a:r>
              <a:rPr lang="en-IN" sz="2700" dirty="0" smtClean="0"/>
              <a:t>Customers need to go shop for purchasing items</a:t>
            </a:r>
          </a:p>
          <a:p>
            <a:pPr>
              <a:lnSpc>
                <a:spcPct val="80000"/>
              </a:lnSpc>
            </a:pPr>
            <a:r>
              <a:rPr lang="en-IN" sz="2700" dirty="0" smtClean="0"/>
              <a:t>Customers can view a limited range of products</a:t>
            </a:r>
          </a:p>
          <a:p>
            <a:pPr>
              <a:lnSpc>
                <a:spcPct val="80000"/>
              </a:lnSpc>
            </a:pPr>
            <a:r>
              <a:rPr lang="en-IN" sz="2700" dirty="0" smtClean="0"/>
              <a:t>Cannot compare prices with the other stores</a:t>
            </a:r>
          </a:p>
          <a:p>
            <a:pPr>
              <a:lnSpc>
                <a:spcPct val="80000"/>
              </a:lnSpc>
            </a:pPr>
            <a:r>
              <a:rPr lang="en-IN" sz="2700" dirty="0" smtClean="0"/>
              <a:t>Limited customer reach. Customers from a certain area go for shopping</a:t>
            </a:r>
          </a:p>
          <a:p>
            <a:pPr>
              <a:lnSpc>
                <a:spcPct val="80000"/>
              </a:lnSpc>
            </a:pPr>
            <a:endParaRPr lang="en-IN" sz="27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428625"/>
            <a:ext cx="8229600" cy="6000750"/>
          </a:xfrm>
        </p:spPr>
        <p:txBody>
          <a:bodyPr>
            <a:normAutofit/>
          </a:bodyPr>
          <a:lstStyle/>
          <a:p>
            <a:pPr>
              <a:lnSpc>
                <a:spcPct val="80000"/>
              </a:lnSpc>
              <a:buFont typeface="Arial" charset="0"/>
              <a:buNone/>
            </a:pPr>
            <a:r>
              <a:rPr lang="en-IN" sz="2700" b="1" u="sng" dirty="0" smtClean="0"/>
              <a:t>2. Proposed System</a:t>
            </a:r>
            <a:endParaRPr lang="en-IN" sz="2700" dirty="0" smtClean="0"/>
          </a:p>
          <a:p>
            <a:pPr>
              <a:lnSpc>
                <a:spcPct val="80000"/>
              </a:lnSpc>
              <a:buFont typeface="Arial" charset="0"/>
              <a:buNone/>
            </a:pPr>
            <a:r>
              <a:rPr lang="en-IN" sz="2700" dirty="0" smtClean="0"/>
              <a:t>	</a:t>
            </a:r>
          </a:p>
          <a:p>
            <a:pPr>
              <a:lnSpc>
                <a:spcPct val="80000"/>
              </a:lnSpc>
            </a:pPr>
            <a:r>
              <a:rPr lang="en-IN" sz="2700" dirty="0" smtClean="0"/>
              <a:t>Features of proposed system:</a:t>
            </a:r>
          </a:p>
          <a:p>
            <a:pPr>
              <a:lnSpc>
                <a:spcPct val="80000"/>
              </a:lnSpc>
            </a:pPr>
            <a:r>
              <a:rPr lang="en-IN" sz="2700" dirty="0" smtClean="0"/>
              <a:t>Customers can shop from their home</a:t>
            </a:r>
          </a:p>
          <a:p>
            <a:pPr>
              <a:lnSpc>
                <a:spcPct val="80000"/>
              </a:lnSpc>
            </a:pPr>
            <a:r>
              <a:rPr lang="en-IN" sz="2700" dirty="0" smtClean="0"/>
              <a:t>Customers can view a large number of products available in a store</a:t>
            </a:r>
          </a:p>
          <a:p>
            <a:pPr>
              <a:lnSpc>
                <a:spcPct val="80000"/>
              </a:lnSpc>
            </a:pPr>
            <a:r>
              <a:rPr lang="en-IN" sz="2700" dirty="0" smtClean="0"/>
              <a:t>Customer reach for a shop is wider and customers around the globe can visit the store and purchase products</a:t>
            </a:r>
          </a:p>
          <a:p>
            <a:pPr>
              <a:lnSpc>
                <a:spcPct val="80000"/>
              </a:lnSpc>
            </a:pPr>
            <a:endParaRPr lang="en-IN" sz="27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357188" y="500063"/>
            <a:ext cx="8229600" cy="5143500"/>
          </a:xfrm>
        </p:spPr>
        <p:txBody>
          <a:bodyPr/>
          <a:lstStyle/>
          <a:p>
            <a:pPr algn="ctr">
              <a:buFont typeface="Arial" charset="0"/>
              <a:buNone/>
            </a:pPr>
            <a:r>
              <a:rPr lang="en-IN" sz="3600" b="1" u="sng" smtClean="0"/>
              <a:t>Modules</a:t>
            </a:r>
            <a:endParaRPr lang="en-IN" sz="3600" b="1" smtClean="0"/>
          </a:p>
          <a:p>
            <a:pPr>
              <a:buFont typeface="Arial" charset="0"/>
              <a:buNone/>
            </a:pPr>
            <a:r>
              <a:rPr lang="en-IN" sz="2800" smtClean="0">
                <a:latin typeface="Times New Roman" pitchFamily="18" charset="0"/>
                <a:cs typeface="Times New Roman" pitchFamily="18" charset="0"/>
              </a:rPr>
              <a:t>Modules in the Shopping Cart system</a:t>
            </a:r>
          </a:p>
          <a:p>
            <a:r>
              <a:rPr lang="en-IN" sz="2800" b="1" smtClean="0">
                <a:latin typeface="Times New Roman" pitchFamily="18" charset="0"/>
                <a:cs typeface="Times New Roman" pitchFamily="18" charset="0"/>
              </a:rPr>
              <a:t>Store Front Module</a:t>
            </a:r>
            <a:endParaRPr lang="en-IN" sz="2800" smtClean="0">
              <a:latin typeface="Times New Roman" pitchFamily="18" charset="0"/>
              <a:cs typeface="Times New Roman" pitchFamily="18" charset="0"/>
            </a:endParaRPr>
          </a:p>
          <a:p>
            <a:r>
              <a:rPr lang="en-IN" sz="2800" b="1" smtClean="0">
                <a:latin typeface="Times New Roman" pitchFamily="18" charset="0"/>
                <a:cs typeface="Times New Roman" pitchFamily="18" charset="0"/>
              </a:rPr>
              <a:t>Administration Module</a:t>
            </a:r>
            <a:endParaRPr lang="en-IN" sz="2800" smtClean="0">
              <a:latin typeface="Times New Roman" pitchFamily="18" charset="0"/>
              <a:cs typeface="Times New Roman" pitchFamily="18" charset="0"/>
            </a:endParaRPr>
          </a:p>
          <a:p>
            <a:r>
              <a:rPr lang="en-IN" sz="2800" b="1" smtClean="0">
                <a:latin typeface="Times New Roman" pitchFamily="18" charset="0"/>
                <a:cs typeface="Times New Roman" pitchFamily="18" charset="0"/>
              </a:rPr>
              <a:t>Product Search Module</a:t>
            </a:r>
            <a:endParaRPr lang="en-IN" sz="2800" smtClean="0">
              <a:latin typeface="Times New Roman" pitchFamily="18" charset="0"/>
              <a:cs typeface="Times New Roman" pitchFamily="18" charset="0"/>
            </a:endParaRPr>
          </a:p>
          <a:p>
            <a:r>
              <a:rPr lang="en-IN" sz="2800" b="1" smtClean="0">
                <a:latin typeface="Times New Roman" pitchFamily="18" charset="0"/>
                <a:cs typeface="Times New Roman" pitchFamily="18" charset="0"/>
              </a:rPr>
              <a:t>Billing Module</a:t>
            </a:r>
            <a:endParaRPr lang="en-IN" sz="2800" smtClean="0">
              <a:latin typeface="Times New Roman" pitchFamily="18" charset="0"/>
              <a:cs typeface="Times New Roman" pitchFamily="18" charset="0"/>
            </a:endParaRPr>
          </a:p>
          <a:p>
            <a:pPr>
              <a:buFont typeface="Arial" charset="0"/>
              <a:buNone/>
            </a:pPr>
            <a:endParaRPr lang="en-I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571500"/>
            <a:ext cx="8229600" cy="5286375"/>
          </a:xfrm>
        </p:spPr>
        <p:txBody>
          <a:bodyPr>
            <a:normAutofit/>
          </a:bodyPr>
          <a:lstStyle/>
          <a:p>
            <a:pPr>
              <a:buFont typeface="Arial" charset="0"/>
              <a:buNone/>
            </a:pPr>
            <a:r>
              <a:rPr lang="en-IN" sz="2800" b="1" dirty="0" smtClean="0"/>
              <a:t>1</a:t>
            </a:r>
            <a:r>
              <a:rPr lang="en-IN" sz="3600" b="1" dirty="0" smtClean="0">
                <a:cs typeface="Times New Roman" pitchFamily="18" charset="0"/>
              </a:rPr>
              <a:t>. Store Front</a:t>
            </a:r>
            <a:endParaRPr lang="en-IN" sz="3600" dirty="0" smtClean="0">
              <a:cs typeface="Times New Roman" pitchFamily="18" charset="0"/>
            </a:endParaRPr>
          </a:p>
          <a:p>
            <a:pPr>
              <a:buFont typeface="Arial" charset="0"/>
              <a:buNone/>
            </a:pPr>
            <a:r>
              <a:rPr lang="en-IN" dirty="0" smtClean="0"/>
              <a:t>	In this module the store administrator will add new products to the site. Here the products will be grouped into various categories. </a:t>
            </a:r>
          </a:p>
          <a:p>
            <a:pPr>
              <a:buFont typeface="Arial" charset="0"/>
              <a:buNone/>
            </a:pPr>
            <a:endParaRPr lang="en-I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28625" y="500063"/>
            <a:ext cx="8229600" cy="5429250"/>
          </a:xfrm>
        </p:spPr>
        <p:txBody>
          <a:bodyPr/>
          <a:lstStyle/>
          <a:p>
            <a:pPr>
              <a:buFont typeface="Arial" charset="0"/>
              <a:buNone/>
            </a:pPr>
            <a:r>
              <a:rPr lang="en-IN" sz="2800" dirty="0" smtClean="0"/>
              <a:t>2.</a:t>
            </a:r>
            <a:r>
              <a:rPr lang="en-IN" dirty="0" smtClean="0"/>
              <a:t>	</a:t>
            </a:r>
            <a:r>
              <a:rPr lang="en-IN" sz="2800" b="1" dirty="0" smtClean="0">
                <a:latin typeface="Times New Roman" pitchFamily="18" charset="0"/>
                <a:cs typeface="Times New Roman" pitchFamily="18" charset="0"/>
              </a:rPr>
              <a:t>Administration Module</a:t>
            </a:r>
            <a:endParaRPr lang="en-IN" sz="2800" dirty="0" smtClean="0"/>
          </a:p>
          <a:p>
            <a:pPr>
              <a:buFont typeface="Arial" charset="0"/>
              <a:buNone/>
            </a:pPr>
            <a:r>
              <a:rPr lang="en-IN" dirty="0" smtClean="0"/>
              <a:t>	Administrator will enter all the information about product including its brand, price, discount, manufacture date and its category. The admin can update already added products.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28625" y="357188"/>
            <a:ext cx="8229600" cy="5643562"/>
          </a:xfrm>
        </p:spPr>
        <p:txBody>
          <a:bodyPr/>
          <a:lstStyle/>
          <a:p>
            <a:pPr>
              <a:buFont typeface="Arial" charset="0"/>
              <a:buNone/>
            </a:pPr>
            <a:r>
              <a:rPr lang="en-IN" sz="2800" b="1" dirty="0" smtClean="0"/>
              <a:t>3. </a:t>
            </a:r>
            <a:r>
              <a:rPr lang="en-IN" sz="2400" b="1" dirty="0" smtClean="0"/>
              <a:t>Product Search Module</a:t>
            </a:r>
            <a:endParaRPr lang="en-IN" sz="2400" dirty="0" smtClean="0"/>
          </a:p>
          <a:p>
            <a:pPr>
              <a:buFont typeface="Arial" charset="0"/>
              <a:buNone/>
            </a:pPr>
            <a:r>
              <a:rPr lang="en-IN" dirty="0" smtClean="0"/>
              <a:t>	</a:t>
            </a:r>
            <a:r>
              <a:rPr lang="en-IN" sz="2800" dirty="0" smtClean="0">
                <a:latin typeface="Times New Roman" pitchFamily="18" charset="0"/>
                <a:cs typeface="Times New Roman" pitchFamily="18" charset="0"/>
              </a:rPr>
              <a:t>In this module products are grouped into various categories. Products from a particular category will be displayed when the user clicks a particular category. Here this categorization is made at the time of product entry by admin. He will insert a product into its category. The result of this search is the list of products from a selected category.</a:t>
            </a:r>
          </a:p>
          <a:p>
            <a:pPr>
              <a:buFont typeface="Arial" charset="0"/>
              <a:buNone/>
            </a:pPr>
            <a:endParaRPr lang="en-IN"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265</TotalTime>
  <Words>293</Words>
  <Application>Microsoft Office PowerPoint</Application>
  <PresentationFormat>On-screen Show (4:3)</PresentationFormat>
  <Paragraphs>83</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0" baseType="lpstr">
      <vt:lpstr>Flow</vt:lpstr>
      <vt:lpstr> </vt:lpstr>
      <vt:lpstr>E-SHOPPING MALL  mini project  1st  review</vt:lpstr>
      <vt:lpstr> </vt:lpstr>
      <vt:lpstr>System Analysis </vt:lpstr>
      <vt:lpstr>Slide 5</vt:lpstr>
      <vt:lpstr>Slide 6</vt:lpstr>
      <vt:lpstr>Slide 7</vt:lpstr>
      <vt:lpstr>Slide 8</vt:lpstr>
      <vt:lpstr>Slide 9</vt:lpstr>
      <vt:lpstr>Slide 10</vt:lpstr>
      <vt:lpstr>CLASS DIAGRAM</vt:lpstr>
      <vt:lpstr>LOGIN SEQUENCE </vt:lpstr>
      <vt:lpstr>Manager Adding new Product </vt:lpstr>
      <vt:lpstr>Slide 14</vt:lpstr>
      <vt:lpstr>Slide 15</vt:lpstr>
      <vt:lpstr>Slide 16</vt:lpstr>
      <vt:lpstr>Slide 17</vt:lpstr>
      <vt:lpstr>CONCLUSION</vt:lpstr>
      <vt:lpstr>Slide 19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MALL</dc:title>
  <dc:creator>JYOTHINAIDU</dc:creator>
  <cp:lastModifiedBy>JYOTHINAIDU</cp:lastModifiedBy>
  <cp:revision>37</cp:revision>
  <dcterms:created xsi:type="dcterms:W3CDTF">2015-09-03T08:43:17Z</dcterms:created>
  <dcterms:modified xsi:type="dcterms:W3CDTF">2015-09-16T14:38:11Z</dcterms:modified>
</cp:coreProperties>
</file>