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7" r:id="rId3"/>
    <p:sldId id="258" r:id="rId4"/>
    <p:sldId id="261" r:id="rId5"/>
    <p:sldId id="260" r:id="rId6"/>
    <p:sldId id="259"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60CE690-FABA-4ABB-B3AB-AA14FEF80A23}">
          <p14:sldIdLst>
            <p14:sldId id="266"/>
            <p14:sldId id="257"/>
            <p14:sldId id="258"/>
            <p14:sldId id="261"/>
            <p14:sldId id="260"/>
            <p14:sldId id="259"/>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10"/>
  </p:normalViewPr>
  <p:slideViewPr>
    <p:cSldViewPr snapToGrid="0" snapToObjects="1">
      <p:cViewPr varScale="1">
        <p:scale>
          <a:sx n="59" d="100"/>
          <a:sy n="59"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53488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0C0524">
              <a:alpha val="75000"/>
            </a:srgbClr>
          </a:solidFill>
          <a:ln/>
        </p:spPr>
        <p:txBody>
          <a:bodyPr/>
          <a:lstStyle/>
          <a:p>
            <a:r>
              <a:rPr lang="en-US" dirty="0"/>
              <a:t> </a:t>
            </a:r>
          </a:p>
        </p:txBody>
      </p:sp>
      <p:sp>
        <p:nvSpPr>
          <p:cNvPr id="11" name="Text 1">
            <a:extLst>
              <a:ext uri="{FF2B5EF4-FFF2-40B4-BE49-F238E27FC236}">
                <a16:creationId xmlns:a16="http://schemas.microsoft.com/office/drawing/2014/main" id="{E188E397-AAF8-437D-B4CA-BCAABE497E36}"/>
              </a:ext>
            </a:extLst>
          </p:cNvPr>
          <p:cNvSpPr/>
          <p:nvPr/>
        </p:nvSpPr>
        <p:spPr>
          <a:xfrm>
            <a:off x="-310244" y="635096"/>
            <a:ext cx="9976758" cy="4034875"/>
          </a:xfrm>
          <a:prstGeom prst="rect">
            <a:avLst/>
          </a:prstGeom>
          <a:noFill/>
          <a:ln/>
        </p:spPr>
        <p:txBody>
          <a:bodyPr wrap="square" rtlCol="0" anchor="t"/>
          <a:lstStyle/>
          <a:p>
            <a:pPr marL="0" indent="0" algn="ctr">
              <a:lnSpc>
                <a:spcPts val="8384"/>
              </a:lnSpc>
              <a:buNone/>
            </a:pPr>
            <a:r>
              <a:rPr lang="en-US" sz="6707" b="1" kern="0" spc="-201" dirty="0">
                <a:solidFill>
                  <a:srgbClr val="A680FF"/>
                </a:solidFill>
                <a:latin typeface="p22-mackinac-pro" pitchFamily="34" charset="0"/>
                <a:ea typeface="p22-mackinac-pro" pitchFamily="34" charset="-122"/>
              </a:rPr>
              <a:t>Enhancing Recruitment Efficiency: Automatic Resume Classifier</a:t>
            </a:r>
            <a:endParaRPr lang="en-US" sz="6707" dirty="0"/>
          </a:p>
        </p:txBody>
      </p:sp>
      <p:sp>
        <p:nvSpPr>
          <p:cNvPr id="13" name="TextBox 12">
            <a:extLst>
              <a:ext uri="{FF2B5EF4-FFF2-40B4-BE49-F238E27FC236}">
                <a16:creationId xmlns:a16="http://schemas.microsoft.com/office/drawing/2014/main" id="{0DC775ED-C9D6-4B44-8469-313C119C0015}"/>
              </a:ext>
            </a:extLst>
          </p:cNvPr>
          <p:cNvSpPr txBox="1"/>
          <p:nvPr/>
        </p:nvSpPr>
        <p:spPr>
          <a:xfrm>
            <a:off x="685800" y="5127169"/>
            <a:ext cx="8033657" cy="3200876"/>
          </a:xfrm>
          <a:prstGeom prst="rect">
            <a:avLst/>
          </a:prstGeom>
          <a:noFill/>
        </p:spPr>
        <p:txBody>
          <a:bodyPr wrap="square" rtlCol="0">
            <a:spAutoFit/>
          </a:bodyPr>
          <a:lstStyle/>
          <a:p>
            <a:r>
              <a:rPr lang="en-US" sz="2400" b="1" kern="0" spc="-114" dirty="0">
                <a:solidFill>
                  <a:srgbClr val="A680FF"/>
                </a:solidFill>
                <a:latin typeface="p22-mackinac-pro" pitchFamily="34" charset="0"/>
                <a:ea typeface="p22-mackinac-pro" pitchFamily="34" charset="-122"/>
                <a:cs typeface="p22-mackinac-pro" pitchFamily="34" charset="-120"/>
              </a:rPr>
              <a:t>Group : Tech 4 S</a:t>
            </a:r>
          </a:p>
          <a:p>
            <a:endParaRPr lang="en-US" b="1" kern="0" spc="-114" dirty="0">
              <a:solidFill>
                <a:srgbClr val="A680FF"/>
              </a:solidFill>
              <a:latin typeface="p22-mackinac-pro" pitchFamily="34" charset="0"/>
              <a:ea typeface="p22-mackinac-pro" pitchFamily="34" charset="-122"/>
            </a:endParaRPr>
          </a:p>
          <a:p>
            <a:pPr marL="285750" indent="-285750">
              <a:lnSpc>
                <a:spcPct val="150000"/>
              </a:lnSpc>
              <a:buFont typeface="Wingdings" panose="05000000000000000000" pitchFamily="2" charset="2"/>
              <a:buChar char="v"/>
            </a:pPr>
            <a:r>
              <a:rPr lang="en-US" sz="2400" b="1" kern="0" spc="-114" dirty="0">
                <a:solidFill>
                  <a:srgbClr val="A680FF"/>
                </a:solidFill>
                <a:latin typeface="p22-mackinac-pro" pitchFamily="34" charset="0"/>
                <a:ea typeface="p22-mackinac-pro" pitchFamily="34" charset="-122"/>
              </a:rPr>
              <a:t>Zain-ul-Abedin</a:t>
            </a:r>
          </a:p>
          <a:p>
            <a:pPr marL="285750" indent="-285750">
              <a:lnSpc>
                <a:spcPct val="150000"/>
              </a:lnSpc>
              <a:buFont typeface="Wingdings" panose="05000000000000000000" pitchFamily="2" charset="2"/>
              <a:buChar char="v"/>
            </a:pPr>
            <a:r>
              <a:rPr lang="en-US" sz="2400" b="1" kern="0" spc="-114" dirty="0">
                <a:solidFill>
                  <a:srgbClr val="A680FF"/>
                </a:solidFill>
                <a:latin typeface="p22-mackinac-pro" pitchFamily="34" charset="0"/>
                <a:ea typeface="p22-mackinac-pro" pitchFamily="34" charset="-122"/>
              </a:rPr>
              <a:t>Yash Kumar</a:t>
            </a:r>
          </a:p>
          <a:p>
            <a:pPr marL="285750" indent="-285750">
              <a:lnSpc>
                <a:spcPct val="150000"/>
              </a:lnSpc>
              <a:buFont typeface="Wingdings" panose="05000000000000000000" pitchFamily="2" charset="2"/>
              <a:buChar char="v"/>
            </a:pPr>
            <a:r>
              <a:rPr lang="en-US" sz="2400" b="1" kern="0" spc="-114" dirty="0">
                <a:solidFill>
                  <a:srgbClr val="A680FF"/>
                </a:solidFill>
                <a:latin typeface="p22-mackinac-pro" pitchFamily="34" charset="0"/>
                <a:ea typeface="p22-mackinac-pro" pitchFamily="34" charset="-122"/>
              </a:rPr>
              <a:t>Shilpa Chhatani </a:t>
            </a:r>
          </a:p>
          <a:p>
            <a:pPr marL="285750" indent="-285750">
              <a:lnSpc>
                <a:spcPct val="150000"/>
              </a:lnSpc>
              <a:buFont typeface="Wingdings" panose="05000000000000000000" pitchFamily="2" charset="2"/>
              <a:buChar char="v"/>
            </a:pPr>
            <a:r>
              <a:rPr lang="en-US" sz="2400" b="1" kern="0" spc="-114" dirty="0">
                <a:solidFill>
                  <a:srgbClr val="A680FF"/>
                </a:solidFill>
                <a:latin typeface="p22-mackinac-pro" pitchFamily="34" charset="0"/>
                <a:ea typeface="p22-mackinac-pro" pitchFamily="34" charset="-122"/>
              </a:rPr>
              <a:t>Abdul Kabeer Shaikh</a:t>
            </a:r>
            <a:endParaRPr lang="en-US" sz="2400" dirty="0"/>
          </a:p>
          <a:p>
            <a:endParaRPr lang="en-US" dirty="0">
              <a:solidFill>
                <a:schemeClr val="accent1"/>
              </a:solidFill>
            </a:endParaRPr>
          </a:p>
        </p:txBody>
      </p:sp>
      <p:pic>
        <p:nvPicPr>
          <p:cNvPr id="17" name="Picture 16">
            <a:extLst>
              <a:ext uri="{FF2B5EF4-FFF2-40B4-BE49-F238E27FC236}">
                <a16:creationId xmlns:a16="http://schemas.microsoft.com/office/drawing/2014/main" id="{5DDD588C-B1C4-4539-931E-0A4D23EBE775}"/>
              </a:ext>
            </a:extLst>
          </p:cNvPr>
          <p:cNvPicPr>
            <a:picLocks noChangeAspect="1"/>
          </p:cNvPicPr>
          <p:nvPr/>
        </p:nvPicPr>
        <p:blipFill>
          <a:blip r:embed="rId4"/>
          <a:stretch>
            <a:fillRect/>
          </a:stretch>
        </p:blipFill>
        <p:spPr>
          <a:xfrm>
            <a:off x="9290957" y="2381"/>
            <a:ext cx="5339443" cy="8229600"/>
          </a:xfrm>
          <a:prstGeom prst="rect">
            <a:avLst/>
          </a:prstGeom>
        </p:spPr>
      </p:pic>
    </p:spTree>
    <p:extLst>
      <p:ext uri="{BB962C8B-B14F-4D97-AF65-F5344CB8AC3E}">
        <p14:creationId xmlns:p14="http://schemas.microsoft.com/office/powerpoint/2010/main" val="154381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204674"/>
            <a:ext cx="7415927" cy="2129314"/>
          </a:xfrm>
          <a:prstGeom prst="rect">
            <a:avLst/>
          </a:prstGeom>
          <a:noFill/>
          <a:ln/>
        </p:spPr>
        <p:txBody>
          <a:bodyPr wrap="square" rtlCol="0" anchor="t"/>
          <a:lstStyle/>
          <a:p>
            <a:pPr marL="0" indent="0">
              <a:lnSpc>
                <a:spcPts val="8384"/>
              </a:lnSpc>
              <a:buNone/>
            </a:pPr>
            <a:r>
              <a:rPr lang="en-US" sz="6707" b="1" kern="0" spc="-201" dirty="0">
                <a:solidFill>
                  <a:srgbClr val="A680FF"/>
                </a:solidFill>
                <a:latin typeface="p22-mackinac-pro" pitchFamily="34" charset="0"/>
                <a:ea typeface="p22-mackinac-pro" pitchFamily="34" charset="-122"/>
                <a:cs typeface="p22-mackinac-pro" pitchFamily="34" charset="-120"/>
              </a:rPr>
              <a:t>Conclusion and Next Steps</a:t>
            </a:r>
            <a:endParaRPr lang="en-US" sz="6707" dirty="0"/>
          </a:p>
        </p:txBody>
      </p:sp>
      <p:sp>
        <p:nvSpPr>
          <p:cNvPr id="6" name="Text 2"/>
          <p:cNvSpPr/>
          <p:nvPr/>
        </p:nvSpPr>
        <p:spPr>
          <a:xfrm>
            <a:off x="864037" y="3704273"/>
            <a:ext cx="7415927" cy="790099"/>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This ML-based resume classifier offers a powerful solution for streamlining the hiring process.</a:t>
            </a:r>
            <a:endParaRPr lang="en-US" sz="1944" dirty="0"/>
          </a:p>
        </p:txBody>
      </p:sp>
      <p:sp>
        <p:nvSpPr>
          <p:cNvPr id="7" name="Text 3"/>
          <p:cNvSpPr/>
          <p:nvPr/>
        </p:nvSpPr>
        <p:spPr>
          <a:xfrm>
            <a:off x="864037" y="4772025"/>
            <a:ext cx="7415927" cy="790099"/>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It helps recruiters quickly identify qualified candidates, saving time and resources.</a:t>
            </a:r>
            <a:endParaRPr lang="en-US" sz="1944" dirty="0"/>
          </a:p>
        </p:txBody>
      </p:sp>
      <p:sp>
        <p:nvSpPr>
          <p:cNvPr id="8" name="Text 4"/>
          <p:cNvSpPr/>
          <p:nvPr/>
        </p:nvSpPr>
        <p:spPr>
          <a:xfrm>
            <a:off x="864037" y="5839778"/>
            <a:ext cx="7415927"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We plan to further enhance the classifier by incorporating more sophisticated machine learning models and expanding its feature set.</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411135" y="639008"/>
            <a:ext cx="9808131" cy="1122045"/>
          </a:xfrm>
          <a:prstGeom prst="rect">
            <a:avLst/>
          </a:prstGeom>
          <a:noFill/>
          <a:ln/>
        </p:spPr>
        <p:txBody>
          <a:bodyPr wrap="square" rtlCol="0" anchor="t"/>
          <a:lstStyle/>
          <a:p>
            <a:pPr marL="0" indent="0">
              <a:lnSpc>
                <a:spcPts val="4418"/>
              </a:lnSpc>
              <a:buNone/>
            </a:pPr>
            <a:r>
              <a:rPr lang="en-US" sz="3535" b="1" kern="0" spc="-106" dirty="0">
                <a:solidFill>
                  <a:srgbClr val="A680FF"/>
                </a:solidFill>
                <a:latin typeface="p22-mackinac-pro" pitchFamily="34" charset="0"/>
                <a:ea typeface="p22-mackinac-pro" pitchFamily="34" charset="-122"/>
                <a:cs typeface="p22-mackinac-pro" pitchFamily="34" charset="-120"/>
              </a:rPr>
              <a:t>The Problem: Challenges in Resume Screening</a:t>
            </a:r>
            <a:endParaRPr lang="en-US" sz="3535" dirty="0"/>
          </a:p>
        </p:txBody>
      </p:sp>
      <p:sp>
        <p:nvSpPr>
          <p:cNvPr id="5" name="Shape 2"/>
          <p:cNvSpPr/>
          <p:nvPr/>
        </p:nvSpPr>
        <p:spPr>
          <a:xfrm>
            <a:off x="2411135" y="2120146"/>
            <a:ext cx="1225987" cy="1034415"/>
          </a:xfrm>
          <a:prstGeom prst="roundRect">
            <a:avLst>
              <a:gd name="adj" fmla="val 7811"/>
            </a:avLst>
          </a:prstGeom>
          <a:solidFill>
            <a:srgbClr val="2E1A66"/>
          </a:solidFill>
          <a:ln w="7620">
            <a:solidFill>
              <a:srgbClr val="47337F"/>
            </a:solidFill>
            <a:prstDash val="solid"/>
          </a:ln>
        </p:spPr>
      </p:sp>
      <p:sp>
        <p:nvSpPr>
          <p:cNvPr id="6" name="Text 3"/>
          <p:cNvSpPr/>
          <p:nvPr/>
        </p:nvSpPr>
        <p:spPr>
          <a:xfrm>
            <a:off x="2598301" y="2457807"/>
            <a:ext cx="84415" cy="359092"/>
          </a:xfrm>
          <a:prstGeom prst="rect">
            <a:avLst/>
          </a:prstGeom>
          <a:noFill/>
          <a:ln/>
        </p:spPr>
        <p:txBody>
          <a:bodyPr wrap="none" rtlCol="0" anchor="t"/>
          <a:lstStyle/>
          <a:p>
            <a:pPr marL="0" indent="0" algn="ctr">
              <a:lnSpc>
                <a:spcPts val="2828"/>
              </a:lnSpc>
              <a:buNone/>
            </a:pPr>
            <a:r>
              <a:rPr lang="en-US" sz="1767" b="1" kern="0" spc="-53" dirty="0">
                <a:solidFill>
                  <a:srgbClr val="E0D6DE"/>
                </a:solidFill>
                <a:latin typeface="p22-mackinac-pro" pitchFamily="34" charset="0"/>
                <a:ea typeface="p22-mackinac-pro" pitchFamily="34" charset="-122"/>
                <a:cs typeface="p22-mackinac-pro" pitchFamily="34" charset="-120"/>
              </a:rPr>
              <a:t>1</a:t>
            </a:r>
            <a:endParaRPr lang="en-US" sz="1767" dirty="0"/>
          </a:p>
        </p:txBody>
      </p:sp>
      <p:sp>
        <p:nvSpPr>
          <p:cNvPr id="7" name="Text 4"/>
          <p:cNvSpPr/>
          <p:nvPr/>
        </p:nvSpPr>
        <p:spPr>
          <a:xfrm>
            <a:off x="3803929" y="2154558"/>
            <a:ext cx="2244328" cy="280511"/>
          </a:xfrm>
          <a:prstGeom prst="rect">
            <a:avLst/>
          </a:prstGeom>
          <a:noFill/>
          <a:ln/>
        </p:spPr>
        <p:txBody>
          <a:bodyPr wrap="none" rtlCol="0" anchor="t"/>
          <a:lstStyle/>
          <a:p>
            <a:pPr marL="0" indent="0" algn="l">
              <a:lnSpc>
                <a:spcPts val="2209"/>
              </a:lnSpc>
              <a:buNone/>
            </a:pPr>
            <a:r>
              <a:rPr lang="en-US" sz="1767" b="1" kern="0" spc="-53" dirty="0">
                <a:solidFill>
                  <a:srgbClr val="E0D6DE"/>
                </a:solidFill>
                <a:latin typeface="p22-mackinac-pro" pitchFamily="34" charset="0"/>
                <a:ea typeface="p22-mackinac-pro" pitchFamily="34" charset="-122"/>
                <a:cs typeface="p22-mackinac-pro" pitchFamily="34" charset="-120"/>
              </a:rPr>
              <a:t>Time-Consuming</a:t>
            </a:r>
            <a:endParaRPr lang="en-US" sz="1767" dirty="0"/>
          </a:p>
        </p:txBody>
      </p:sp>
      <p:sp>
        <p:nvSpPr>
          <p:cNvPr id="8" name="Text 5"/>
          <p:cNvSpPr/>
          <p:nvPr/>
        </p:nvSpPr>
        <p:spPr>
          <a:xfrm>
            <a:off x="3816668" y="2687836"/>
            <a:ext cx="5032772" cy="287179"/>
          </a:xfrm>
          <a:prstGeom prst="rect">
            <a:avLst/>
          </a:prstGeom>
          <a:noFill/>
          <a:ln/>
        </p:spPr>
        <p:txBody>
          <a:bodyPr wrap="none" rtlCol="0" anchor="t"/>
          <a:lstStyle/>
          <a:p>
            <a:pPr marL="0" indent="0" algn="l">
              <a:lnSpc>
                <a:spcPts val="2262"/>
              </a:lnSpc>
              <a:buNone/>
            </a:pPr>
            <a:r>
              <a:rPr lang="en-US" kern="0" spc="-28" dirty="0">
                <a:solidFill>
                  <a:srgbClr val="E0D6DE"/>
                </a:solidFill>
                <a:latin typeface="Inter" pitchFamily="34" charset="0"/>
                <a:ea typeface="Inter" pitchFamily="34" charset="-122"/>
                <a:cs typeface="Inter" pitchFamily="34" charset="-120"/>
              </a:rPr>
              <a:t>Manually screening resumes is tedious and takes a lot of time.</a:t>
            </a:r>
            <a:endParaRPr lang="en-US" dirty="0"/>
          </a:p>
        </p:txBody>
      </p:sp>
      <p:sp>
        <p:nvSpPr>
          <p:cNvPr id="9" name="Shape 6"/>
          <p:cNvSpPr/>
          <p:nvPr/>
        </p:nvSpPr>
        <p:spPr>
          <a:xfrm>
            <a:off x="3726894" y="3135303"/>
            <a:ext cx="8402598" cy="17919"/>
          </a:xfrm>
          <a:prstGeom prst="roundRect">
            <a:avLst>
              <a:gd name="adj" fmla="val 450916"/>
            </a:avLst>
          </a:prstGeom>
          <a:solidFill>
            <a:srgbClr val="47337F"/>
          </a:solidFill>
          <a:ln/>
        </p:spPr>
      </p:sp>
      <p:sp>
        <p:nvSpPr>
          <p:cNvPr id="10" name="Shape 7"/>
          <p:cNvSpPr/>
          <p:nvPr/>
        </p:nvSpPr>
        <p:spPr>
          <a:xfrm>
            <a:off x="2411135" y="3244334"/>
            <a:ext cx="2451973" cy="1034415"/>
          </a:xfrm>
          <a:prstGeom prst="roundRect">
            <a:avLst>
              <a:gd name="adj" fmla="val 7811"/>
            </a:avLst>
          </a:prstGeom>
          <a:solidFill>
            <a:srgbClr val="2E1A66"/>
          </a:solidFill>
          <a:ln w="7620">
            <a:solidFill>
              <a:srgbClr val="47337F"/>
            </a:solidFill>
            <a:prstDash val="solid"/>
          </a:ln>
        </p:spPr>
      </p:sp>
      <p:sp>
        <p:nvSpPr>
          <p:cNvPr id="11" name="Text 8"/>
          <p:cNvSpPr/>
          <p:nvPr/>
        </p:nvSpPr>
        <p:spPr>
          <a:xfrm>
            <a:off x="2598301" y="3581995"/>
            <a:ext cx="123825" cy="359092"/>
          </a:xfrm>
          <a:prstGeom prst="rect">
            <a:avLst/>
          </a:prstGeom>
          <a:noFill/>
          <a:ln/>
        </p:spPr>
        <p:txBody>
          <a:bodyPr wrap="none" rtlCol="0" anchor="t"/>
          <a:lstStyle/>
          <a:p>
            <a:pPr marL="0" indent="0" algn="ctr">
              <a:lnSpc>
                <a:spcPts val="2828"/>
              </a:lnSpc>
              <a:buNone/>
            </a:pPr>
            <a:r>
              <a:rPr lang="en-US" sz="1767" b="1" kern="0" spc="-53" dirty="0">
                <a:solidFill>
                  <a:srgbClr val="E0D6DE"/>
                </a:solidFill>
                <a:latin typeface="p22-mackinac-pro" pitchFamily="34" charset="0"/>
                <a:ea typeface="p22-mackinac-pro" pitchFamily="34" charset="-122"/>
                <a:cs typeface="p22-mackinac-pro" pitchFamily="34" charset="-120"/>
              </a:rPr>
              <a:t>2</a:t>
            </a:r>
            <a:endParaRPr lang="en-US" sz="1767" dirty="0"/>
          </a:p>
        </p:txBody>
      </p:sp>
      <p:sp>
        <p:nvSpPr>
          <p:cNvPr id="12" name="Text 9"/>
          <p:cNvSpPr/>
          <p:nvPr/>
        </p:nvSpPr>
        <p:spPr>
          <a:xfrm>
            <a:off x="5042654" y="3423880"/>
            <a:ext cx="2244328" cy="280511"/>
          </a:xfrm>
          <a:prstGeom prst="rect">
            <a:avLst/>
          </a:prstGeom>
          <a:noFill/>
          <a:ln/>
        </p:spPr>
        <p:txBody>
          <a:bodyPr wrap="none" rtlCol="0" anchor="t"/>
          <a:lstStyle/>
          <a:p>
            <a:pPr marL="0" indent="0" algn="l">
              <a:lnSpc>
                <a:spcPts val="2209"/>
              </a:lnSpc>
              <a:buNone/>
            </a:pPr>
            <a:r>
              <a:rPr lang="en-US" sz="1767" b="1" kern="0" spc="-53" dirty="0">
                <a:solidFill>
                  <a:srgbClr val="E0D6DE"/>
                </a:solidFill>
                <a:latin typeface="p22-mackinac-pro" pitchFamily="34" charset="0"/>
                <a:ea typeface="p22-mackinac-pro" pitchFamily="34" charset="-122"/>
                <a:cs typeface="p22-mackinac-pro" pitchFamily="34" charset="-120"/>
              </a:rPr>
              <a:t>Subjective</a:t>
            </a:r>
            <a:endParaRPr lang="en-US" sz="1767" dirty="0"/>
          </a:p>
        </p:txBody>
      </p:sp>
      <p:sp>
        <p:nvSpPr>
          <p:cNvPr id="13" name="Text 10"/>
          <p:cNvSpPr/>
          <p:nvPr/>
        </p:nvSpPr>
        <p:spPr>
          <a:xfrm>
            <a:off x="5042654" y="3812024"/>
            <a:ext cx="5326499" cy="287179"/>
          </a:xfrm>
          <a:prstGeom prst="rect">
            <a:avLst/>
          </a:prstGeom>
          <a:noFill/>
          <a:ln/>
        </p:spPr>
        <p:txBody>
          <a:bodyPr wrap="none" rtlCol="0" anchor="t"/>
          <a:lstStyle/>
          <a:p>
            <a:pPr marL="0" indent="0" algn="l">
              <a:lnSpc>
                <a:spcPts val="2262"/>
              </a:lnSpc>
              <a:buNone/>
            </a:pPr>
            <a:r>
              <a:rPr lang="en-US" kern="0" spc="-28" dirty="0">
                <a:solidFill>
                  <a:srgbClr val="E0D6DE"/>
                </a:solidFill>
                <a:latin typeface="Inter" pitchFamily="34" charset="0"/>
                <a:ea typeface="Inter" pitchFamily="34" charset="-122"/>
                <a:cs typeface="Inter" pitchFamily="34" charset="-120"/>
              </a:rPr>
              <a:t>Different recruiters may have different interpretations of resumes.</a:t>
            </a:r>
            <a:endParaRPr lang="en-US" dirty="0"/>
          </a:p>
        </p:txBody>
      </p:sp>
      <p:sp>
        <p:nvSpPr>
          <p:cNvPr id="14" name="Shape 11"/>
          <p:cNvSpPr/>
          <p:nvPr/>
        </p:nvSpPr>
        <p:spPr>
          <a:xfrm>
            <a:off x="4952881" y="4259491"/>
            <a:ext cx="7176611" cy="17919"/>
          </a:xfrm>
          <a:prstGeom prst="roundRect">
            <a:avLst>
              <a:gd name="adj" fmla="val 450916"/>
            </a:avLst>
          </a:prstGeom>
          <a:solidFill>
            <a:srgbClr val="47337F"/>
          </a:solidFill>
          <a:ln/>
        </p:spPr>
      </p:sp>
      <p:sp>
        <p:nvSpPr>
          <p:cNvPr id="15" name="Shape 12"/>
          <p:cNvSpPr/>
          <p:nvPr/>
        </p:nvSpPr>
        <p:spPr>
          <a:xfrm>
            <a:off x="2411135" y="4368522"/>
            <a:ext cx="3677960" cy="1034415"/>
          </a:xfrm>
          <a:prstGeom prst="roundRect">
            <a:avLst>
              <a:gd name="adj" fmla="val 7811"/>
            </a:avLst>
          </a:prstGeom>
          <a:solidFill>
            <a:srgbClr val="2E1A66"/>
          </a:solidFill>
          <a:ln w="7620">
            <a:solidFill>
              <a:srgbClr val="47337F"/>
            </a:solidFill>
            <a:prstDash val="solid"/>
          </a:ln>
        </p:spPr>
      </p:sp>
      <p:sp>
        <p:nvSpPr>
          <p:cNvPr id="16" name="Text 13"/>
          <p:cNvSpPr/>
          <p:nvPr/>
        </p:nvSpPr>
        <p:spPr>
          <a:xfrm>
            <a:off x="2598301" y="4706183"/>
            <a:ext cx="127635" cy="359092"/>
          </a:xfrm>
          <a:prstGeom prst="rect">
            <a:avLst/>
          </a:prstGeom>
          <a:noFill/>
          <a:ln/>
        </p:spPr>
        <p:txBody>
          <a:bodyPr wrap="none" rtlCol="0" anchor="t"/>
          <a:lstStyle/>
          <a:p>
            <a:pPr marL="0" indent="0" algn="ctr">
              <a:lnSpc>
                <a:spcPts val="2828"/>
              </a:lnSpc>
              <a:buNone/>
            </a:pPr>
            <a:r>
              <a:rPr lang="en-US" sz="1767" b="1" kern="0" spc="-53" dirty="0">
                <a:solidFill>
                  <a:srgbClr val="E0D6DE"/>
                </a:solidFill>
                <a:latin typeface="p22-mackinac-pro" pitchFamily="34" charset="0"/>
                <a:ea typeface="p22-mackinac-pro" pitchFamily="34" charset="-122"/>
                <a:cs typeface="p22-mackinac-pro" pitchFamily="34" charset="-120"/>
              </a:rPr>
              <a:t>3</a:t>
            </a:r>
            <a:endParaRPr lang="en-US" sz="1767" dirty="0"/>
          </a:p>
        </p:txBody>
      </p:sp>
      <p:sp>
        <p:nvSpPr>
          <p:cNvPr id="17" name="Text 14"/>
          <p:cNvSpPr/>
          <p:nvPr/>
        </p:nvSpPr>
        <p:spPr>
          <a:xfrm>
            <a:off x="6268641" y="4548068"/>
            <a:ext cx="2244328" cy="280511"/>
          </a:xfrm>
          <a:prstGeom prst="rect">
            <a:avLst/>
          </a:prstGeom>
          <a:noFill/>
          <a:ln/>
        </p:spPr>
        <p:txBody>
          <a:bodyPr wrap="none" rtlCol="0" anchor="t"/>
          <a:lstStyle/>
          <a:p>
            <a:pPr marL="0" indent="0" algn="l">
              <a:lnSpc>
                <a:spcPts val="2209"/>
              </a:lnSpc>
              <a:buNone/>
            </a:pPr>
            <a:r>
              <a:rPr lang="en-US" sz="1767" b="1" kern="0" spc="-53" dirty="0">
                <a:solidFill>
                  <a:srgbClr val="E0D6DE"/>
                </a:solidFill>
                <a:latin typeface="p22-mackinac-pro" pitchFamily="34" charset="0"/>
                <a:ea typeface="p22-mackinac-pro" pitchFamily="34" charset="-122"/>
                <a:cs typeface="p22-mackinac-pro" pitchFamily="34" charset="-120"/>
              </a:rPr>
              <a:t>Inconsistent</a:t>
            </a:r>
            <a:endParaRPr lang="en-US" sz="1767" dirty="0"/>
          </a:p>
        </p:txBody>
      </p:sp>
      <p:sp>
        <p:nvSpPr>
          <p:cNvPr id="18" name="Text 15"/>
          <p:cNvSpPr/>
          <p:nvPr/>
        </p:nvSpPr>
        <p:spPr>
          <a:xfrm>
            <a:off x="6268641" y="4936212"/>
            <a:ext cx="5601057" cy="287179"/>
          </a:xfrm>
          <a:prstGeom prst="rect">
            <a:avLst/>
          </a:prstGeom>
          <a:noFill/>
          <a:ln/>
        </p:spPr>
        <p:txBody>
          <a:bodyPr wrap="none" rtlCol="0" anchor="t"/>
          <a:lstStyle/>
          <a:p>
            <a:pPr marL="0" indent="0" algn="l">
              <a:lnSpc>
                <a:spcPts val="2262"/>
              </a:lnSpc>
              <a:buNone/>
            </a:pPr>
            <a:r>
              <a:rPr lang="en-US" sz="1600" kern="0" spc="-28" dirty="0">
                <a:solidFill>
                  <a:srgbClr val="E0D6DE"/>
                </a:solidFill>
                <a:latin typeface="Inter" pitchFamily="34" charset="0"/>
                <a:ea typeface="Inter" pitchFamily="34" charset="-122"/>
                <a:cs typeface="Inter" pitchFamily="34" charset="-120"/>
              </a:rPr>
              <a:t>The quality of resume screening can vary depending on the recruiter.</a:t>
            </a:r>
            <a:endParaRPr lang="en-US" sz="1600" dirty="0"/>
          </a:p>
        </p:txBody>
      </p:sp>
      <p:sp>
        <p:nvSpPr>
          <p:cNvPr id="19" name="Shape 16"/>
          <p:cNvSpPr/>
          <p:nvPr/>
        </p:nvSpPr>
        <p:spPr>
          <a:xfrm>
            <a:off x="6178868" y="5383679"/>
            <a:ext cx="5950625" cy="17919"/>
          </a:xfrm>
          <a:prstGeom prst="roundRect">
            <a:avLst>
              <a:gd name="adj" fmla="val 450916"/>
            </a:avLst>
          </a:prstGeom>
          <a:solidFill>
            <a:srgbClr val="47337F"/>
          </a:solidFill>
          <a:ln/>
        </p:spPr>
      </p:sp>
      <p:sp>
        <p:nvSpPr>
          <p:cNvPr id="20" name="Shape 17"/>
          <p:cNvSpPr/>
          <p:nvPr/>
        </p:nvSpPr>
        <p:spPr>
          <a:xfrm>
            <a:off x="2411135" y="5492710"/>
            <a:ext cx="4904065" cy="1034415"/>
          </a:xfrm>
          <a:prstGeom prst="roundRect">
            <a:avLst>
              <a:gd name="adj" fmla="val 7811"/>
            </a:avLst>
          </a:prstGeom>
          <a:solidFill>
            <a:srgbClr val="2E1A66"/>
          </a:solidFill>
          <a:ln w="7620">
            <a:solidFill>
              <a:srgbClr val="47337F"/>
            </a:solidFill>
            <a:prstDash val="solid"/>
          </a:ln>
        </p:spPr>
      </p:sp>
      <p:sp>
        <p:nvSpPr>
          <p:cNvPr id="21" name="Text 18"/>
          <p:cNvSpPr/>
          <p:nvPr/>
        </p:nvSpPr>
        <p:spPr>
          <a:xfrm>
            <a:off x="2598301" y="5830372"/>
            <a:ext cx="134660" cy="359092"/>
          </a:xfrm>
          <a:prstGeom prst="rect">
            <a:avLst/>
          </a:prstGeom>
          <a:noFill/>
          <a:ln/>
        </p:spPr>
        <p:txBody>
          <a:bodyPr wrap="none" rtlCol="0" anchor="t"/>
          <a:lstStyle/>
          <a:p>
            <a:pPr marL="0" indent="0" algn="ctr">
              <a:lnSpc>
                <a:spcPts val="2828"/>
              </a:lnSpc>
              <a:buNone/>
            </a:pPr>
            <a:r>
              <a:rPr lang="en-US" sz="1767" b="1" kern="0" spc="-53" dirty="0">
                <a:solidFill>
                  <a:srgbClr val="E0D6DE"/>
                </a:solidFill>
                <a:latin typeface="p22-mackinac-pro" pitchFamily="34" charset="0"/>
                <a:ea typeface="p22-mackinac-pro" pitchFamily="34" charset="-122"/>
                <a:cs typeface="p22-mackinac-pro" pitchFamily="34" charset="-120"/>
              </a:rPr>
              <a:t>4</a:t>
            </a:r>
            <a:endParaRPr lang="en-US" sz="1767" dirty="0"/>
          </a:p>
        </p:txBody>
      </p:sp>
      <p:sp>
        <p:nvSpPr>
          <p:cNvPr id="22" name="Text 19"/>
          <p:cNvSpPr/>
          <p:nvPr/>
        </p:nvSpPr>
        <p:spPr>
          <a:xfrm>
            <a:off x="7494746" y="5672257"/>
            <a:ext cx="2244328" cy="280511"/>
          </a:xfrm>
          <a:prstGeom prst="rect">
            <a:avLst/>
          </a:prstGeom>
          <a:noFill/>
          <a:ln/>
        </p:spPr>
        <p:txBody>
          <a:bodyPr wrap="none" rtlCol="0" anchor="t"/>
          <a:lstStyle/>
          <a:p>
            <a:pPr marL="0" indent="0" algn="l">
              <a:lnSpc>
                <a:spcPts val="2209"/>
              </a:lnSpc>
              <a:buNone/>
            </a:pPr>
            <a:r>
              <a:rPr lang="en-US" sz="1767" b="1" kern="0" spc="-53" dirty="0">
                <a:solidFill>
                  <a:srgbClr val="E0D6DE"/>
                </a:solidFill>
                <a:latin typeface="p22-mackinac-pro" pitchFamily="34" charset="0"/>
                <a:ea typeface="p22-mackinac-pro" pitchFamily="34" charset="-122"/>
                <a:cs typeface="p22-mackinac-pro" pitchFamily="34" charset="-120"/>
              </a:rPr>
              <a:t>Inefficient</a:t>
            </a:r>
            <a:endParaRPr lang="en-US" sz="1767" dirty="0"/>
          </a:p>
        </p:txBody>
      </p:sp>
      <p:sp>
        <p:nvSpPr>
          <p:cNvPr id="23" name="Text 20"/>
          <p:cNvSpPr/>
          <p:nvPr/>
        </p:nvSpPr>
        <p:spPr>
          <a:xfrm>
            <a:off x="7494746" y="6060400"/>
            <a:ext cx="3627596" cy="287179"/>
          </a:xfrm>
          <a:prstGeom prst="rect">
            <a:avLst/>
          </a:prstGeom>
          <a:noFill/>
          <a:ln/>
        </p:spPr>
        <p:txBody>
          <a:bodyPr wrap="none" rtlCol="0" anchor="t"/>
          <a:lstStyle/>
          <a:p>
            <a:pPr marL="0" indent="0" algn="l">
              <a:lnSpc>
                <a:spcPts val="2262"/>
              </a:lnSpc>
              <a:buNone/>
            </a:pPr>
            <a:r>
              <a:rPr lang="en-US" kern="0" spc="-28" dirty="0">
                <a:solidFill>
                  <a:srgbClr val="E0D6DE"/>
                </a:solidFill>
                <a:latin typeface="Inter" pitchFamily="34" charset="0"/>
                <a:ea typeface="Inter" pitchFamily="34" charset="-122"/>
                <a:cs typeface="Inter" pitchFamily="34" charset="-120"/>
              </a:rPr>
              <a:t>Hiring processes can be slow and inefficient.</a:t>
            </a:r>
            <a:endParaRPr lang="en-US" dirty="0"/>
          </a:p>
        </p:txBody>
      </p:sp>
      <p:sp>
        <p:nvSpPr>
          <p:cNvPr id="24" name="Text 21"/>
          <p:cNvSpPr/>
          <p:nvPr/>
        </p:nvSpPr>
        <p:spPr>
          <a:xfrm>
            <a:off x="2411135" y="6729055"/>
            <a:ext cx="11010951" cy="861536"/>
          </a:xfrm>
          <a:prstGeom prst="rect">
            <a:avLst/>
          </a:prstGeom>
          <a:noFill/>
          <a:ln/>
        </p:spPr>
        <p:txBody>
          <a:bodyPr wrap="square" rtlCol="0" anchor="t"/>
          <a:lstStyle/>
          <a:p>
            <a:pPr marL="0" indent="0">
              <a:lnSpc>
                <a:spcPts val="2262"/>
              </a:lnSpc>
              <a:buNone/>
            </a:pPr>
            <a:r>
              <a:rPr lang="en-US" kern="0" spc="-28" dirty="0">
                <a:solidFill>
                  <a:srgbClr val="E0D6DE"/>
                </a:solidFill>
                <a:latin typeface="Inter" pitchFamily="34" charset="0"/>
                <a:ea typeface="Inter" pitchFamily="34" charset="-122"/>
                <a:cs typeface="Inter" pitchFamily="34" charset="-120"/>
              </a:rPr>
              <a:t>Traditional resume screening methods are often inefficient and prone to bias. </a:t>
            </a:r>
          </a:p>
          <a:p>
            <a:pPr marL="0" indent="0">
              <a:lnSpc>
                <a:spcPts val="2262"/>
              </a:lnSpc>
              <a:buNone/>
            </a:pPr>
            <a:r>
              <a:rPr lang="en-US" kern="0" spc="-28" dirty="0">
                <a:solidFill>
                  <a:srgbClr val="E0D6DE"/>
                </a:solidFill>
                <a:latin typeface="Inter" pitchFamily="34" charset="0"/>
                <a:ea typeface="Inter" pitchFamily="34" charset="-122"/>
                <a:cs typeface="Inter" pitchFamily="34" charset="-120"/>
              </a:rPr>
              <a:t>The process is time-consuming for recruiters, who must manually sift through a large number of applications. </a:t>
            </a:r>
          </a:p>
          <a:p>
            <a:pPr marL="0" indent="0">
              <a:lnSpc>
                <a:spcPts val="2262"/>
              </a:lnSpc>
              <a:buNone/>
            </a:pPr>
            <a:r>
              <a:rPr lang="en-US" kern="0" spc="-28" dirty="0">
                <a:solidFill>
                  <a:srgbClr val="E0D6DE"/>
                </a:solidFill>
                <a:latin typeface="Inter" pitchFamily="34" charset="0"/>
                <a:ea typeface="Inter" pitchFamily="34" charset="-122"/>
                <a:cs typeface="Inter" pitchFamily="34" charset="-120"/>
              </a:rPr>
              <a:t>This can lead to inconsistency and subjectivity in the evaluation process.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dirty="0"/>
          </a:p>
        </p:txBody>
      </p:sp>
      <p:sp>
        <p:nvSpPr>
          <p:cNvPr id="4" name="Text 1"/>
          <p:cNvSpPr/>
          <p:nvPr/>
        </p:nvSpPr>
        <p:spPr>
          <a:xfrm>
            <a:off x="1936671" y="542925"/>
            <a:ext cx="10757059" cy="1230630"/>
          </a:xfrm>
          <a:prstGeom prst="rect">
            <a:avLst/>
          </a:prstGeom>
          <a:noFill/>
          <a:ln/>
        </p:spPr>
        <p:txBody>
          <a:bodyPr wrap="square" rtlCol="0" anchor="t"/>
          <a:lstStyle/>
          <a:p>
            <a:pPr marL="0" indent="0">
              <a:lnSpc>
                <a:spcPts val="4846"/>
              </a:lnSpc>
              <a:buNone/>
            </a:pPr>
            <a:r>
              <a:rPr lang="en-US" sz="3877" b="1" kern="0" spc="-116" dirty="0">
                <a:solidFill>
                  <a:srgbClr val="A680FF"/>
                </a:solidFill>
                <a:latin typeface="p22-mackinac-pro" pitchFamily="34" charset="0"/>
                <a:ea typeface="p22-mackinac-pro" pitchFamily="34" charset="-122"/>
                <a:cs typeface="p22-mackinac-pro" pitchFamily="34" charset="-120"/>
              </a:rPr>
              <a:t>The Solution: Automated Resume Classification</a:t>
            </a:r>
            <a:endParaRPr lang="en-US" sz="3877" dirty="0"/>
          </a:p>
        </p:txBody>
      </p:sp>
      <p:sp>
        <p:nvSpPr>
          <p:cNvPr id="5" name="Text 2"/>
          <p:cNvSpPr/>
          <p:nvPr/>
        </p:nvSpPr>
        <p:spPr>
          <a:xfrm>
            <a:off x="1936671" y="2018054"/>
            <a:ext cx="11289472" cy="630079"/>
          </a:xfrm>
          <a:prstGeom prst="rect">
            <a:avLst/>
          </a:prstGeom>
          <a:noFill/>
          <a:ln/>
        </p:spPr>
        <p:txBody>
          <a:bodyPr wrap="square" rtlCol="0" anchor="t"/>
          <a:lstStyle/>
          <a:p>
            <a:pPr marL="0" indent="0">
              <a:lnSpc>
                <a:spcPts val="2481"/>
              </a:lnSpc>
              <a:buNone/>
            </a:pPr>
            <a:r>
              <a:rPr lang="en-US" kern="0" spc="-31" dirty="0">
                <a:solidFill>
                  <a:srgbClr val="E0D6DE"/>
                </a:solidFill>
                <a:latin typeface="Inter" pitchFamily="34" charset="0"/>
                <a:ea typeface="Inter" pitchFamily="34" charset="-122"/>
                <a:cs typeface="Inter" pitchFamily="34" charset="-120"/>
              </a:rPr>
              <a:t>This project aims to develop a machine learning model for automated resume classification. By leveraging natural language processing techniques, resumes will be processed, encoded, and categorized into predefined job sectors overlooked talent.</a:t>
            </a:r>
            <a:endParaRPr lang="en-US" dirty="0"/>
          </a:p>
        </p:txBody>
      </p:sp>
      <p:pic>
        <p:nvPicPr>
          <p:cNvPr id="6" name="Image 1" descr="preencoded.png"/>
          <p:cNvPicPr>
            <a:picLocks noChangeAspect="1"/>
          </p:cNvPicPr>
          <p:nvPr/>
        </p:nvPicPr>
        <p:blipFill>
          <a:blip r:embed="rId4"/>
          <a:stretch>
            <a:fillRect/>
          </a:stretch>
        </p:blipFill>
        <p:spPr>
          <a:xfrm>
            <a:off x="3738443" y="3018830"/>
            <a:ext cx="1774865" cy="1134308"/>
          </a:xfrm>
          <a:prstGeom prst="rect">
            <a:avLst/>
          </a:prstGeom>
        </p:spPr>
      </p:pic>
      <p:sp>
        <p:nvSpPr>
          <p:cNvPr id="7" name="Text 3"/>
          <p:cNvSpPr/>
          <p:nvPr/>
        </p:nvSpPr>
        <p:spPr>
          <a:xfrm>
            <a:off x="4579501" y="3529727"/>
            <a:ext cx="92631" cy="393740"/>
          </a:xfrm>
          <a:prstGeom prst="rect">
            <a:avLst/>
          </a:prstGeom>
          <a:noFill/>
          <a:ln/>
        </p:spPr>
        <p:txBody>
          <a:bodyPr wrap="none" rtlCol="0" anchor="t"/>
          <a:lstStyle/>
          <a:p>
            <a:pPr marL="0" indent="0" algn="ctr">
              <a:lnSpc>
                <a:spcPts val="3101"/>
              </a:lnSpc>
              <a:buNone/>
            </a:pPr>
            <a:r>
              <a:rPr lang="en-US" sz="1938" b="1" kern="0" spc="-58" dirty="0">
                <a:solidFill>
                  <a:srgbClr val="E0D6DE"/>
                </a:solidFill>
                <a:latin typeface="p22-mackinac-pro" pitchFamily="34" charset="0"/>
                <a:ea typeface="p22-mackinac-pro" pitchFamily="34" charset="-122"/>
                <a:cs typeface="p22-mackinac-pro" pitchFamily="34" charset="-120"/>
              </a:rPr>
              <a:t>1</a:t>
            </a:r>
            <a:endParaRPr lang="en-US" sz="1938" dirty="0"/>
          </a:p>
        </p:txBody>
      </p:sp>
      <p:sp>
        <p:nvSpPr>
          <p:cNvPr id="8" name="Text 4"/>
          <p:cNvSpPr/>
          <p:nvPr/>
        </p:nvSpPr>
        <p:spPr>
          <a:xfrm>
            <a:off x="5710118" y="3215640"/>
            <a:ext cx="1912620" cy="307538"/>
          </a:xfrm>
          <a:prstGeom prst="rect">
            <a:avLst/>
          </a:prstGeom>
          <a:noFill/>
          <a:ln/>
        </p:spPr>
        <p:txBody>
          <a:bodyPr wrap="none" rtlCol="0" anchor="t"/>
          <a:lstStyle/>
          <a:p>
            <a:pPr marL="0" indent="0" algn="l">
              <a:lnSpc>
                <a:spcPts val="2423"/>
              </a:lnSpc>
              <a:buNone/>
            </a:pPr>
            <a:r>
              <a:rPr lang="en-US" sz="1938" b="1" kern="0" spc="-58" dirty="0">
                <a:solidFill>
                  <a:srgbClr val="E0D6DE"/>
                </a:solidFill>
                <a:latin typeface="p22-mackinac-pro" pitchFamily="34" charset="0"/>
                <a:ea typeface="p22-mackinac-pro" pitchFamily="34" charset="-122"/>
                <a:cs typeface="p22-mackinac-pro" pitchFamily="34" charset="-120"/>
              </a:rPr>
              <a:t>Efficient</a:t>
            </a:r>
            <a:endParaRPr lang="en-US" sz="1938" dirty="0"/>
          </a:p>
        </p:txBody>
      </p:sp>
      <p:sp>
        <p:nvSpPr>
          <p:cNvPr id="9" name="Text 5"/>
          <p:cNvSpPr/>
          <p:nvPr/>
        </p:nvSpPr>
        <p:spPr>
          <a:xfrm>
            <a:off x="5710118" y="3641288"/>
            <a:ext cx="6748582" cy="361534"/>
          </a:xfrm>
          <a:prstGeom prst="rect">
            <a:avLst/>
          </a:prstGeom>
          <a:noFill/>
          <a:ln/>
        </p:spPr>
        <p:txBody>
          <a:bodyPr wrap="none" rtlCol="0" anchor="t"/>
          <a:lstStyle/>
          <a:p>
            <a:pPr marL="0" indent="0" algn="l">
              <a:lnSpc>
                <a:spcPts val="2481"/>
              </a:lnSpc>
              <a:buNone/>
            </a:pPr>
            <a:r>
              <a:rPr lang="en-US" kern="0" spc="-31" dirty="0">
                <a:solidFill>
                  <a:srgbClr val="E0D6DE"/>
                </a:solidFill>
                <a:latin typeface="Inter" pitchFamily="34" charset="0"/>
                <a:ea typeface="Inter" pitchFamily="34" charset="-122"/>
              </a:rPr>
              <a:t>Enhance the efficiency and effectiveness of candidate selection process</a:t>
            </a:r>
            <a:endParaRPr lang="en-US" dirty="0"/>
          </a:p>
        </p:txBody>
      </p:sp>
      <p:sp>
        <p:nvSpPr>
          <p:cNvPr id="10" name="Shape 6"/>
          <p:cNvSpPr/>
          <p:nvPr/>
        </p:nvSpPr>
        <p:spPr>
          <a:xfrm>
            <a:off x="5562481" y="4155817"/>
            <a:ext cx="7082076" cy="19645"/>
          </a:xfrm>
          <a:prstGeom prst="roundRect">
            <a:avLst>
              <a:gd name="adj" fmla="val 451093"/>
            </a:avLst>
          </a:prstGeom>
          <a:solidFill>
            <a:srgbClr val="47337F"/>
          </a:solidFill>
          <a:ln/>
        </p:spPr>
      </p:sp>
      <p:pic>
        <p:nvPicPr>
          <p:cNvPr id="11" name="Image 2" descr="preencoded.png"/>
          <p:cNvPicPr>
            <a:picLocks noChangeAspect="1"/>
          </p:cNvPicPr>
          <p:nvPr/>
        </p:nvPicPr>
        <p:blipFill>
          <a:blip r:embed="rId5"/>
          <a:stretch>
            <a:fillRect/>
          </a:stretch>
        </p:blipFill>
        <p:spPr>
          <a:xfrm>
            <a:off x="2850952" y="4202311"/>
            <a:ext cx="3549729" cy="1134308"/>
          </a:xfrm>
          <a:prstGeom prst="rect">
            <a:avLst/>
          </a:prstGeom>
        </p:spPr>
      </p:pic>
      <p:sp>
        <p:nvSpPr>
          <p:cNvPr id="12" name="Text 7"/>
          <p:cNvSpPr/>
          <p:nvPr/>
        </p:nvSpPr>
        <p:spPr>
          <a:xfrm>
            <a:off x="4557832" y="4572595"/>
            <a:ext cx="135850" cy="393740"/>
          </a:xfrm>
          <a:prstGeom prst="rect">
            <a:avLst/>
          </a:prstGeom>
          <a:noFill/>
          <a:ln/>
        </p:spPr>
        <p:txBody>
          <a:bodyPr wrap="none" rtlCol="0" anchor="t"/>
          <a:lstStyle/>
          <a:p>
            <a:pPr marL="0" indent="0" algn="ctr">
              <a:lnSpc>
                <a:spcPts val="3101"/>
              </a:lnSpc>
              <a:buNone/>
            </a:pPr>
            <a:r>
              <a:rPr lang="en-US" sz="1938" b="1" kern="0" spc="-58" dirty="0">
                <a:solidFill>
                  <a:srgbClr val="E0D6DE"/>
                </a:solidFill>
                <a:latin typeface="p22-mackinac-pro" pitchFamily="34" charset="0"/>
                <a:ea typeface="p22-mackinac-pro" pitchFamily="34" charset="-122"/>
                <a:cs typeface="p22-mackinac-pro" pitchFamily="34" charset="-120"/>
              </a:rPr>
              <a:t>2</a:t>
            </a:r>
            <a:endParaRPr lang="en-US" sz="1938" dirty="0"/>
          </a:p>
        </p:txBody>
      </p:sp>
      <p:sp>
        <p:nvSpPr>
          <p:cNvPr id="13" name="Text 8"/>
          <p:cNvSpPr/>
          <p:nvPr/>
        </p:nvSpPr>
        <p:spPr>
          <a:xfrm>
            <a:off x="6597491" y="4399121"/>
            <a:ext cx="2461498" cy="307538"/>
          </a:xfrm>
          <a:prstGeom prst="rect">
            <a:avLst/>
          </a:prstGeom>
          <a:noFill/>
          <a:ln/>
        </p:spPr>
        <p:txBody>
          <a:bodyPr wrap="none" rtlCol="0" anchor="t"/>
          <a:lstStyle/>
          <a:p>
            <a:pPr marL="0" indent="0" algn="l">
              <a:lnSpc>
                <a:spcPts val="2423"/>
              </a:lnSpc>
              <a:buNone/>
            </a:pPr>
            <a:r>
              <a:rPr lang="en-US" sz="1938" b="1" kern="0" spc="-58" dirty="0">
                <a:solidFill>
                  <a:srgbClr val="E0D6DE"/>
                </a:solidFill>
                <a:latin typeface="p22-mackinac-pro" pitchFamily="34" charset="0"/>
                <a:ea typeface="p22-mackinac-pro" pitchFamily="34" charset="-122"/>
                <a:cs typeface="p22-mackinac-pro" pitchFamily="34" charset="-120"/>
              </a:rPr>
              <a:t>Accurate</a:t>
            </a:r>
            <a:endParaRPr lang="en-US" sz="1938" dirty="0"/>
          </a:p>
        </p:txBody>
      </p:sp>
      <p:sp>
        <p:nvSpPr>
          <p:cNvPr id="14" name="Text 9"/>
          <p:cNvSpPr/>
          <p:nvPr/>
        </p:nvSpPr>
        <p:spPr>
          <a:xfrm>
            <a:off x="6597491" y="4824770"/>
            <a:ext cx="6096239" cy="388382"/>
          </a:xfrm>
          <a:prstGeom prst="rect">
            <a:avLst/>
          </a:prstGeom>
          <a:noFill/>
          <a:ln/>
        </p:spPr>
        <p:txBody>
          <a:bodyPr wrap="none" rtlCol="0" anchor="t"/>
          <a:lstStyle/>
          <a:p>
            <a:pPr marL="0" indent="0" algn="l">
              <a:lnSpc>
                <a:spcPts val="2481"/>
              </a:lnSpc>
              <a:buNone/>
            </a:pPr>
            <a:r>
              <a:rPr lang="en-US" kern="0" spc="-31" dirty="0">
                <a:solidFill>
                  <a:srgbClr val="E0D6DE"/>
                </a:solidFill>
                <a:latin typeface="Inter" pitchFamily="34" charset="0"/>
                <a:ea typeface="Inter" pitchFamily="34" charset="-122"/>
                <a:cs typeface="Inter" pitchFamily="34" charset="-120"/>
              </a:rPr>
              <a:t>Ensure the accurate classification of resumes.</a:t>
            </a:r>
            <a:endParaRPr lang="en-US" dirty="0"/>
          </a:p>
        </p:txBody>
      </p:sp>
      <p:sp>
        <p:nvSpPr>
          <p:cNvPr id="15" name="Shape 10"/>
          <p:cNvSpPr/>
          <p:nvPr/>
        </p:nvSpPr>
        <p:spPr>
          <a:xfrm>
            <a:off x="6449854" y="5339298"/>
            <a:ext cx="6194703" cy="19645"/>
          </a:xfrm>
          <a:prstGeom prst="roundRect">
            <a:avLst>
              <a:gd name="adj" fmla="val 451093"/>
            </a:avLst>
          </a:prstGeom>
          <a:solidFill>
            <a:srgbClr val="47337F"/>
          </a:solidFill>
          <a:ln/>
        </p:spPr>
      </p:sp>
      <p:pic>
        <p:nvPicPr>
          <p:cNvPr id="16" name="Image 3" descr="preencoded.png"/>
          <p:cNvPicPr>
            <a:picLocks noChangeAspect="1"/>
          </p:cNvPicPr>
          <p:nvPr/>
        </p:nvPicPr>
        <p:blipFill>
          <a:blip r:embed="rId6"/>
          <a:stretch>
            <a:fillRect/>
          </a:stretch>
        </p:blipFill>
        <p:spPr>
          <a:xfrm>
            <a:off x="1963460" y="5385792"/>
            <a:ext cx="5324713" cy="1134308"/>
          </a:xfrm>
          <a:prstGeom prst="rect">
            <a:avLst/>
          </a:prstGeom>
        </p:spPr>
      </p:pic>
      <p:sp>
        <p:nvSpPr>
          <p:cNvPr id="17" name="Text 11"/>
          <p:cNvSpPr/>
          <p:nvPr/>
        </p:nvSpPr>
        <p:spPr>
          <a:xfrm>
            <a:off x="4555688" y="5756077"/>
            <a:ext cx="140137" cy="393740"/>
          </a:xfrm>
          <a:prstGeom prst="rect">
            <a:avLst/>
          </a:prstGeom>
          <a:noFill/>
          <a:ln/>
        </p:spPr>
        <p:txBody>
          <a:bodyPr wrap="none" rtlCol="0" anchor="t"/>
          <a:lstStyle/>
          <a:p>
            <a:pPr marL="0" indent="0" algn="ctr">
              <a:lnSpc>
                <a:spcPts val="3101"/>
              </a:lnSpc>
              <a:buNone/>
            </a:pPr>
            <a:r>
              <a:rPr lang="en-US" sz="1938" b="1" kern="0" spc="-58" dirty="0">
                <a:solidFill>
                  <a:srgbClr val="E0D6DE"/>
                </a:solidFill>
                <a:latin typeface="p22-mackinac-pro" pitchFamily="34" charset="0"/>
                <a:ea typeface="p22-mackinac-pro" pitchFamily="34" charset="-122"/>
                <a:cs typeface="p22-mackinac-pro" pitchFamily="34" charset="-120"/>
              </a:rPr>
              <a:t>3</a:t>
            </a:r>
            <a:endParaRPr lang="en-US" sz="1938" dirty="0"/>
          </a:p>
        </p:txBody>
      </p:sp>
      <p:sp>
        <p:nvSpPr>
          <p:cNvPr id="18" name="Text 12"/>
          <p:cNvSpPr/>
          <p:nvPr/>
        </p:nvSpPr>
        <p:spPr>
          <a:xfrm>
            <a:off x="7484983" y="5582603"/>
            <a:ext cx="2461498" cy="307538"/>
          </a:xfrm>
          <a:prstGeom prst="rect">
            <a:avLst/>
          </a:prstGeom>
          <a:noFill/>
          <a:ln/>
        </p:spPr>
        <p:txBody>
          <a:bodyPr wrap="none" rtlCol="0" anchor="t"/>
          <a:lstStyle/>
          <a:p>
            <a:pPr marL="0" indent="0" algn="l">
              <a:lnSpc>
                <a:spcPts val="2423"/>
              </a:lnSpc>
              <a:buNone/>
            </a:pPr>
            <a:r>
              <a:rPr lang="en-US" sz="1938" b="1" kern="0" spc="-58" dirty="0">
                <a:solidFill>
                  <a:srgbClr val="E0D6DE"/>
                </a:solidFill>
                <a:latin typeface="p22-mackinac-pro" pitchFamily="34" charset="0"/>
                <a:ea typeface="p22-mackinac-pro" pitchFamily="34" charset="-122"/>
                <a:cs typeface="p22-mackinac-pro" pitchFamily="34" charset="-120"/>
              </a:rPr>
              <a:t>Objective</a:t>
            </a:r>
            <a:endParaRPr lang="en-US" sz="1938" dirty="0"/>
          </a:p>
        </p:txBody>
      </p:sp>
      <p:sp>
        <p:nvSpPr>
          <p:cNvPr id="19" name="Text 13"/>
          <p:cNvSpPr/>
          <p:nvPr/>
        </p:nvSpPr>
        <p:spPr>
          <a:xfrm>
            <a:off x="7484983" y="6008251"/>
            <a:ext cx="5324713" cy="511849"/>
          </a:xfrm>
          <a:prstGeom prst="rect">
            <a:avLst/>
          </a:prstGeom>
          <a:noFill/>
          <a:ln/>
        </p:spPr>
        <p:txBody>
          <a:bodyPr wrap="none" rtlCol="0" anchor="t"/>
          <a:lstStyle/>
          <a:p>
            <a:pPr marL="0" indent="0" algn="l">
              <a:lnSpc>
                <a:spcPts val="2481"/>
              </a:lnSpc>
              <a:buNone/>
            </a:pPr>
            <a:r>
              <a:rPr lang="en-US" kern="0" spc="-31" dirty="0">
                <a:solidFill>
                  <a:srgbClr val="E0D6DE"/>
                </a:solidFill>
                <a:latin typeface="Inter" pitchFamily="34" charset="0"/>
                <a:ea typeface="Inter" pitchFamily="34" charset="-122"/>
              </a:rPr>
              <a:t>Minimize the bias in candidate evaluation process</a:t>
            </a:r>
            <a:endParaRPr lang="en-US" dirty="0"/>
          </a:p>
        </p:txBody>
      </p:sp>
      <p:sp>
        <p:nvSpPr>
          <p:cNvPr id="20" name="Text 14"/>
          <p:cNvSpPr/>
          <p:nvPr/>
        </p:nvSpPr>
        <p:spPr>
          <a:xfrm>
            <a:off x="1355271" y="6888421"/>
            <a:ext cx="12099472" cy="945118"/>
          </a:xfrm>
          <a:prstGeom prst="rect">
            <a:avLst/>
          </a:prstGeom>
          <a:noFill/>
          <a:ln/>
        </p:spPr>
        <p:txBody>
          <a:bodyPr wrap="square" rtlCol="0" anchor="t"/>
          <a:lstStyle/>
          <a:p>
            <a:pPr marL="0" indent="0">
              <a:lnSpc>
                <a:spcPts val="2481"/>
              </a:lnSpc>
              <a:buNone/>
            </a:pPr>
            <a:r>
              <a:rPr lang="en-US" kern="0" spc="-31" dirty="0">
                <a:solidFill>
                  <a:srgbClr val="E0D6DE"/>
                </a:solidFill>
                <a:latin typeface="Inter" pitchFamily="34" charset="0"/>
                <a:ea typeface="Inter" pitchFamily="34" charset="-122"/>
                <a:cs typeface="Inter" pitchFamily="34" charset="-120"/>
              </a:rPr>
              <a:t>Our solution offers a transformative approach by leveraging the power of machine learning to automate classification.</a:t>
            </a:r>
          </a:p>
          <a:p>
            <a:pPr marL="0" indent="0">
              <a:lnSpc>
                <a:spcPts val="2481"/>
              </a:lnSpc>
              <a:buNone/>
            </a:pPr>
            <a:r>
              <a:rPr lang="en-US" kern="0" spc="-31" dirty="0">
                <a:solidFill>
                  <a:srgbClr val="E0D6DE"/>
                </a:solidFill>
                <a:latin typeface="Inter" pitchFamily="34" charset="0"/>
                <a:ea typeface="Inter" pitchFamily="34" charset="-122"/>
                <a:cs typeface="Inter" pitchFamily="34" charset="-120"/>
              </a:rPr>
              <a:t>This innovative system streamlines the hiring process, ensuring that applications are evaluated efficiently and objectively, while identifying the most qualified candidates.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683657" y="1005721"/>
            <a:ext cx="9605486" cy="1220867"/>
          </a:xfrm>
          <a:prstGeom prst="rect">
            <a:avLst/>
          </a:prstGeom>
          <a:noFill/>
          <a:ln/>
        </p:spPr>
        <p:txBody>
          <a:bodyPr wrap="square" rtlCol="0" anchor="t"/>
          <a:lstStyle/>
          <a:p>
            <a:pPr marL="0" indent="0">
              <a:lnSpc>
                <a:spcPts val="4807"/>
              </a:lnSpc>
              <a:buNone/>
            </a:pPr>
            <a:r>
              <a:rPr lang="en-US" sz="3845" b="1" kern="0" spc="-115" dirty="0">
                <a:solidFill>
                  <a:srgbClr val="A680FF"/>
                </a:solidFill>
                <a:latin typeface="p22-mackinac-pro" pitchFamily="34" charset="0"/>
                <a:ea typeface="p22-mackinac-pro" pitchFamily="34" charset="-122"/>
                <a:cs typeface="p22-mackinac-pro" pitchFamily="34" charset="-120"/>
              </a:rPr>
              <a:t>Data Preprocessing and Feature Engineering</a:t>
            </a:r>
            <a:endParaRPr lang="en-US" sz="3845" dirty="0"/>
          </a:p>
        </p:txBody>
      </p:sp>
      <p:sp>
        <p:nvSpPr>
          <p:cNvPr id="6" name="Shape 2"/>
          <p:cNvSpPr/>
          <p:nvPr/>
        </p:nvSpPr>
        <p:spPr>
          <a:xfrm>
            <a:off x="957024" y="2519482"/>
            <a:ext cx="39052" cy="4704278"/>
          </a:xfrm>
          <a:prstGeom prst="roundRect">
            <a:avLst>
              <a:gd name="adj" fmla="val 225092"/>
            </a:avLst>
          </a:prstGeom>
          <a:solidFill>
            <a:srgbClr val="47337F"/>
          </a:solidFill>
          <a:ln/>
        </p:spPr>
      </p:sp>
      <p:sp>
        <p:nvSpPr>
          <p:cNvPr id="7" name="Shape 3"/>
          <p:cNvSpPr/>
          <p:nvPr/>
        </p:nvSpPr>
        <p:spPr>
          <a:xfrm>
            <a:off x="1196280" y="2939296"/>
            <a:ext cx="683657" cy="39053"/>
          </a:xfrm>
          <a:prstGeom prst="roundRect">
            <a:avLst>
              <a:gd name="adj" fmla="val 225086"/>
            </a:avLst>
          </a:prstGeom>
          <a:solidFill>
            <a:srgbClr val="47337F"/>
          </a:solidFill>
          <a:ln/>
        </p:spPr>
      </p:sp>
      <p:sp>
        <p:nvSpPr>
          <p:cNvPr id="8" name="Shape 4"/>
          <p:cNvSpPr/>
          <p:nvPr/>
        </p:nvSpPr>
        <p:spPr>
          <a:xfrm>
            <a:off x="756821" y="2739152"/>
            <a:ext cx="439460" cy="439460"/>
          </a:xfrm>
          <a:prstGeom prst="roundRect">
            <a:avLst>
              <a:gd name="adj" fmla="val 20003"/>
            </a:avLst>
          </a:prstGeom>
          <a:solidFill>
            <a:srgbClr val="2E1A66"/>
          </a:solidFill>
          <a:ln w="7620">
            <a:solidFill>
              <a:srgbClr val="47337F"/>
            </a:solidFill>
            <a:prstDash val="solid"/>
          </a:ln>
        </p:spPr>
      </p:sp>
      <p:sp>
        <p:nvSpPr>
          <p:cNvPr id="9" name="Text 5"/>
          <p:cNvSpPr/>
          <p:nvPr/>
        </p:nvSpPr>
        <p:spPr>
          <a:xfrm>
            <a:off x="921484" y="2812375"/>
            <a:ext cx="110133" cy="293013"/>
          </a:xfrm>
          <a:prstGeom prst="rect">
            <a:avLst/>
          </a:prstGeom>
          <a:noFill/>
          <a:ln/>
        </p:spPr>
        <p:txBody>
          <a:bodyPr wrap="none" rtlCol="0" anchor="t"/>
          <a:lstStyle/>
          <a:p>
            <a:pPr marL="0" indent="0" algn="ctr">
              <a:lnSpc>
                <a:spcPts val="2307"/>
              </a:lnSpc>
              <a:buNone/>
            </a:pPr>
            <a:r>
              <a:rPr lang="en-US" sz="2307" b="1" kern="0" spc="-69" dirty="0">
                <a:solidFill>
                  <a:srgbClr val="E0D6DE"/>
                </a:solidFill>
                <a:latin typeface="p22-mackinac-pro" pitchFamily="34" charset="0"/>
                <a:ea typeface="p22-mackinac-pro" pitchFamily="34" charset="-122"/>
                <a:cs typeface="p22-mackinac-pro" pitchFamily="34" charset="-120"/>
              </a:rPr>
              <a:t>1</a:t>
            </a:r>
            <a:endParaRPr lang="en-US" sz="2307" dirty="0"/>
          </a:p>
        </p:txBody>
      </p:sp>
      <p:sp>
        <p:nvSpPr>
          <p:cNvPr id="10" name="Text 6"/>
          <p:cNvSpPr/>
          <p:nvPr/>
        </p:nvSpPr>
        <p:spPr>
          <a:xfrm>
            <a:off x="2050852" y="2714744"/>
            <a:ext cx="2441734" cy="305157"/>
          </a:xfrm>
          <a:prstGeom prst="rect">
            <a:avLst/>
          </a:prstGeom>
          <a:noFill/>
          <a:ln/>
        </p:spPr>
        <p:txBody>
          <a:bodyPr wrap="none" rtlCol="0" anchor="t"/>
          <a:lstStyle/>
          <a:p>
            <a:pPr marL="0" indent="0" algn="l">
              <a:lnSpc>
                <a:spcPts val="2403"/>
              </a:lnSpc>
              <a:buNone/>
            </a:pPr>
            <a:r>
              <a:rPr lang="en-US" sz="1923" b="1" kern="0" spc="-58" dirty="0">
                <a:solidFill>
                  <a:srgbClr val="E0D6DE"/>
                </a:solidFill>
                <a:latin typeface="p22-mackinac-pro" pitchFamily="34" charset="0"/>
                <a:ea typeface="p22-mackinac-pro" pitchFamily="34" charset="-122"/>
                <a:cs typeface="p22-mackinac-pro" pitchFamily="34" charset="-120"/>
              </a:rPr>
              <a:t>Data Cleaning</a:t>
            </a:r>
            <a:endParaRPr lang="en-US" sz="1923" dirty="0"/>
          </a:p>
        </p:txBody>
      </p:sp>
      <p:sp>
        <p:nvSpPr>
          <p:cNvPr id="11" name="Text 7"/>
          <p:cNvSpPr/>
          <p:nvPr/>
        </p:nvSpPr>
        <p:spPr>
          <a:xfrm>
            <a:off x="2050852" y="3137059"/>
            <a:ext cx="8238292" cy="625078"/>
          </a:xfrm>
          <a:prstGeom prst="rect">
            <a:avLst/>
          </a:prstGeom>
          <a:noFill/>
          <a:ln/>
        </p:spPr>
        <p:txBody>
          <a:bodyPr wrap="square" rtlCol="0" anchor="t"/>
          <a:lstStyle/>
          <a:p>
            <a:pPr marL="0" indent="0" algn="l">
              <a:lnSpc>
                <a:spcPts val="2461"/>
              </a:lnSpc>
              <a:buNone/>
            </a:pPr>
            <a:r>
              <a:rPr lang="en-US" kern="0" spc="-31" dirty="0">
                <a:solidFill>
                  <a:srgbClr val="E0D6DE"/>
                </a:solidFill>
                <a:latin typeface="Inter" pitchFamily="34" charset="0"/>
                <a:ea typeface="Inter" pitchFamily="34" charset="-122"/>
                <a:cs typeface="Inter" pitchFamily="34" charset="-120"/>
              </a:rPr>
              <a:t>Resumes are often messy with inconsistent formatting, typos, and irrelevant information. Cleaning the data removes noise and ensures consistency.</a:t>
            </a:r>
            <a:endParaRPr lang="en-US" dirty="0"/>
          </a:p>
        </p:txBody>
      </p:sp>
      <p:sp>
        <p:nvSpPr>
          <p:cNvPr id="12" name="Shape 8"/>
          <p:cNvSpPr/>
          <p:nvPr/>
        </p:nvSpPr>
        <p:spPr>
          <a:xfrm>
            <a:off x="1196280" y="4572476"/>
            <a:ext cx="683657" cy="39053"/>
          </a:xfrm>
          <a:prstGeom prst="roundRect">
            <a:avLst>
              <a:gd name="adj" fmla="val 225086"/>
            </a:avLst>
          </a:prstGeom>
          <a:solidFill>
            <a:srgbClr val="47337F"/>
          </a:solidFill>
          <a:ln/>
        </p:spPr>
      </p:sp>
      <p:sp>
        <p:nvSpPr>
          <p:cNvPr id="13" name="Shape 9"/>
          <p:cNvSpPr/>
          <p:nvPr/>
        </p:nvSpPr>
        <p:spPr>
          <a:xfrm>
            <a:off x="756821" y="4372332"/>
            <a:ext cx="439460" cy="439460"/>
          </a:xfrm>
          <a:prstGeom prst="roundRect">
            <a:avLst>
              <a:gd name="adj" fmla="val 20003"/>
            </a:avLst>
          </a:prstGeom>
          <a:solidFill>
            <a:srgbClr val="2E1A66"/>
          </a:solidFill>
          <a:ln w="7620">
            <a:solidFill>
              <a:srgbClr val="47337F"/>
            </a:solidFill>
            <a:prstDash val="solid"/>
          </a:ln>
        </p:spPr>
      </p:sp>
      <p:sp>
        <p:nvSpPr>
          <p:cNvPr id="14" name="Text 10"/>
          <p:cNvSpPr/>
          <p:nvPr/>
        </p:nvSpPr>
        <p:spPr>
          <a:xfrm>
            <a:off x="895648" y="4445556"/>
            <a:ext cx="161687" cy="293013"/>
          </a:xfrm>
          <a:prstGeom prst="rect">
            <a:avLst/>
          </a:prstGeom>
          <a:noFill/>
          <a:ln/>
        </p:spPr>
        <p:txBody>
          <a:bodyPr wrap="none" rtlCol="0" anchor="t"/>
          <a:lstStyle/>
          <a:p>
            <a:pPr marL="0" indent="0" algn="ctr">
              <a:lnSpc>
                <a:spcPts val="2307"/>
              </a:lnSpc>
              <a:buNone/>
            </a:pPr>
            <a:r>
              <a:rPr lang="en-US" sz="2307" b="1" kern="0" spc="-69" dirty="0">
                <a:solidFill>
                  <a:srgbClr val="E0D6DE"/>
                </a:solidFill>
                <a:latin typeface="p22-mackinac-pro" pitchFamily="34" charset="0"/>
                <a:ea typeface="p22-mackinac-pro" pitchFamily="34" charset="-122"/>
                <a:cs typeface="p22-mackinac-pro" pitchFamily="34" charset="-120"/>
              </a:rPr>
              <a:t>2</a:t>
            </a:r>
            <a:endParaRPr lang="en-US" sz="2307" dirty="0"/>
          </a:p>
        </p:txBody>
      </p:sp>
      <p:sp>
        <p:nvSpPr>
          <p:cNvPr id="15" name="Text 11"/>
          <p:cNvSpPr/>
          <p:nvPr/>
        </p:nvSpPr>
        <p:spPr>
          <a:xfrm>
            <a:off x="2050852" y="4347924"/>
            <a:ext cx="2441734" cy="305157"/>
          </a:xfrm>
          <a:prstGeom prst="rect">
            <a:avLst/>
          </a:prstGeom>
          <a:noFill/>
          <a:ln/>
        </p:spPr>
        <p:txBody>
          <a:bodyPr wrap="none" rtlCol="0" anchor="t"/>
          <a:lstStyle/>
          <a:p>
            <a:pPr marL="0" indent="0" algn="l">
              <a:lnSpc>
                <a:spcPts val="2403"/>
              </a:lnSpc>
              <a:buNone/>
            </a:pPr>
            <a:r>
              <a:rPr lang="en-US" sz="1923" b="1" kern="0" spc="-58" dirty="0">
                <a:solidFill>
                  <a:srgbClr val="E0D6DE"/>
                </a:solidFill>
                <a:latin typeface="p22-mackinac-pro" pitchFamily="34" charset="0"/>
                <a:ea typeface="p22-mackinac-pro" pitchFamily="34" charset="-122"/>
                <a:cs typeface="p22-mackinac-pro" pitchFamily="34" charset="-120"/>
              </a:rPr>
              <a:t>Target Column</a:t>
            </a:r>
            <a:endParaRPr lang="en-US" sz="1923" dirty="0"/>
          </a:p>
        </p:txBody>
      </p:sp>
      <p:sp>
        <p:nvSpPr>
          <p:cNvPr id="16" name="Text 12"/>
          <p:cNvSpPr/>
          <p:nvPr/>
        </p:nvSpPr>
        <p:spPr>
          <a:xfrm>
            <a:off x="2050852" y="4770239"/>
            <a:ext cx="8238292" cy="625078"/>
          </a:xfrm>
          <a:prstGeom prst="rect">
            <a:avLst/>
          </a:prstGeom>
          <a:noFill/>
          <a:ln/>
        </p:spPr>
        <p:txBody>
          <a:bodyPr wrap="square" rtlCol="0" anchor="t"/>
          <a:lstStyle/>
          <a:p>
            <a:pPr marL="0" indent="0" algn="l">
              <a:lnSpc>
                <a:spcPts val="2461"/>
              </a:lnSpc>
              <a:buNone/>
            </a:pPr>
            <a:r>
              <a:rPr lang="en-US" kern="0" spc="-31" dirty="0">
                <a:solidFill>
                  <a:srgbClr val="E0D6DE"/>
                </a:solidFill>
                <a:latin typeface="Inter" pitchFamily="34" charset="0"/>
                <a:ea typeface="Inter" pitchFamily="34" charset="-122"/>
                <a:cs typeface="Inter" pitchFamily="34" charset="-120"/>
              </a:rPr>
              <a:t>Extracting Target Column from the dataset is essential for the ML model to learn from. The Dataset has id, resume string, resume html and category as columns. From this,  Category is chosen as target Column for Prediction</a:t>
            </a:r>
            <a:endParaRPr lang="en-US" dirty="0"/>
          </a:p>
        </p:txBody>
      </p:sp>
      <p:sp>
        <p:nvSpPr>
          <p:cNvPr id="17" name="Shape 13"/>
          <p:cNvSpPr/>
          <p:nvPr/>
        </p:nvSpPr>
        <p:spPr>
          <a:xfrm>
            <a:off x="1196280" y="6205657"/>
            <a:ext cx="683657" cy="39053"/>
          </a:xfrm>
          <a:prstGeom prst="roundRect">
            <a:avLst>
              <a:gd name="adj" fmla="val 225086"/>
            </a:avLst>
          </a:prstGeom>
          <a:solidFill>
            <a:srgbClr val="47337F"/>
          </a:solidFill>
          <a:ln/>
        </p:spPr>
      </p:sp>
      <p:sp>
        <p:nvSpPr>
          <p:cNvPr id="18" name="Shape 14"/>
          <p:cNvSpPr/>
          <p:nvPr/>
        </p:nvSpPr>
        <p:spPr>
          <a:xfrm>
            <a:off x="756821" y="6005513"/>
            <a:ext cx="439460" cy="439460"/>
          </a:xfrm>
          <a:prstGeom prst="roundRect">
            <a:avLst>
              <a:gd name="adj" fmla="val 20003"/>
            </a:avLst>
          </a:prstGeom>
          <a:solidFill>
            <a:srgbClr val="2E1A66"/>
          </a:solidFill>
          <a:ln w="7620">
            <a:solidFill>
              <a:srgbClr val="47337F"/>
            </a:solidFill>
            <a:prstDash val="solid"/>
          </a:ln>
        </p:spPr>
      </p:sp>
      <p:sp>
        <p:nvSpPr>
          <p:cNvPr id="19" name="Text 15"/>
          <p:cNvSpPr/>
          <p:nvPr/>
        </p:nvSpPr>
        <p:spPr>
          <a:xfrm>
            <a:off x="893147" y="6078736"/>
            <a:ext cx="166688" cy="293013"/>
          </a:xfrm>
          <a:prstGeom prst="rect">
            <a:avLst/>
          </a:prstGeom>
          <a:noFill/>
          <a:ln/>
        </p:spPr>
        <p:txBody>
          <a:bodyPr wrap="none" rtlCol="0" anchor="t"/>
          <a:lstStyle/>
          <a:p>
            <a:pPr marL="0" indent="0" algn="ctr">
              <a:lnSpc>
                <a:spcPts val="2307"/>
              </a:lnSpc>
              <a:buNone/>
            </a:pPr>
            <a:r>
              <a:rPr lang="en-US" sz="2307" b="1" kern="0" spc="-69" dirty="0">
                <a:solidFill>
                  <a:srgbClr val="E0D6DE"/>
                </a:solidFill>
                <a:latin typeface="p22-mackinac-pro" pitchFamily="34" charset="0"/>
                <a:ea typeface="p22-mackinac-pro" pitchFamily="34" charset="-122"/>
                <a:cs typeface="p22-mackinac-pro" pitchFamily="34" charset="-120"/>
              </a:rPr>
              <a:t>3</a:t>
            </a:r>
            <a:endParaRPr lang="en-US" sz="2307" dirty="0"/>
          </a:p>
        </p:txBody>
      </p:sp>
      <p:sp>
        <p:nvSpPr>
          <p:cNvPr id="20" name="Text 16"/>
          <p:cNvSpPr/>
          <p:nvPr/>
        </p:nvSpPr>
        <p:spPr>
          <a:xfrm>
            <a:off x="2050852" y="5981105"/>
            <a:ext cx="2441734" cy="305157"/>
          </a:xfrm>
          <a:prstGeom prst="rect">
            <a:avLst/>
          </a:prstGeom>
          <a:noFill/>
          <a:ln/>
        </p:spPr>
        <p:txBody>
          <a:bodyPr wrap="none" rtlCol="0" anchor="t"/>
          <a:lstStyle/>
          <a:p>
            <a:pPr marL="0" indent="0" algn="l">
              <a:lnSpc>
                <a:spcPts val="2403"/>
              </a:lnSpc>
              <a:buNone/>
            </a:pPr>
            <a:r>
              <a:rPr lang="en-US" sz="1923" b="1" kern="0" spc="-58" dirty="0">
                <a:solidFill>
                  <a:srgbClr val="E0D6DE"/>
                </a:solidFill>
                <a:latin typeface="p22-mackinac-pro" pitchFamily="34" charset="0"/>
                <a:ea typeface="p22-mackinac-pro" pitchFamily="34" charset="-122"/>
                <a:cs typeface="p22-mackinac-pro" pitchFamily="34" charset="-120"/>
              </a:rPr>
              <a:t>Data Transformation</a:t>
            </a:r>
            <a:endParaRPr lang="en-US" sz="1923" dirty="0"/>
          </a:p>
        </p:txBody>
      </p:sp>
      <p:sp>
        <p:nvSpPr>
          <p:cNvPr id="21" name="Text 17"/>
          <p:cNvSpPr/>
          <p:nvPr/>
        </p:nvSpPr>
        <p:spPr>
          <a:xfrm>
            <a:off x="2050852" y="6403419"/>
            <a:ext cx="8238292" cy="625078"/>
          </a:xfrm>
          <a:prstGeom prst="rect">
            <a:avLst/>
          </a:prstGeom>
          <a:noFill/>
          <a:ln/>
        </p:spPr>
        <p:txBody>
          <a:bodyPr wrap="square" rtlCol="0" anchor="t"/>
          <a:lstStyle/>
          <a:p>
            <a:pPr marL="0" indent="0" algn="l">
              <a:lnSpc>
                <a:spcPts val="2461"/>
              </a:lnSpc>
              <a:buNone/>
            </a:pPr>
            <a:r>
              <a:rPr lang="en-US" kern="0" spc="-31" dirty="0">
                <a:solidFill>
                  <a:srgbClr val="E0D6DE"/>
                </a:solidFill>
                <a:latin typeface="Inter" pitchFamily="34" charset="0"/>
                <a:ea typeface="Inter" pitchFamily="34" charset="-122"/>
                <a:cs typeface="Inter" pitchFamily="34" charset="-120"/>
              </a:rPr>
              <a:t>Data is transformed into a format suitable for the ML model.  Here Local Encoder is used to convert text into numerical values.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1981"/>
          </a:xfrm>
          <a:prstGeom prst="rect">
            <a:avLst/>
          </a:prstGeom>
        </p:spPr>
      </p:pic>
      <p:sp>
        <p:nvSpPr>
          <p:cNvPr id="5" name="Text 1"/>
          <p:cNvSpPr/>
          <p:nvPr/>
        </p:nvSpPr>
        <p:spPr>
          <a:xfrm>
            <a:off x="860108" y="675799"/>
            <a:ext cx="7423785" cy="2303859"/>
          </a:xfrm>
          <a:prstGeom prst="rect">
            <a:avLst/>
          </a:prstGeom>
          <a:noFill/>
          <a:ln/>
        </p:spPr>
        <p:txBody>
          <a:bodyPr wrap="square" rtlCol="0" anchor="t"/>
          <a:lstStyle/>
          <a:p>
            <a:pPr marL="0" indent="0">
              <a:lnSpc>
                <a:spcPts val="6047"/>
              </a:lnSpc>
              <a:buNone/>
            </a:pPr>
            <a:r>
              <a:rPr lang="en-US" sz="4838" b="1" kern="0" spc="-145" dirty="0">
                <a:solidFill>
                  <a:srgbClr val="A680FF"/>
                </a:solidFill>
                <a:latin typeface="p22-mackinac-pro" pitchFamily="34" charset="0"/>
                <a:ea typeface="p22-mackinac-pro" pitchFamily="34" charset="-122"/>
                <a:cs typeface="p22-mackinac-pro" pitchFamily="34" charset="-120"/>
              </a:rPr>
              <a:t>Machine Learning Algorithms Powering the Classifier</a:t>
            </a:r>
            <a:endParaRPr lang="en-US" sz="4838" dirty="0"/>
          </a:p>
        </p:txBody>
      </p:sp>
      <p:sp>
        <p:nvSpPr>
          <p:cNvPr id="6" name="Text 2"/>
          <p:cNvSpPr/>
          <p:nvPr/>
        </p:nvSpPr>
        <p:spPr>
          <a:xfrm>
            <a:off x="860108" y="3348276"/>
            <a:ext cx="7423785" cy="1965722"/>
          </a:xfrm>
          <a:prstGeom prst="rect">
            <a:avLst/>
          </a:prstGeom>
          <a:noFill/>
          <a:ln/>
        </p:spPr>
        <p:txBody>
          <a:bodyPr wrap="square" rtlCol="0" anchor="t"/>
          <a:lstStyle/>
          <a:p>
            <a:pPr marL="0" indent="0">
              <a:lnSpc>
                <a:spcPts val="3096"/>
              </a:lnSpc>
              <a:buNone/>
            </a:pPr>
            <a:r>
              <a:rPr lang="en-US" sz="1935" kern="0" spc="-39" dirty="0">
                <a:solidFill>
                  <a:srgbClr val="E0D6DE"/>
                </a:solidFill>
                <a:latin typeface="Inter" pitchFamily="34" charset="0"/>
                <a:ea typeface="Inter" pitchFamily="34" charset="-122"/>
                <a:cs typeface="Inter" pitchFamily="34" charset="-120"/>
              </a:rPr>
              <a:t>The resume classifier leverages sophisticated machine learning algorithms to analyze and classify resumes based on their content. These algorithms are trained on a massive dataset of resumes, allowing the system to learn patterns and identify key features that distinguish different job categories.</a:t>
            </a:r>
            <a:endParaRPr lang="en-US" sz="1935" dirty="0"/>
          </a:p>
        </p:txBody>
      </p:sp>
      <p:sp>
        <p:nvSpPr>
          <p:cNvPr id="7" name="Text 3"/>
          <p:cNvSpPr/>
          <p:nvPr/>
        </p:nvSpPr>
        <p:spPr>
          <a:xfrm>
            <a:off x="860108" y="5590461"/>
            <a:ext cx="7423785" cy="1965722"/>
          </a:xfrm>
          <a:prstGeom prst="rect">
            <a:avLst/>
          </a:prstGeom>
          <a:noFill/>
          <a:ln/>
        </p:spPr>
        <p:txBody>
          <a:bodyPr wrap="square" rtlCol="0" anchor="t"/>
          <a:lstStyle/>
          <a:p>
            <a:pPr marL="0" indent="0">
              <a:lnSpc>
                <a:spcPts val="3096"/>
              </a:lnSpc>
              <a:buNone/>
            </a:pPr>
            <a:r>
              <a:rPr lang="en-US" sz="1935" kern="0" spc="-39" dirty="0">
                <a:solidFill>
                  <a:srgbClr val="E0D6DE"/>
                </a:solidFill>
                <a:latin typeface="Inter" pitchFamily="34" charset="0"/>
                <a:ea typeface="Inter" pitchFamily="34" charset="-122"/>
                <a:cs typeface="Inter" pitchFamily="34" charset="-120"/>
              </a:rPr>
              <a:t>The classifier utilizes algorithms such as Natural Language Processing (NLP) for text understanding and XGBoost for classification. These algorithms work together to ensure accurate and efficient resume classification.</a:t>
            </a:r>
            <a:endParaRPr lang="en-US" sz="19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dirty="0"/>
          </a:p>
        </p:txBody>
      </p:sp>
      <p:sp>
        <p:nvSpPr>
          <p:cNvPr id="4" name="Text 1"/>
          <p:cNvSpPr/>
          <p:nvPr/>
        </p:nvSpPr>
        <p:spPr>
          <a:xfrm>
            <a:off x="864037" y="1405176"/>
            <a:ext cx="10628590" cy="771525"/>
          </a:xfrm>
          <a:prstGeom prst="rect">
            <a:avLst/>
          </a:prstGeom>
          <a:noFill/>
          <a:ln/>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Key Features of the Resume Classifier</a:t>
            </a:r>
            <a:endParaRPr lang="en-US" sz="4860" dirty="0"/>
          </a:p>
        </p:txBody>
      </p:sp>
      <p:pic>
        <p:nvPicPr>
          <p:cNvPr id="5" name="Image 1" descr="preencoded.png"/>
          <p:cNvPicPr>
            <a:picLocks noChangeAspect="1"/>
          </p:cNvPicPr>
          <p:nvPr/>
        </p:nvPicPr>
        <p:blipFill>
          <a:blip r:embed="rId4"/>
          <a:stretch>
            <a:fillRect/>
          </a:stretch>
        </p:blipFill>
        <p:spPr>
          <a:xfrm>
            <a:off x="864037" y="2670453"/>
            <a:ext cx="617220" cy="617220"/>
          </a:xfrm>
          <a:prstGeom prst="rect">
            <a:avLst/>
          </a:prstGeom>
        </p:spPr>
      </p:pic>
      <p:sp>
        <p:nvSpPr>
          <p:cNvPr id="6" name="Text 2"/>
          <p:cNvSpPr/>
          <p:nvPr/>
        </p:nvSpPr>
        <p:spPr>
          <a:xfrm>
            <a:off x="739150" y="3366024"/>
            <a:ext cx="4310743" cy="771525"/>
          </a:xfrm>
          <a:prstGeom prst="rect">
            <a:avLst/>
          </a:prstGeom>
          <a:noFill/>
          <a:ln/>
        </p:spPr>
        <p:txBody>
          <a:bodyPr wrap="square" rtlCol="0" anchor="t"/>
          <a:lstStyle/>
          <a:p>
            <a:pPr marL="0" indent="0" algn="l">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Automated Resume Classification</a:t>
            </a:r>
          </a:p>
        </p:txBody>
      </p:sp>
      <p:sp>
        <p:nvSpPr>
          <p:cNvPr id="7" name="Text 3"/>
          <p:cNvSpPr/>
          <p:nvPr/>
        </p:nvSpPr>
        <p:spPr>
          <a:xfrm>
            <a:off x="739150" y="4147372"/>
            <a:ext cx="2959267" cy="1910358"/>
          </a:xfrm>
          <a:prstGeom prst="rect">
            <a:avLst/>
          </a:prstGeom>
          <a:noFill/>
          <a:ln/>
        </p:spPr>
        <p:txBody>
          <a:bodyPr wrap="square" rtlCol="0" anchor="t"/>
          <a:lstStyle/>
          <a:p>
            <a:pPr marL="0" indent="0" algn="l">
              <a:lnSpc>
                <a:spcPts val="3110"/>
              </a:lnSpc>
              <a:buNone/>
            </a:pPr>
            <a:r>
              <a:rPr lang="en-US" sz="1944" kern="0" spc="-39" dirty="0">
                <a:solidFill>
                  <a:srgbClr val="E0D6DE"/>
                </a:solidFill>
                <a:latin typeface="Inter" pitchFamily="34" charset="0"/>
                <a:ea typeface="Inter" pitchFamily="34" charset="-122"/>
                <a:cs typeface="Inter" pitchFamily="34" charset="-120"/>
              </a:rPr>
              <a:t>The model analyze the resumes and classify them in predefined job sectors.</a:t>
            </a:r>
            <a:endParaRPr lang="en-US" sz="1944" dirty="0"/>
          </a:p>
        </p:txBody>
      </p:sp>
      <p:pic>
        <p:nvPicPr>
          <p:cNvPr id="8" name="Image 2" descr="preencoded.png"/>
          <p:cNvPicPr>
            <a:picLocks noChangeAspect="1"/>
          </p:cNvPicPr>
          <p:nvPr/>
        </p:nvPicPr>
        <p:blipFill>
          <a:blip r:embed="rId5"/>
          <a:stretch>
            <a:fillRect/>
          </a:stretch>
        </p:blipFill>
        <p:spPr>
          <a:xfrm>
            <a:off x="5481229" y="2670453"/>
            <a:ext cx="617220" cy="617220"/>
          </a:xfrm>
          <a:prstGeom prst="rect">
            <a:avLst/>
          </a:prstGeom>
        </p:spPr>
      </p:pic>
      <p:sp>
        <p:nvSpPr>
          <p:cNvPr id="9" name="Text 4"/>
          <p:cNvSpPr/>
          <p:nvPr/>
        </p:nvSpPr>
        <p:spPr>
          <a:xfrm>
            <a:off x="5347513" y="3520983"/>
            <a:ext cx="2947868" cy="385763"/>
          </a:xfrm>
          <a:prstGeom prst="rect">
            <a:avLst/>
          </a:prstGeom>
          <a:noFill/>
          <a:ln/>
        </p:spPr>
        <p:txBody>
          <a:bodyPr wrap="none" rtlCol="0" anchor="t"/>
          <a:lstStyle/>
          <a:p>
            <a:pPr marL="0" indent="0" algn="l">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High Accuracy</a:t>
            </a:r>
            <a:endParaRPr lang="en-US" sz="2430" dirty="0"/>
          </a:p>
        </p:txBody>
      </p:sp>
      <p:sp>
        <p:nvSpPr>
          <p:cNvPr id="10" name="Text 5"/>
          <p:cNvSpPr/>
          <p:nvPr/>
        </p:nvSpPr>
        <p:spPr>
          <a:xfrm>
            <a:off x="5347513" y="4114800"/>
            <a:ext cx="2947868" cy="2370296"/>
          </a:xfrm>
          <a:prstGeom prst="rect">
            <a:avLst/>
          </a:prstGeom>
          <a:noFill/>
          <a:ln/>
        </p:spPr>
        <p:txBody>
          <a:bodyPr wrap="square" rtlCol="0" anchor="t"/>
          <a:lstStyle/>
          <a:p>
            <a:pPr marL="0" indent="0" algn="l">
              <a:lnSpc>
                <a:spcPts val="3110"/>
              </a:lnSpc>
              <a:buNone/>
            </a:pPr>
            <a:r>
              <a:rPr lang="en-US" sz="1944" kern="0" spc="-39" dirty="0">
                <a:solidFill>
                  <a:srgbClr val="E0D6DE"/>
                </a:solidFill>
                <a:latin typeface="Inter" pitchFamily="34" charset="0"/>
                <a:ea typeface="Inter" pitchFamily="34" charset="-122"/>
                <a:cs typeface="Inter" pitchFamily="34" charset="-120"/>
              </a:rPr>
              <a:t>The model is trained on a vast dataset of resumes, achieving high accuracy in classifying resumes based on relevant skills and experience.</a:t>
            </a:r>
            <a:endParaRPr lang="en-US" sz="1944" dirty="0"/>
          </a:p>
        </p:txBody>
      </p:sp>
      <p:pic>
        <p:nvPicPr>
          <p:cNvPr id="11" name="Image 3" descr="preencoded.png"/>
          <p:cNvPicPr>
            <a:picLocks noChangeAspect="1"/>
          </p:cNvPicPr>
          <p:nvPr/>
        </p:nvPicPr>
        <p:blipFill>
          <a:blip r:embed="rId6"/>
          <a:stretch>
            <a:fillRect/>
          </a:stretch>
        </p:blipFill>
        <p:spPr>
          <a:xfrm>
            <a:off x="9924019" y="2745407"/>
            <a:ext cx="617220" cy="617220"/>
          </a:xfrm>
          <a:prstGeom prst="rect">
            <a:avLst/>
          </a:prstGeom>
        </p:spPr>
      </p:pic>
      <p:sp>
        <p:nvSpPr>
          <p:cNvPr id="12" name="Text 6"/>
          <p:cNvSpPr/>
          <p:nvPr/>
        </p:nvSpPr>
        <p:spPr>
          <a:xfrm>
            <a:off x="9944477" y="3480408"/>
            <a:ext cx="2947868" cy="385763"/>
          </a:xfrm>
          <a:prstGeom prst="rect">
            <a:avLst/>
          </a:prstGeom>
          <a:noFill/>
          <a:ln/>
        </p:spPr>
        <p:txBody>
          <a:bodyPr wrap="none" rtlCol="0" anchor="t"/>
          <a:lstStyle/>
          <a:p>
            <a:pPr marL="0" indent="0" algn="l">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Keyword Matching</a:t>
            </a:r>
            <a:endParaRPr lang="en-US" sz="2430" dirty="0"/>
          </a:p>
        </p:txBody>
      </p:sp>
      <p:sp>
        <p:nvSpPr>
          <p:cNvPr id="13" name="Text 7"/>
          <p:cNvSpPr/>
          <p:nvPr/>
        </p:nvSpPr>
        <p:spPr>
          <a:xfrm>
            <a:off x="9944477" y="4068366"/>
            <a:ext cx="2947868" cy="2370296"/>
          </a:xfrm>
          <a:prstGeom prst="rect">
            <a:avLst/>
          </a:prstGeom>
          <a:noFill/>
          <a:ln/>
        </p:spPr>
        <p:txBody>
          <a:bodyPr wrap="square" rtlCol="0" anchor="t"/>
          <a:lstStyle/>
          <a:p>
            <a:pPr marL="0" indent="0" algn="l">
              <a:lnSpc>
                <a:spcPts val="3110"/>
              </a:lnSpc>
              <a:buNone/>
            </a:pPr>
            <a:r>
              <a:rPr lang="en-US" sz="1944" kern="0" spc="-39" dirty="0">
                <a:solidFill>
                  <a:srgbClr val="E0D6DE"/>
                </a:solidFill>
                <a:latin typeface="Inter" pitchFamily="34" charset="0"/>
                <a:ea typeface="Inter" pitchFamily="34" charset="-122"/>
                <a:cs typeface="Inter" pitchFamily="34" charset="-120"/>
              </a:rPr>
              <a:t>The classifier analyzes resumes for specific keywords and phrases related to job requirements, ensuring a strong match.</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41803" y="530900"/>
            <a:ext cx="6787634" cy="603290"/>
          </a:xfrm>
          <a:prstGeom prst="rect">
            <a:avLst/>
          </a:prstGeom>
          <a:noFill/>
          <a:ln/>
        </p:spPr>
        <p:txBody>
          <a:bodyPr wrap="none" rtlCol="0" anchor="t"/>
          <a:lstStyle/>
          <a:p>
            <a:pPr marL="0" indent="0">
              <a:lnSpc>
                <a:spcPts val="4751"/>
              </a:lnSpc>
              <a:buNone/>
            </a:pPr>
            <a:r>
              <a:rPr lang="en-US" sz="3801" b="1" kern="0" spc="-114" dirty="0">
                <a:solidFill>
                  <a:srgbClr val="A680FF"/>
                </a:solidFill>
                <a:latin typeface="p22-mackinac-pro" pitchFamily="34" charset="0"/>
                <a:ea typeface="p22-mackinac-pro" pitchFamily="34" charset="-122"/>
                <a:cs typeface="p22-mackinac-pro" pitchFamily="34" charset="-120"/>
              </a:rPr>
              <a:t>Model Training and Evaluation</a:t>
            </a:r>
            <a:endParaRPr lang="en-US" sz="3801" dirty="0"/>
          </a:p>
        </p:txBody>
      </p:sp>
      <p:pic>
        <p:nvPicPr>
          <p:cNvPr id="5" name="Image 1" descr="preencoded.png"/>
          <p:cNvPicPr>
            <a:picLocks noChangeAspect="1"/>
          </p:cNvPicPr>
          <p:nvPr/>
        </p:nvPicPr>
        <p:blipFill>
          <a:blip r:embed="rId4"/>
          <a:stretch>
            <a:fillRect/>
          </a:stretch>
        </p:blipFill>
        <p:spPr>
          <a:xfrm>
            <a:off x="2041803" y="1520309"/>
            <a:ext cx="965359" cy="1544598"/>
          </a:xfrm>
          <a:prstGeom prst="rect">
            <a:avLst/>
          </a:prstGeom>
        </p:spPr>
      </p:pic>
      <p:sp>
        <p:nvSpPr>
          <p:cNvPr id="6" name="Text 2"/>
          <p:cNvSpPr/>
          <p:nvPr/>
        </p:nvSpPr>
        <p:spPr>
          <a:xfrm>
            <a:off x="3296722" y="1713309"/>
            <a:ext cx="2413397" cy="301585"/>
          </a:xfrm>
          <a:prstGeom prst="rect">
            <a:avLst/>
          </a:prstGeom>
          <a:noFill/>
          <a:ln/>
        </p:spPr>
        <p:txBody>
          <a:bodyPr wrap="none" rtlCol="0" anchor="t"/>
          <a:lstStyle/>
          <a:p>
            <a:pPr marL="0" indent="0" algn="l">
              <a:lnSpc>
                <a:spcPts val="2375"/>
              </a:lnSpc>
              <a:buNone/>
            </a:pPr>
            <a:r>
              <a:rPr lang="en-US" sz="1900" b="1" kern="0" spc="-57" dirty="0">
                <a:solidFill>
                  <a:srgbClr val="E0D6DE"/>
                </a:solidFill>
                <a:latin typeface="p22-mackinac-pro" pitchFamily="34" charset="0"/>
                <a:ea typeface="p22-mackinac-pro" pitchFamily="34" charset="-122"/>
                <a:cs typeface="p22-mackinac-pro" pitchFamily="34" charset="-120"/>
              </a:rPr>
              <a:t>Data Splitting</a:t>
            </a:r>
            <a:endParaRPr lang="en-US" sz="1900" dirty="0"/>
          </a:p>
        </p:txBody>
      </p:sp>
      <p:sp>
        <p:nvSpPr>
          <p:cNvPr id="7" name="Text 3"/>
          <p:cNvSpPr/>
          <p:nvPr/>
        </p:nvSpPr>
        <p:spPr>
          <a:xfrm>
            <a:off x="3296722" y="2130623"/>
            <a:ext cx="9291876" cy="617934"/>
          </a:xfrm>
          <a:prstGeom prst="rect">
            <a:avLst/>
          </a:prstGeom>
          <a:noFill/>
          <a:ln/>
        </p:spPr>
        <p:txBody>
          <a:bodyPr wrap="square" rtlCol="0" anchor="t"/>
          <a:lstStyle/>
          <a:p>
            <a:pPr marL="0" indent="0" algn="l">
              <a:lnSpc>
                <a:spcPts val="2432"/>
              </a:lnSpc>
              <a:buNone/>
            </a:pPr>
            <a:r>
              <a:rPr lang="en-US" kern="0" spc="-30" dirty="0">
                <a:solidFill>
                  <a:srgbClr val="E0D6DE"/>
                </a:solidFill>
                <a:latin typeface="Inter" pitchFamily="34" charset="0"/>
                <a:ea typeface="Inter" pitchFamily="34" charset="-122"/>
                <a:cs typeface="Inter" pitchFamily="34" charset="-120"/>
              </a:rPr>
              <a:t>The dataset is divided into training and testing sets. The training set is used to train the model, while the testing set is used to evaluate its performance.</a:t>
            </a:r>
            <a:endParaRPr lang="en-US" dirty="0"/>
          </a:p>
        </p:txBody>
      </p:sp>
      <p:pic>
        <p:nvPicPr>
          <p:cNvPr id="8" name="Image 2" descr="preencoded.png"/>
          <p:cNvPicPr>
            <a:picLocks noChangeAspect="1"/>
          </p:cNvPicPr>
          <p:nvPr/>
        </p:nvPicPr>
        <p:blipFill>
          <a:blip r:embed="rId5"/>
          <a:stretch>
            <a:fillRect/>
          </a:stretch>
        </p:blipFill>
        <p:spPr>
          <a:xfrm>
            <a:off x="2041803" y="3064907"/>
            <a:ext cx="965359" cy="1544598"/>
          </a:xfrm>
          <a:prstGeom prst="rect">
            <a:avLst/>
          </a:prstGeom>
        </p:spPr>
      </p:pic>
      <p:sp>
        <p:nvSpPr>
          <p:cNvPr id="9" name="Text 4"/>
          <p:cNvSpPr/>
          <p:nvPr/>
        </p:nvSpPr>
        <p:spPr>
          <a:xfrm>
            <a:off x="3296722" y="3257907"/>
            <a:ext cx="2413397" cy="301585"/>
          </a:xfrm>
          <a:prstGeom prst="rect">
            <a:avLst/>
          </a:prstGeom>
          <a:noFill/>
          <a:ln/>
        </p:spPr>
        <p:txBody>
          <a:bodyPr wrap="none" rtlCol="0" anchor="t"/>
          <a:lstStyle/>
          <a:p>
            <a:pPr marL="0" indent="0" algn="l">
              <a:lnSpc>
                <a:spcPts val="2375"/>
              </a:lnSpc>
              <a:buNone/>
            </a:pPr>
            <a:r>
              <a:rPr lang="en-US" sz="1900" b="1" kern="0" spc="-57" dirty="0">
                <a:solidFill>
                  <a:srgbClr val="E0D6DE"/>
                </a:solidFill>
                <a:latin typeface="p22-mackinac-pro" pitchFamily="34" charset="0"/>
                <a:ea typeface="p22-mackinac-pro" pitchFamily="34" charset="-122"/>
                <a:cs typeface="p22-mackinac-pro" pitchFamily="34" charset="-120"/>
              </a:rPr>
              <a:t>Model Selection</a:t>
            </a:r>
            <a:endParaRPr lang="en-US" sz="1900" dirty="0"/>
          </a:p>
        </p:txBody>
      </p:sp>
      <p:sp>
        <p:nvSpPr>
          <p:cNvPr id="10" name="Text 5"/>
          <p:cNvSpPr/>
          <p:nvPr/>
        </p:nvSpPr>
        <p:spPr>
          <a:xfrm>
            <a:off x="3296722" y="3675221"/>
            <a:ext cx="9831448" cy="617934"/>
          </a:xfrm>
          <a:prstGeom prst="rect">
            <a:avLst/>
          </a:prstGeom>
          <a:noFill/>
          <a:ln/>
        </p:spPr>
        <p:txBody>
          <a:bodyPr wrap="square" rtlCol="0" anchor="t"/>
          <a:lstStyle/>
          <a:p>
            <a:pPr marL="0" indent="0" algn="l">
              <a:lnSpc>
                <a:spcPts val="2432"/>
              </a:lnSpc>
              <a:buNone/>
            </a:pPr>
            <a:r>
              <a:rPr lang="en-US" kern="0" spc="-30" dirty="0">
                <a:solidFill>
                  <a:srgbClr val="E0D6DE"/>
                </a:solidFill>
                <a:latin typeface="Inter" pitchFamily="34" charset="0"/>
                <a:ea typeface="Inter" pitchFamily="34" charset="-122"/>
                <a:cs typeface="Inter" pitchFamily="34" charset="-120"/>
              </a:rPr>
              <a:t>Various machine learning algorithms are experimented with. The best-performing model is selected based on metrics like accuracy, precision, and recall.</a:t>
            </a:r>
            <a:endParaRPr lang="en-US" dirty="0"/>
          </a:p>
        </p:txBody>
      </p:sp>
      <p:pic>
        <p:nvPicPr>
          <p:cNvPr id="11" name="Image 3" descr="preencoded.png"/>
          <p:cNvPicPr>
            <a:picLocks noChangeAspect="1"/>
          </p:cNvPicPr>
          <p:nvPr/>
        </p:nvPicPr>
        <p:blipFill>
          <a:blip r:embed="rId6"/>
          <a:stretch>
            <a:fillRect/>
          </a:stretch>
        </p:blipFill>
        <p:spPr>
          <a:xfrm>
            <a:off x="2041803" y="4609505"/>
            <a:ext cx="965359" cy="1544598"/>
          </a:xfrm>
          <a:prstGeom prst="rect">
            <a:avLst/>
          </a:prstGeom>
        </p:spPr>
      </p:pic>
      <p:sp>
        <p:nvSpPr>
          <p:cNvPr id="12" name="Text 6"/>
          <p:cNvSpPr/>
          <p:nvPr/>
        </p:nvSpPr>
        <p:spPr>
          <a:xfrm>
            <a:off x="3296722" y="4802505"/>
            <a:ext cx="2686407" cy="301585"/>
          </a:xfrm>
          <a:prstGeom prst="rect">
            <a:avLst/>
          </a:prstGeom>
          <a:noFill/>
          <a:ln/>
        </p:spPr>
        <p:txBody>
          <a:bodyPr wrap="none" rtlCol="0" anchor="t"/>
          <a:lstStyle/>
          <a:p>
            <a:pPr marL="0" indent="0" algn="l">
              <a:lnSpc>
                <a:spcPts val="2375"/>
              </a:lnSpc>
              <a:buNone/>
            </a:pPr>
            <a:r>
              <a:rPr lang="en-US" sz="1900" b="1" kern="0" spc="-57" dirty="0">
                <a:solidFill>
                  <a:srgbClr val="E0D6DE"/>
                </a:solidFill>
                <a:latin typeface="p22-mackinac-pro" pitchFamily="34" charset="0"/>
                <a:ea typeface="p22-mackinac-pro" pitchFamily="34" charset="-122"/>
                <a:cs typeface="p22-mackinac-pro" pitchFamily="34" charset="-120"/>
              </a:rPr>
              <a:t>Hyperparameter Tuning</a:t>
            </a:r>
            <a:endParaRPr lang="en-US" sz="1900" dirty="0"/>
          </a:p>
        </p:txBody>
      </p:sp>
      <p:sp>
        <p:nvSpPr>
          <p:cNvPr id="13" name="Text 7"/>
          <p:cNvSpPr/>
          <p:nvPr/>
        </p:nvSpPr>
        <p:spPr>
          <a:xfrm>
            <a:off x="3296721" y="5219819"/>
            <a:ext cx="9586521" cy="617934"/>
          </a:xfrm>
          <a:prstGeom prst="rect">
            <a:avLst/>
          </a:prstGeom>
          <a:noFill/>
          <a:ln/>
        </p:spPr>
        <p:txBody>
          <a:bodyPr wrap="square" rtlCol="0" anchor="t"/>
          <a:lstStyle/>
          <a:p>
            <a:pPr marL="0" indent="0" algn="l">
              <a:lnSpc>
                <a:spcPts val="2432"/>
              </a:lnSpc>
              <a:buNone/>
            </a:pPr>
            <a:r>
              <a:rPr lang="en-US" kern="0" spc="-30" dirty="0">
                <a:solidFill>
                  <a:srgbClr val="E0D6DE"/>
                </a:solidFill>
                <a:latin typeface="Inter" pitchFamily="34" charset="0"/>
                <a:ea typeface="Inter" pitchFamily="34" charset="-122"/>
                <a:cs typeface="Inter" pitchFamily="34" charset="-120"/>
              </a:rPr>
              <a:t>The model's parameters are adjusted to optimize its performance. This involves using techniques like grid search or random search.</a:t>
            </a:r>
            <a:endParaRPr lang="en-US" dirty="0"/>
          </a:p>
        </p:txBody>
      </p:sp>
      <p:pic>
        <p:nvPicPr>
          <p:cNvPr id="14" name="Image 4" descr="preencoded.png"/>
          <p:cNvPicPr>
            <a:picLocks noChangeAspect="1"/>
          </p:cNvPicPr>
          <p:nvPr/>
        </p:nvPicPr>
        <p:blipFill>
          <a:blip r:embed="rId7"/>
          <a:stretch>
            <a:fillRect/>
          </a:stretch>
        </p:blipFill>
        <p:spPr>
          <a:xfrm>
            <a:off x="2041803" y="6154103"/>
            <a:ext cx="965359" cy="1544598"/>
          </a:xfrm>
          <a:prstGeom prst="rect">
            <a:avLst/>
          </a:prstGeom>
        </p:spPr>
      </p:pic>
      <p:sp>
        <p:nvSpPr>
          <p:cNvPr id="15" name="Text 8"/>
          <p:cNvSpPr/>
          <p:nvPr/>
        </p:nvSpPr>
        <p:spPr>
          <a:xfrm>
            <a:off x="3296722" y="6347103"/>
            <a:ext cx="2689622" cy="301585"/>
          </a:xfrm>
          <a:prstGeom prst="rect">
            <a:avLst/>
          </a:prstGeom>
          <a:noFill/>
          <a:ln/>
        </p:spPr>
        <p:txBody>
          <a:bodyPr wrap="none" rtlCol="0" anchor="t"/>
          <a:lstStyle/>
          <a:p>
            <a:pPr marL="0" indent="0" algn="l">
              <a:lnSpc>
                <a:spcPts val="2375"/>
              </a:lnSpc>
              <a:buNone/>
            </a:pPr>
            <a:r>
              <a:rPr lang="en-US" sz="1900" b="1" kern="0" spc="-57" dirty="0">
                <a:solidFill>
                  <a:srgbClr val="E0D6DE"/>
                </a:solidFill>
                <a:latin typeface="p22-mackinac-pro" pitchFamily="34" charset="0"/>
                <a:ea typeface="p22-mackinac-pro" pitchFamily="34" charset="-122"/>
                <a:cs typeface="p22-mackinac-pro" pitchFamily="34" charset="-120"/>
              </a:rPr>
              <a:t>Performance Evaluation</a:t>
            </a:r>
            <a:endParaRPr lang="en-US" sz="1900" dirty="0"/>
          </a:p>
        </p:txBody>
      </p:sp>
      <p:sp>
        <p:nvSpPr>
          <p:cNvPr id="16" name="Text 9"/>
          <p:cNvSpPr/>
          <p:nvPr/>
        </p:nvSpPr>
        <p:spPr>
          <a:xfrm>
            <a:off x="3296721" y="6764417"/>
            <a:ext cx="9831449" cy="617934"/>
          </a:xfrm>
          <a:prstGeom prst="rect">
            <a:avLst/>
          </a:prstGeom>
          <a:noFill/>
          <a:ln/>
        </p:spPr>
        <p:txBody>
          <a:bodyPr wrap="square" rtlCol="0" anchor="t"/>
          <a:lstStyle/>
          <a:p>
            <a:pPr marL="0" indent="0" algn="l">
              <a:lnSpc>
                <a:spcPts val="2432"/>
              </a:lnSpc>
              <a:buNone/>
            </a:pPr>
            <a:r>
              <a:rPr lang="en-US" kern="0" spc="-30" dirty="0">
                <a:solidFill>
                  <a:srgbClr val="E0D6DE"/>
                </a:solidFill>
                <a:latin typeface="Inter" pitchFamily="34" charset="0"/>
                <a:ea typeface="Inter" pitchFamily="34" charset="-122"/>
                <a:cs typeface="Inter" pitchFamily="34" charset="-120"/>
              </a:rPr>
              <a:t>The model's performance is evaluated using various metrics like accuracy, precision, recall, and F1 score. These metrics help assess the model's effectiveness in classifying resumes.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700"/>
            </a:avLst>
          </a:prstGeom>
          <a:solidFill>
            <a:srgbClr val="000000">
              <a:alpha val="80000"/>
            </a:srgbClr>
          </a:solidFill>
          <a:ln/>
        </p:spPr>
      </p:sp>
      <p:sp>
        <p:nvSpPr>
          <p:cNvPr id="6" name="Text 2"/>
          <p:cNvSpPr/>
          <p:nvPr/>
        </p:nvSpPr>
        <p:spPr>
          <a:xfrm>
            <a:off x="864037" y="1351121"/>
            <a:ext cx="8099822" cy="771525"/>
          </a:xfrm>
          <a:prstGeom prst="rect">
            <a:avLst/>
          </a:prstGeom>
          <a:noFill/>
          <a:ln/>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Deployment and Integration</a:t>
            </a:r>
            <a:endParaRPr lang="en-US" sz="4860" dirty="0"/>
          </a:p>
        </p:txBody>
      </p:sp>
      <p:sp>
        <p:nvSpPr>
          <p:cNvPr id="7" name="Shape 3"/>
          <p:cNvSpPr/>
          <p:nvPr/>
        </p:nvSpPr>
        <p:spPr>
          <a:xfrm>
            <a:off x="864037" y="2863215"/>
            <a:ext cx="12902327" cy="49292"/>
          </a:xfrm>
          <a:prstGeom prst="roundRect">
            <a:avLst>
              <a:gd name="adj" fmla="val 225391"/>
            </a:avLst>
          </a:prstGeom>
          <a:solidFill>
            <a:srgbClr val="47337F"/>
          </a:solidFill>
          <a:ln/>
        </p:spPr>
      </p:sp>
      <p:sp>
        <p:nvSpPr>
          <p:cNvPr id="8" name="Shape 4"/>
          <p:cNvSpPr/>
          <p:nvPr/>
        </p:nvSpPr>
        <p:spPr>
          <a:xfrm>
            <a:off x="2907506" y="2863155"/>
            <a:ext cx="49292" cy="864037"/>
          </a:xfrm>
          <a:prstGeom prst="roundRect">
            <a:avLst>
              <a:gd name="adj" fmla="val 225391"/>
            </a:avLst>
          </a:prstGeom>
          <a:solidFill>
            <a:srgbClr val="47337F"/>
          </a:solidFill>
          <a:ln/>
        </p:spPr>
      </p:sp>
      <p:sp>
        <p:nvSpPr>
          <p:cNvPr id="9" name="Shape 5"/>
          <p:cNvSpPr/>
          <p:nvPr/>
        </p:nvSpPr>
        <p:spPr>
          <a:xfrm>
            <a:off x="2654498" y="2585502"/>
            <a:ext cx="555427" cy="555427"/>
          </a:xfrm>
          <a:prstGeom prst="roundRect">
            <a:avLst>
              <a:gd name="adj" fmla="val 20003"/>
            </a:avLst>
          </a:prstGeom>
          <a:solidFill>
            <a:srgbClr val="2E1A66"/>
          </a:solidFill>
          <a:ln w="15240">
            <a:solidFill>
              <a:srgbClr val="47337F"/>
            </a:solidFill>
            <a:prstDash val="solid"/>
          </a:ln>
        </p:spPr>
      </p:sp>
      <p:sp>
        <p:nvSpPr>
          <p:cNvPr id="10" name="Text 6"/>
          <p:cNvSpPr/>
          <p:nvPr/>
        </p:nvSpPr>
        <p:spPr>
          <a:xfrm>
            <a:off x="2862501" y="2678013"/>
            <a:ext cx="139303" cy="370284"/>
          </a:xfrm>
          <a:prstGeom prst="rect">
            <a:avLst/>
          </a:prstGeom>
          <a:noFill/>
          <a:ln/>
        </p:spPr>
        <p:txBody>
          <a:bodyPr wrap="none" rtlCol="0" anchor="t"/>
          <a:lstStyle/>
          <a:p>
            <a:pPr marL="0" indent="0" algn="ctr">
              <a:lnSpc>
                <a:spcPts val="2916"/>
              </a:lnSpc>
              <a:buNone/>
            </a:pPr>
            <a:r>
              <a:rPr lang="en-US" sz="2916" b="1" kern="0" spc="-87" dirty="0">
                <a:solidFill>
                  <a:srgbClr val="E0D6DE"/>
                </a:solidFill>
                <a:latin typeface="p22-mackinac-pro" pitchFamily="34" charset="0"/>
                <a:ea typeface="p22-mackinac-pro" pitchFamily="34" charset="-122"/>
                <a:cs typeface="p22-mackinac-pro" pitchFamily="34" charset="-120"/>
              </a:rPr>
              <a:t>1</a:t>
            </a:r>
            <a:endParaRPr lang="en-US" sz="2916" dirty="0"/>
          </a:p>
        </p:txBody>
      </p:sp>
      <p:sp>
        <p:nvSpPr>
          <p:cNvPr id="11" name="Text 7"/>
          <p:cNvSpPr/>
          <p:nvPr/>
        </p:nvSpPr>
        <p:spPr>
          <a:xfrm>
            <a:off x="1389102" y="3974187"/>
            <a:ext cx="3086100" cy="385763"/>
          </a:xfrm>
          <a:prstGeom prst="rect">
            <a:avLst/>
          </a:prstGeom>
          <a:noFill/>
          <a:ln/>
        </p:spPr>
        <p:txBody>
          <a:bodyPr wrap="none" rtlCol="0" anchor="t"/>
          <a:lstStyle/>
          <a:p>
            <a:pPr marL="0" indent="0" algn="ctr">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Infrastructure Setup</a:t>
            </a:r>
            <a:endParaRPr lang="en-US" sz="2430" dirty="0"/>
          </a:p>
        </p:txBody>
      </p:sp>
      <p:sp>
        <p:nvSpPr>
          <p:cNvPr id="12" name="Text 8"/>
          <p:cNvSpPr/>
          <p:nvPr/>
        </p:nvSpPr>
        <p:spPr>
          <a:xfrm>
            <a:off x="1110852" y="4508063"/>
            <a:ext cx="4187106" cy="2370296"/>
          </a:xfrm>
          <a:prstGeom prst="rect">
            <a:avLst/>
          </a:prstGeom>
          <a:noFill/>
          <a:ln/>
        </p:spPr>
        <p:txBody>
          <a:bodyPr wrap="square" rtlCol="0" anchor="t"/>
          <a:lstStyle/>
          <a:p>
            <a:pPr marL="0" indent="0" algn="ctr">
              <a:lnSpc>
                <a:spcPts val="3110"/>
              </a:lnSpc>
              <a:buNone/>
            </a:pPr>
            <a:r>
              <a:rPr lang="en-US" sz="1944" kern="0" spc="-39" dirty="0">
                <a:solidFill>
                  <a:srgbClr val="E0D6DE"/>
                </a:solidFill>
                <a:latin typeface="Inter" pitchFamily="34" charset="0"/>
                <a:ea typeface="Inter" pitchFamily="34" charset="-122"/>
                <a:cs typeface="Inter" pitchFamily="34" charset="-120"/>
              </a:rPr>
              <a:t>The classifier is deployed on a localhost platform, ensuring scalability and accessibility. </a:t>
            </a:r>
            <a:endParaRPr lang="en-US" sz="1944" dirty="0"/>
          </a:p>
        </p:txBody>
      </p:sp>
      <p:sp>
        <p:nvSpPr>
          <p:cNvPr id="13" name="Shape 9"/>
          <p:cNvSpPr/>
          <p:nvPr/>
        </p:nvSpPr>
        <p:spPr>
          <a:xfrm>
            <a:off x="7290554" y="2863155"/>
            <a:ext cx="49292" cy="864037"/>
          </a:xfrm>
          <a:prstGeom prst="roundRect">
            <a:avLst>
              <a:gd name="adj" fmla="val 225391"/>
            </a:avLst>
          </a:prstGeom>
          <a:solidFill>
            <a:srgbClr val="47337F"/>
          </a:solidFill>
          <a:ln/>
        </p:spPr>
      </p:sp>
      <p:sp>
        <p:nvSpPr>
          <p:cNvPr id="14" name="Shape 10"/>
          <p:cNvSpPr/>
          <p:nvPr/>
        </p:nvSpPr>
        <p:spPr>
          <a:xfrm>
            <a:off x="7037546" y="2585502"/>
            <a:ext cx="555427" cy="555427"/>
          </a:xfrm>
          <a:prstGeom prst="roundRect">
            <a:avLst>
              <a:gd name="adj" fmla="val 20003"/>
            </a:avLst>
          </a:prstGeom>
          <a:solidFill>
            <a:srgbClr val="2E1A66"/>
          </a:solidFill>
          <a:ln w="15240">
            <a:solidFill>
              <a:srgbClr val="47337F"/>
            </a:solidFill>
            <a:prstDash val="solid"/>
          </a:ln>
        </p:spPr>
      </p:sp>
      <p:sp>
        <p:nvSpPr>
          <p:cNvPr id="15" name="Text 11"/>
          <p:cNvSpPr/>
          <p:nvPr/>
        </p:nvSpPr>
        <p:spPr>
          <a:xfrm>
            <a:off x="7213044" y="2678013"/>
            <a:ext cx="204430" cy="370284"/>
          </a:xfrm>
          <a:prstGeom prst="rect">
            <a:avLst/>
          </a:prstGeom>
          <a:noFill/>
          <a:ln/>
        </p:spPr>
        <p:txBody>
          <a:bodyPr wrap="none" rtlCol="0" anchor="t"/>
          <a:lstStyle/>
          <a:p>
            <a:pPr marL="0" indent="0" algn="ctr">
              <a:lnSpc>
                <a:spcPts val="2916"/>
              </a:lnSpc>
              <a:buNone/>
            </a:pPr>
            <a:r>
              <a:rPr lang="en-US" sz="2916" b="1" kern="0" spc="-87" dirty="0">
                <a:solidFill>
                  <a:srgbClr val="E0D6DE"/>
                </a:solidFill>
                <a:latin typeface="p22-mackinac-pro" pitchFamily="34" charset="0"/>
                <a:ea typeface="p22-mackinac-pro" pitchFamily="34" charset="-122"/>
                <a:cs typeface="p22-mackinac-pro" pitchFamily="34" charset="-120"/>
              </a:rPr>
              <a:t>2</a:t>
            </a:r>
            <a:endParaRPr lang="en-US" sz="2916" dirty="0"/>
          </a:p>
        </p:txBody>
      </p:sp>
      <p:sp>
        <p:nvSpPr>
          <p:cNvPr id="16" name="Text 12"/>
          <p:cNvSpPr/>
          <p:nvPr/>
        </p:nvSpPr>
        <p:spPr>
          <a:xfrm>
            <a:off x="5772150" y="3974187"/>
            <a:ext cx="3086100" cy="385763"/>
          </a:xfrm>
          <a:prstGeom prst="rect">
            <a:avLst/>
          </a:prstGeom>
          <a:noFill/>
          <a:ln/>
        </p:spPr>
        <p:txBody>
          <a:bodyPr wrap="none" rtlCol="0" anchor="t"/>
          <a:lstStyle/>
          <a:p>
            <a:pPr marL="0" indent="0" algn="ctr">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API Integration</a:t>
            </a:r>
            <a:endParaRPr lang="en-US" sz="2430" dirty="0"/>
          </a:p>
        </p:txBody>
      </p:sp>
      <p:sp>
        <p:nvSpPr>
          <p:cNvPr id="17" name="Text 13"/>
          <p:cNvSpPr/>
          <p:nvPr/>
        </p:nvSpPr>
        <p:spPr>
          <a:xfrm>
            <a:off x="5493901" y="4508063"/>
            <a:ext cx="3642598" cy="2370296"/>
          </a:xfrm>
          <a:prstGeom prst="rect">
            <a:avLst/>
          </a:prstGeom>
          <a:noFill/>
          <a:ln/>
        </p:spPr>
        <p:txBody>
          <a:bodyPr wrap="square" rtlCol="0" anchor="t"/>
          <a:lstStyle/>
          <a:p>
            <a:pPr marL="0" indent="0" algn="ctr">
              <a:lnSpc>
                <a:spcPts val="3110"/>
              </a:lnSpc>
              <a:buNone/>
            </a:pPr>
            <a:r>
              <a:rPr lang="en-US" sz="1944" kern="0" spc="-39" dirty="0">
                <a:solidFill>
                  <a:srgbClr val="E0D6DE"/>
                </a:solidFill>
                <a:latin typeface="Inter" pitchFamily="34" charset="0"/>
                <a:ea typeface="Inter" pitchFamily="34" charset="-122"/>
                <a:cs typeface="Inter" pitchFamily="34" charset="-120"/>
              </a:rPr>
              <a:t>The classifier is accessible through a user-friendly API, allowing seamless integration with existing applicant tracking systems or recruitment platforms.</a:t>
            </a:r>
            <a:endParaRPr lang="en-US" sz="1944" dirty="0"/>
          </a:p>
        </p:txBody>
      </p:sp>
      <p:sp>
        <p:nvSpPr>
          <p:cNvPr id="18" name="Shape 14"/>
          <p:cNvSpPr/>
          <p:nvPr/>
        </p:nvSpPr>
        <p:spPr>
          <a:xfrm>
            <a:off x="11673602" y="2863155"/>
            <a:ext cx="49292" cy="864037"/>
          </a:xfrm>
          <a:prstGeom prst="roundRect">
            <a:avLst>
              <a:gd name="adj" fmla="val 225391"/>
            </a:avLst>
          </a:prstGeom>
          <a:solidFill>
            <a:srgbClr val="47337F"/>
          </a:solidFill>
          <a:ln/>
        </p:spPr>
      </p:sp>
      <p:sp>
        <p:nvSpPr>
          <p:cNvPr id="19" name="Shape 15"/>
          <p:cNvSpPr/>
          <p:nvPr/>
        </p:nvSpPr>
        <p:spPr>
          <a:xfrm>
            <a:off x="11420594" y="2585502"/>
            <a:ext cx="555427" cy="555427"/>
          </a:xfrm>
          <a:prstGeom prst="roundRect">
            <a:avLst>
              <a:gd name="adj" fmla="val 20003"/>
            </a:avLst>
          </a:prstGeom>
          <a:solidFill>
            <a:srgbClr val="2E1A66"/>
          </a:solidFill>
          <a:ln w="15240">
            <a:solidFill>
              <a:srgbClr val="47337F"/>
            </a:solidFill>
            <a:prstDash val="solid"/>
          </a:ln>
        </p:spPr>
      </p:sp>
      <p:sp>
        <p:nvSpPr>
          <p:cNvPr id="20" name="Text 16"/>
          <p:cNvSpPr/>
          <p:nvPr/>
        </p:nvSpPr>
        <p:spPr>
          <a:xfrm>
            <a:off x="11592878" y="2678013"/>
            <a:ext cx="210741" cy="370284"/>
          </a:xfrm>
          <a:prstGeom prst="rect">
            <a:avLst/>
          </a:prstGeom>
          <a:noFill/>
          <a:ln/>
        </p:spPr>
        <p:txBody>
          <a:bodyPr wrap="none" rtlCol="0" anchor="t"/>
          <a:lstStyle/>
          <a:p>
            <a:pPr marL="0" indent="0" algn="ctr">
              <a:lnSpc>
                <a:spcPts val="2916"/>
              </a:lnSpc>
              <a:buNone/>
            </a:pPr>
            <a:r>
              <a:rPr lang="en-US" sz="2916" b="1" kern="0" spc="-87" dirty="0">
                <a:solidFill>
                  <a:srgbClr val="E0D6DE"/>
                </a:solidFill>
                <a:latin typeface="p22-mackinac-pro" pitchFamily="34" charset="0"/>
                <a:ea typeface="p22-mackinac-pro" pitchFamily="34" charset="-122"/>
                <a:cs typeface="p22-mackinac-pro" pitchFamily="34" charset="-120"/>
              </a:rPr>
              <a:t>3</a:t>
            </a:r>
            <a:endParaRPr lang="en-US" sz="2916" dirty="0"/>
          </a:p>
        </p:txBody>
      </p:sp>
      <p:sp>
        <p:nvSpPr>
          <p:cNvPr id="21" name="Text 17"/>
          <p:cNvSpPr/>
          <p:nvPr/>
        </p:nvSpPr>
        <p:spPr>
          <a:xfrm>
            <a:off x="10155198" y="3974187"/>
            <a:ext cx="3086100" cy="385763"/>
          </a:xfrm>
          <a:prstGeom prst="rect">
            <a:avLst/>
          </a:prstGeom>
          <a:noFill/>
          <a:ln/>
        </p:spPr>
        <p:txBody>
          <a:bodyPr wrap="none" rtlCol="0" anchor="t"/>
          <a:lstStyle/>
          <a:p>
            <a:pPr marL="0" indent="0" algn="ctr">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Real-time Analysis</a:t>
            </a:r>
            <a:endParaRPr lang="en-US" sz="2430" dirty="0"/>
          </a:p>
        </p:txBody>
      </p:sp>
      <p:sp>
        <p:nvSpPr>
          <p:cNvPr id="22" name="Text 18"/>
          <p:cNvSpPr/>
          <p:nvPr/>
        </p:nvSpPr>
        <p:spPr>
          <a:xfrm>
            <a:off x="9876948" y="4508063"/>
            <a:ext cx="4557509" cy="1580198"/>
          </a:xfrm>
          <a:prstGeom prst="rect">
            <a:avLst/>
          </a:prstGeom>
          <a:noFill/>
          <a:ln/>
        </p:spPr>
        <p:txBody>
          <a:bodyPr wrap="square" rtlCol="0" anchor="t"/>
          <a:lstStyle/>
          <a:p>
            <a:pPr marL="0" indent="0" algn="ctr">
              <a:lnSpc>
                <a:spcPts val="3110"/>
              </a:lnSpc>
              <a:buNone/>
            </a:pPr>
            <a:r>
              <a:rPr lang="en-US" sz="1944" kern="0" spc="-39" dirty="0">
                <a:solidFill>
                  <a:srgbClr val="E0D6DE"/>
                </a:solidFill>
                <a:latin typeface="Inter" pitchFamily="34" charset="0"/>
                <a:ea typeface="Inter" pitchFamily="34" charset="-122"/>
                <a:cs typeface="Inter" pitchFamily="34" charset="-120"/>
              </a:rPr>
              <a:t>Resumes can be analyzed in real-time, enabling faster screening and reducing the time required for manual processing.</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864037" y="1362075"/>
            <a:ext cx="9360218" cy="771525"/>
          </a:xfrm>
          <a:prstGeom prst="rect">
            <a:avLst/>
          </a:prstGeom>
          <a:noFill/>
          <a:ln/>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Benefits of the Resume Classifier</a:t>
            </a:r>
            <a:endParaRPr lang="en-US" sz="4860" dirty="0"/>
          </a:p>
        </p:txBody>
      </p:sp>
      <p:sp>
        <p:nvSpPr>
          <p:cNvPr id="5" name="Shape 2"/>
          <p:cNvSpPr/>
          <p:nvPr/>
        </p:nvSpPr>
        <p:spPr>
          <a:xfrm>
            <a:off x="864037" y="2905006"/>
            <a:ext cx="431959" cy="431959"/>
          </a:xfrm>
          <a:prstGeom prst="roundRect">
            <a:avLst>
              <a:gd name="adj" fmla="val 25720"/>
            </a:avLst>
          </a:prstGeom>
          <a:solidFill>
            <a:srgbClr val="2E1A66"/>
          </a:solidFill>
          <a:ln w="15240">
            <a:solidFill>
              <a:srgbClr val="47337F"/>
            </a:solidFill>
            <a:prstDash val="solid"/>
          </a:ln>
        </p:spPr>
      </p:sp>
      <p:sp>
        <p:nvSpPr>
          <p:cNvPr id="6" name="Text 3"/>
          <p:cNvSpPr/>
          <p:nvPr/>
        </p:nvSpPr>
        <p:spPr>
          <a:xfrm>
            <a:off x="1542812" y="2905006"/>
            <a:ext cx="3086100" cy="385763"/>
          </a:xfrm>
          <a:prstGeom prst="rect">
            <a:avLst/>
          </a:prstGeom>
          <a:noFill/>
          <a:ln/>
        </p:spPr>
        <p:txBody>
          <a:bodyPr wrap="none" rtlCol="0" anchor="t"/>
          <a:lstStyle/>
          <a:p>
            <a:pPr marL="0" indent="0">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Time Efficiency</a:t>
            </a:r>
            <a:endParaRPr lang="en-US" sz="2430" dirty="0"/>
          </a:p>
        </p:txBody>
      </p:sp>
      <p:sp>
        <p:nvSpPr>
          <p:cNvPr id="7" name="Text 4"/>
          <p:cNvSpPr/>
          <p:nvPr/>
        </p:nvSpPr>
        <p:spPr>
          <a:xfrm>
            <a:off x="1542812" y="3438882"/>
            <a:ext cx="5649039"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classifier automates resume screening, significantly reducing the time recruiters spend on manual review.</a:t>
            </a:r>
            <a:endParaRPr lang="en-US" sz="1944" dirty="0"/>
          </a:p>
        </p:txBody>
      </p:sp>
      <p:sp>
        <p:nvSpPr>
          <p:cNvPr id="8" name="Shape 5"/>
          <p:cNvSpPr/>
          <p:nvPr/>
        </p:nvSpPr>
        <p:spPr>
          <a:xfrm>
            <a:off x="7438668" y="2905006"/>
            <a:ext cx="431959" cy="431959"/>
          </a:xfrm>
          <a:prstGeom prst="roundRect">
            <a:avLst>
              <a:gd name="adj" fmla="val 25720"/>
            </a:avLst>
          </a:prstGeom>
          <a:solidFill>
            <a:srgbClr val="2E1A66"/>
          </a:solidFill>
          <a:ln w="15240">
            <a:solidFill>
              <a:srgbClr val="47337F"/>
            </a:solidFill>
            <a:prstDash val="solid"/>
          </a:ln>
        </p:spPr>
      </p:sp>
      <p:sp>
        <p:nvSpPr>
          <p:cNvPr id="9" name="Text 6"/>
          <p:cNvSpPr/>
          <p:nvPr/>
        </p:nvSpPr>
        <p:spPr>
          <a:xfrm>
            <a:off x="8117443" y="2905006"/>
            <a:ext cx="3086100" cy="385763"/>
          </a:xfrm>
          <a:prstGeom prst="rect">
            <a:avLst/>
          </a:prstGeom>
          <a:noFill/>
          <a:ln/>
        </p:spPr>
        <p:txBody>
          <a:bodyPr wrap="none" rtlCol="0" anchor="t"/>
          <a:lstStyle/>
          <a:p>
            <a:pPr marL="0" indent="0">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Enhanced Accuracy</a:t>
            </a:r>
            <a:endParaRPr lang="en-US" sz="2430" dirty="0"/>
          </a:p>
        </p:txBody>
      </p:sp>
      <p:sp>
        <p:nvSpPr>
          <p:cNvPr id="10" name="Text 7"/>
          <p:cNvSpPr/>
          <p:nvPr/>
        </p:nvSpPr>
        <p:spPr>
          <a:xfrm>
            <a:off x="8117443" y="3438882"/>
            <a:ext cx="6006771"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By leveraging machine learning, the classifier identifies relevant skills and experience with higher precision than human screening.</a:t>
            </a:r>
            <a:endParaRPr lang="en-US" sz="1944" dirty="0"/>
          </a:p>
        </p:txBody>
      </p:sp>
      <p:sp>
        <p:nvSpPr>
          <p:cNvPr id="11" name="Shape 8"/>
          <p:cNvSpPr/>
          <p:nvPr/>
        </p:nvSpPr>
        <p:spPr>
          <a:xfrm>
            <a:off x="864037" y="5148501"/>
            <a:ext cx="431959" cy="431959"/>
          </a:xfrm>
          <a:prstGeom prst="roundRect">
            <a:avLst>
              <a:gd name="adj" fmla="val 25720"/>
            </a:avLst>
          </a:prstGeom>
          <a:solidFill>
            <a:srgbClr val="2E1A66"/>
          </a:solidFill>
          <a:ln w="15240">
            <a:solidFill>
              <a:srgbClr val="47337F"/>
            </a:solidFill>
            <a:prstDash val="solid"/>
          </a:ln>
        </p:spPr>
      </p:sp>
      <p:sp>
        <p:nvSpPr>
          <p:cNvPr id="12" name="Text 9"/>
          <p:cNvSpPr/>
          <p:nvPr/>
        </p:nvSpPr>
        <p:spPr>
          <a:xfrm>
            <a:off x="1542812" y="5148501"/>
            <a:ext cx="3121343" cy="385763"/>
          </a:xfrm>
          <a:prstGeom prst="rect">
            <a:avLst/>
          </a:prstGeom>
          <a:noFill/>
          <a:ln/>
        </p:spPr>
        <p:txBody>
          <a:bodyPr wrap="none" rtlCol="0" anchor="t"/>
          <a:lstStyle/>
          <a:p>
            <a:pPr marL="0" indent="0">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Fairness &amp; Objectivity</a:t>
            </a:r>
            <a:endParaRPr lang="en-US" sz="2430" dirty="0"/>
          </a:p>
        </p:txBody>
      </p:sp>
      <p:sp>
        <p:nvSpPr>
          <p:cNvPr id="13" name="Text 10"/>
          <p:cNvSpPr/>
          <p:nvPr/>
        </p:nvSpPr>
        <p:spPr>
          <a:xfrm>
            <a:off x="1542812" y="5682377"/>
            <a:ext cx="5895856"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classifier eliminates potential biases from manual screening, promoting a more equitable hiring process.</a:t>
            </a:r>
            <a:endParaRPr lang="en-US" sz="1944" dirty="0"/>
          </a:p>
        </p:txBody>
      </p:sp>
      <p:sp>
        <p:nvSpPr>
          <p:cNvPr id="14" name="Shape 11"/>
          <p:cNvSpPr/>
          <p:nvPr/>
        </p:nvSpPr>
        <p:spPr>
          <a:xfrm>
            <a:off x="7438668" y="5148501"/>
            <a:ext cx="431959" cy="431959"/>
          </a:xfrm>
          <a:prstGeom prst="roundRect">
            <a:avLst>
              <a:gd name="adj" fmla="val 25720"/>
            </a:avLst>
          </a:prstGeom>
          <a:solidFill>
            <a:srgbClr val="2E1A66"/>
          </a:solidFill>
          <a:ln w="15240">
            <a:solidFill>
              <a:srgbClr val="47337F"/>
            </a:solidFill>
            <a:prstDash val="solid"/>
          </a:ln>
        </p:spPr>
      </p:sp>
      <p:sp>
        <p:nvSpPr>
          <p:cNvPr id="15" name="Text 12"/>
          <p:cNvSpPr/>
          <p:nvPr/>
        </p:nvSpPr>
        <p:spPr>
          <a:xfrm>
            <a:off x="8117443" y="5148501"/>
            <a:ext cx="4564975" cy="385763"/>
          </a:xfrm>
          <a:prstGeom prst="rect">
            <a:avLst/>
          </a:prstGeom>
          <a:noFill/>
          <a:ln/>
        </p:spPr>
        <p:txBody>
          <a:bodyPr wrap="none" rtlCol="0" anchor="t"/>
          <a:lstStyle/>
          <a:p>
            <a:pPr marL="0" indent="0">
              <a:lnSpc>
                <a:spcPts val="3038"/>
              </a:lnSpc>
              <a:buNone/>
            </a:pPr>
            <a:r>
              <a:rPr lang="en-US" sz="2430" b="1" kern="0" spc="-73" dirty="0">
                <a:solidFill>
                  <a:srgbClr val="E0D6DE"/>
                </a:solidFill>
                <a:latin typeface="p22-mackinac-pro" pitchFamily="34" charset="0"/>
                <a:ea typeface="p22-mackinac-pro" pitchFamily="34" charset="-122"/>
                <a:cs typeface="p22-mackinac-pro" pitchFamily="34" charset="-120"/>
              </a:rPr>
              <a:t>Improved Candidate Experience</a:t>
            </a:r>
            <a:endParaRPr lang="en-US" sz="2430" dirty="0"/>
          </a:p>
        </p:txBody>
      </p:sp>
      <p:sp>
        <p:nvSpPr>
          <p:cNvPr id="16" name="Text 13"/>
          <p:cNvSpPr/>
          <p:nvPr/>
        </p:nvSpPr>
        <p:spPr>
          <a:xfrm>
            <a:off x="8117443" y="5682377"/>
            <a:ext cx="5649039" cy="1185148"/>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Faster processing times allow for quicker feedback to applicants, leading to a more positive candidate experience.</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816</Words>
  <Application>Microsoft Office PowerPoint</Application>
  <PresentationFormat>Custom</PresentationFormat>
  <Paragraphs>99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Inter</vt:lpstr>
      <vt:lpstr>p22-mackinac-pro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yashchhatani7@gmail.com</cp:lastModifiedBy>
  <cp:revision>21</cp:revision>
  <dcterms:created xsi:type="dcterms:W3CDTF">2024-06-27T15:43:38Z</dcterms:created>
  <dcterms:modified xsi:type="dcterms:W3CDTF">2024-06-27T17:59:33Z</dcterms:modified>
</cp:coreProperties>
</file>