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80" r:id="rId23"/>
    <p:sldId id="285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F9F9F9"/>
    <a:srgbClr val="F2F2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57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8963C-DCA8-48D5-8150-266D27A0A125}" type="datetimeFigureOut">
              <a:rPr lang="en-GB" smtClean="0"/>
              <a:pPr/>
              <a:t>13/10/2020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019BB-16F4-49A9-B8E1-763BBF822F5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500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019BB-16F4-49A9-B8E1-763BBF822F57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404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6F6DE6-0CA7-464D-8C10-A8DBE5CB3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8B9DCF4-BA9F-6546-A16D-055CE1DB2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468A9E-4235-0F40-879F-B02709A2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0DCA-13F3-8245-8BA4-04003359E5A8}" type="datetimeFigureOut">
              <a:rPr lang="en-US" smtClean="0"/>
              <a:pPr/>
              <a:t>13-Oct-20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2B0CDC-BE0B-9D43-8B33-8D866B76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8AB7DD-5482-484E-B1E8-C27BE12D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CDCB-C845-8D4F-9324-91377DED4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55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86907-17C6-BC44-9857-274BDDB5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E3AE69-B249-1046-A089-97978F1F9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A34AA5-5258-2345-A639-B42BC580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0DCA-13F3-8245-8BA4-04003359E5A8}" type="datetimeFigureOut">
              <a:rPr lang="en-US" smtClean="0"/>
              <a:pPr/>
              <a:t>13-Oct-20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8E3363-00BA-894F-A581-275A7B6C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CAF370-ECDF-874E-887A-A71E741F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CDCB-C845-8D4F-9324-91377DED4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1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B2B598-1B88-E84F-96E8-15670D560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641043-9E43-3440-9B4A-28832C3B9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D6E2B7-01B6-6042-84CF-A1763497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0DCA-13F3-8245-8BA4-04003359E5A8}" type="datetimeFigureOut">
              <a:rPr lang="en-US" smtClean="0"/>
              <a:pPr/>
              <a:t>13-Oct-20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CC02BC-0131-FB42-9414-7E3B974F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7B39AE-BAE5-5D46-BDFC-FD528F65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CDCB-C845-8D4F-9324-91377DED4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09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47C07-D909-2D49-9141-13082D97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EF6AC5-34E8-BC42-8ADE-8A715AB2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026373-468C-B041-8F09-2FB91DE2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0DCA-13F3-8245-8BA4-04003359E5A8}" type="datetimeFigureOut">
              <a:rPr lang="en-US" smtClean="0"/>
              <a:pPr/>
              <a:t>13-Oct-20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132414-3CD1-914B-9705-2712D3E1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D8BA34-0163-8E46-A87C-CC782C69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CDCB-C845-8D4F-9324-91377DED4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89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0EF55-D395-3F4B-A53C-757F97D8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345E76-7F83-2C45-8E8D-2D45EF967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E2E9A3-305F-2245-93B0-1D8CFE1D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0DCA-13F3-8245-8BA4-04003359E5A8}" type="datetimeFigureOut">
              <a:rPr lang="en-US" smtClean="0"/>
              <a:pPr/>
              <a:t>13-Oct-20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BC3262-ABFC-604C-8282-7B655594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88B3FF-81DD-7841-9280-7FD6F7B5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CDCB-C845-8D4F-9324-91377DED4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611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A6EC8-54B1-7A4D-98DE-C5F65150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C1DCEB-4E4B-0E48-B48B-BFEC53C5E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6F40B6-78DB-E84B-BAE9-B762A9D9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2A22B8-F932-4C45-AA70-9468747F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0DCA-13F3-8245-8BA4-04003359E5A8}" type="datetimeFigureOut">
              <a:rPr lang="en-US" smtClean="0"/>
              <a:pPr/>
              <a:t>13-Oct-20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9694DB-939B-F444-A42E-0EA394B3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5B374B-6202-EF48-A422-5A414429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CDCB-C845-8D4F-9324-91377DED4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11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94A2B-4632-814F-B95D-E9284194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EE0011-F076-084F-A4E0-8248F141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969508-DC15-6846-8657-373621609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FF06BAE-9121-6246-A423-E775F6A82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ED7A0C-165A-B440-BADC-7F1D9DEE0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A8F18B6-8DF1-9441-A251-F760226D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0DCA-13F3-8245-8BA4-04003359E5A8}" type="datetimeFigureOut">
              <a:rPr lang="en-US" smtClean="0"/>
              <a:pPr/>
              <a:t>13-Oct-20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BB8746C-F460-7448-AA59-B0972CAB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5B62E55-A84F-604E-8D5A-FCA19913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CDCB-C845-8D4F-9324-91377DED4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402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441452-D181-484A-8B30-81D54BCD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4B9C091-143F-0440-B14C-ADFE2EDE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0DCA-13F3-8245-8BA4-04003359E5A8}" type="datetimeFigureOut">
              <a:rPr lang="en-US" smtClean="0"/>
              <a:pPr/>
              <a:t>13-Oct-20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24EEB8-8107-F945-9ABB-39475883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FF5011-74DE-4A44-9BE9-1E8B2B85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CDCB-C845-8D4F-9324-91377DED4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496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5AC3DF4-5200-F74B-A0AF-9A4F1B6B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0DCA-13F3-8245-8BA4-04003359E5A8}" type="datetimeFigureOut">
              <a:rPr lang="en-US" smtClean="0"/>
              <a:pPr/>
              <a:t>13-Oct-20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E00561-110E-9848-8743-380308CB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5FD82E-67C3-F24A-88AF-B4896E82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CDCB-C845-8D4F-9324-91377DED4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61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04B957-E3DB-304A-96CA-936478FD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105ACA-66B8-0E40-9319-16B85909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64C4B9-8FC4-6E45-B6EC-D1F76750B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8F78AD-F79D-F842-8675-A23C035B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0DCA-13F3-8245-8BA4-04003359E5A8}" type="datetimeFigureOut">
              <a:rPr lang="en-US" smtClean="0"/>
              <a:pPr/>
              <a:t>13-Oct-20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803257-DBFC-E147-B66E-D119A49B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A5F121-2794-2844-8902-347E15E0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CDCB-C845-8D4F-9324-91377DED4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3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C9D7FA-8BA8-544E-A68E-D34445FA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404DE0-2BE7-1A42-82EB-7E47EB864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14C19B-9A37-434E-8A02-2BB5EDB0B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7C3D61-7C7E-8D45-8A51-148D581B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0DCA-13F3-8245-8BA4-04003359E5A8}" type="datetimeFigureOut">
              <a:rPr lang="en-US" smtClean="0"/>
              <a:pPr/>
              <a:t>13-Oct-20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A1E65D-3167-4D4F-8B0A-FFEEB313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DCCCC0-66B1-3148-B64C-8F9CB27E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CDCB-C845-8D4F-9324-91377DED4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155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bg1"/>
            </a:gs>
            <a:gs pos="3000">
              <a:schemeClr val="bg1"/>
            </a:gs>
            <a:gs pos="93000">
              <a:schemeClr val="bg1"/>
            </a:gs>
            <a:gs pos="64588">
              <a:schemeClr val="bg1"/>
            </a:gs>
            <a:gs pos="48000">
              <a:schemeClr val="bg1"/>
            </a:gs>
            <a:gs pos="93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1CB5FB-68E2-2541-A075-243977CD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06CF8C-6CA8-A543-B5DA-5B4F608C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11D3E2-4EF8-104C-9FFF-26E081804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0DCA-13F3-8245-8BA4-04003359E5A8}" type="datetimeFigureOut">
              <a:rPr lang="en-US" smtClean="0"/>
              <a:pPr/>
              <a:t>13-Oct-20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C2CCE3-DBB8-0847-80E8-251AEC9DE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A5799B-0E4A-E240-B8F9-50BAB46ED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CDCB-C845-8D4F-9324-91377DED4B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012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94D1A5-195F-D84B-8707-7C8E3EF1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142" y="1741484"/>
            <a:ext cx="9945873" cy="2346510"/>
          </a:xfrm>
          <a:ln w="28575">
            <a:solidFill>
              <a:srgbClr val="002060"/>
            </a:solidFill>
            <a:prstDash val="sysDash"/>
          </a:ln>
        </p:spPr>
        <p:txBody>
          <a:bodyPr>
            <a:normAutofit fontScale="90000"/>
          </a:bodyPr>
          <a:lstStyle/>
          <a:p>
            <a:r>
              <a:rPr lang="en-US" b="1" dirty="0"/>
              <a:t>Models and theories of prescribing decisions: A review and suggested a new model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</p:spTree>
    <p:extLst>
      <p:ext uri="{BB962C8B-B14F-4D97-AF65-F5344CB8AC3E}">
        <p14:creationId xmlns:p14="http://schemas.microsoft.com/office/powerpoint/2010/main" xmlns="" val="33292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2B49B-6934-6442-A57A-87070F7D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9435"/>
            <a:ext cx="10515600" cy="1325563"/>
          </a:xfrm>
        </p:spPr>
        <p:txBody>
          <a:bodyPr/>
          <a:lstStyle/>
          <a:p>
            <a:r>
              <a:rPr lang="en-US" dirty="0"/>
              <a:t>PRESCRIBING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67EB2E-58BC-AA4F-A235-EF312B06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937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Godin et al.’s model (2008)</a:t>
            </a:r>
          </a:p>
          <a:p>
            <a:r>
              <a:rPr lang="en-US" dirty="0"/>
              <a:t>The past Behavior (Habit)</a:t>
            </a:r>
          </a:p>
          <a:p>
            <a:r>
              <a:rPr lang="en-US" dirty="0"/>
              <a:t>Non-psychological 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88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CD4A7-822F-1C44-9420-1E17B57A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1547"/>
            <a:ext cx="10515600" cy="1325563"/>
          </a:xfrm>
        </p:spPr>
        <p:txBody>
          <a:bodyPr/>
          <a:lstStyle/>
          <a:p>
            <a:r>
              <a:rPr lang="en-US" dirty="0"/>
              <a:t>PRESCRIBING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6D01E3-DB20-0849-9182-7688ADDA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761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Stros and  Lee’s  model (2015)</a:t>
            </a:r>
          </a:p>
          <a:p>
            <a:r>
              <a:rPr lang="en-US" dirty="0"/>
              <a:t>Marketing Mix “4P”;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Promotion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</a:t>
            </a:r>
          </a:p>
          <a:p>
            <a:r>
              <a:rPr lang="en-US" dirty="0"/>
              <a:t>Market environment </a:t>
            </a:r>
          </a:p>
          <a:p>
            <a:r>
              <a:rPr lang="en-US" dirty="0"/>
              <a:t>Physician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970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8D951-5A68-0C4B-AFDA-363989A5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23" y="666715"/>
            <a:ext cx="12027877" cy="722485"/>
          </a:xfrm>
        </p:spPr>
        <p:txBody>
          <a:bodyPr>
            <a:normAutofit fontScale="90000"/>
          </a:bodyPr>
          <a:lstStyle/>
          <a:p>
            <a:r>
              <a:rPr lang="en-US" dirty="0"/>
              <a:t>Theories relevant to factors influencing prescribing decision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B65000-316D-7648-BC24-E37F5A6B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23" y="1857529"/>
            <a:ext cx="10515600" cy="4351338"/>
          </a:xfrm>
        </p:spPr>
        <p:txBody>
          <a:bodyPr/>
          <a:lstStyle/>
          <a:p>
            <a:r>
              <a:rPr lang="en-US" dirty="0"/>
              <a:t>Agency theory</a:t>
            </a:r>
          </a:p>
          <a:p>
            <a:r>
              <a:rPr lang="en-US" dirty="0"/>
              <a:t>Theory of persuasion </a:t>
            </a:r>
          </a:p>
          <a:p>
            <a:r>
              <a:rPr lang="en-US" dirty="0"/>
              <a:t>The buyer behavior – stimulus-response theory </a:t>
            </a:r>
          </a:p>
          <a:p>
            <a:r>
              <a:rPr lang="en-US" dirty="0"/>
              <a:t>Theory of planned behavior   </a:t>
            </a:r>
          </a:p>
          <a:p>
            <a:r>
              <a:rPr lang="en-US" dirty="0"/>
              <a:t>Theory of social power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" y="1629288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04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EFA8F0-D00B-DB46-B30E-87C18F3E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5320"/>
            <a:ext cx="10515600" cy="1325563"/>
          </a:xfrm>
        </p:spPr>
        <p:txBody>
          <a:bodyPr/>
          <a:lstStyle/>
          <a:p>
            <a:r>
              <a:rPr lang="en-US" dirty="0"/>
              <a:t>Agency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9BBA84-BB3F-3548-9027-881327EA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575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Focus on two critical agency relationships;</a:t>
            </a:r>
          </a:p>
          <a:p>
            <a:r>
              <a:rPr lang="en-US" dirty="0"/>
              <a:t>The physician (agent) and patient (principal)</a:t>
            </a:r>
          </a:p>
          <a:p>
            <a:r>
              <a:rPr lang="en-US" dirty="0"/>
              <a:t>The pharmaceutical firm (principal) and physician (agent)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50223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22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995EC2-FB4A-C640-B375-3E5E8D76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76" y="573858"/>
            <a:ext cx="11910647" cy="6305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Pharmaceutical firm (principal) </a:t>
            </a:r>
          </a:p>
          <a:p>
            <a:r>
              <a:rPr lang="en-US" dirty="0"/>
              <a:t>Passionate about selling their products and making a profit.</a:t>
            </a:r>
          </a:p>
          <a:p>
            <a:r>
              <a:rPr lang="en-US" dirty="0"/>
              <a:t>Provide a limited amount of information available</a:t>
            </a:r>
          </a:p>
          <a:p>
            <a:r>
              <a:rPr lang="en-US" dirty="0"/>
              <a:t>Believed in its products (drugs) and being at arm’s length from the  patient.</a:t>
            </a:r>
          </a:p>
          <a:p>
            <a:r>
              <a:rPr lang="en-US" dirty="0"/>
              <a:t> its success is influenced by environmental factors (i.e. Habit persistence and  drug cost/benefit ratio).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5EFA8F0-D00B-DB46-B30E-87C18F3E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5320"/>
            <a:ext cx="10515600" cy="1325563"/>
          </a:xfrm>
        </p:spPr>
        <p:txBody>
          <a:bodyPr/>
          <a:lstStyle/>
          <a:p>
            <a:r>
              <a:rPr lang="en-US" dirty="0"/>
              <a:t>Agency theory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554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B22DC2-8FF8-0B4C-B60E-CA77D4AE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83434"/>
            <a:ext cx="11910646" cy="4571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Patient (Principal)</a:t>
            </a:r>
          </a:p>
          <a:p>
            <a:r>
              <a:rPr lang="en-US" dirty="0"/>
              <a:t>Interested in the most effective, practical, least invasive and cost effective  treatment.</a:t>
            </a:r>
          </a:p>
          <a:p>
            <a:r>
              <a:rPr lang="en-US" dirty="0"/>
              <a:t>May know something about his condition, but does not understand the effectiveness of the prescription alternatives, and why physician chooses this medication.</a:t>
            </a:r>
          </a:p>
          <a:p>
            <a:pPr marL="0" indent="0">
              <a:buNone/>
            </a:pPr>
            <a:r>
              <a:rPr lang="en-US" dirty="0"/>
              <a:t>The physician’s prescription is a function of many variables that the patient does not control much (e.g., drug characteristics, drug cost/benefit ratio, habit persistence).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5EFA8F0-D00B-DB46-B30E-87C18F3E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5320"/>
            <a:ext cx="10515600" cy="1325563"/>
          </a:xfrm>
        </p:spPr>
        <p:txBody>
          <a:bodyPr/>
          <a:lstStyle/>
          <a:p>
            <a:r>
              <a:rPr lang="en-US" dirty="0"/>
              <a:t>Agency theory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363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11193-445C-BD4D-8C46-810B4F12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2" y="47361"/>
            <a:ext cx="10515600" cy="1325563"/>
          </a:xfrm>
        </p:spPr>
        <p:txBody>
          <a:bodyPr/>
          <a:lstStyle/>
          <a:p>
            <a:r>
              <a:rPr lang="en-US" dirty="0"/>
              <a:t>Theory of persuasion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112EFB6-753E-014C-B0FE-C8BFE8067649}"/>
              </a:ext>
            </a:extLst>
          </p:cNvPr>
          <p:cNvSpPr/>
          <p:nvPr/>
        </p:nvSpPr>
        <p:spPr>
          <a:xfrm>
            <a:off x="232179" y="2223269"/>
            <a:ext cx="2789063" cy="1828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Sender of information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D24B7CC-7904-A448-9C35-1C247C15B7FE}"/>
              </a:ext>
            </a:extLst>
          </p:cNvPr>
          <p:cNvSpPr/>
          <p:nvPr/>
        </p:nvSpPr>
        <p:spPr>
          <a:xfrm>
            <a:off x="6834963" y="2201990"/>
            <a:ext cx="2083095" cy="1828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Receiver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xmlns="" id="{E650D1B1-9A0D-D84D-A7D4-D344042D37FC}"/>
              </a:ext>
            </a:extLst>
          </p:cNvPr>
          <p:cNvCxnSpPr>
            <a:cxnSpLocks/>
          </p:cNvCxnSpPr>
          <p:nvPr/>
        </p:nvCxnSpPr>
        <p:spPr>
          <a:xfrm>
            <a:off x="7968217" y="3692505"/>
            <a:ext cx="1076546" cy="200055"/>
          </a:xfrm>
          <a:prstGeom prst="curvedConnector3">
            <a:avLst>
              <a:gd name="adj1" fmla="val 647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1BA1363-591E-FE4F-A568-DEE173B9D9C7}"/>
              </a:ext>
            </a:extLst>
          </p:cNvPr>
          <p:cNvSpPr txBox="1"/>
          <p:nvPr/>
        </p:nvSpPr>
        <p:spPr>
          <a:xfrm>
            <a:off x="3274634" y="1752674"/>
            <a:ext cx="33069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Exchange between the Sender and Receiver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B4EA58D-F911-2F4C-BA01-811E4E0A6993}"/>
              </a:ext>
            </a:extLst>
          </p:cNvPr>
          <p:cNvSpPr txBox="1"/>
          <p:nvPr/>
        </p:nvSpPr>
        <p:spPr>
          <a:xfrm>
            <a:off x="9044763" y="3556145"/>
            <a:ext cx="26702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Modification in behavior 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xmlns="" id="{0DE54F83-2C02-B141-9C09-315984AFC4E9}"/>
              </a:ext>
            </a:extLst>
          </p:cNvPr>
          <p:cNvSpPr/>
          <p:nvPr/>
        </p:nvSpPr>
        <p:spPr>
          <a:xfrm>
            <a:off x="3147947" y="2823469"/>
            <a:ext cx="3560311" cy="995601"/>
          </a:xfrm>
          <a:prstGeom prst="left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359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D2050-A599-CB43-9C1F-A229BE2D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5320"/>
            <a:ext cx="10515600" cy="1325563"/>
          </a:xfrm>
        </p:spPr>
        <p:txBody>
          <a:bodyPr/>
          <a:lstStyle/>
          <a:p>
            <a:r>
              <a:rPr lang="en-US" dirty="0"/>
              <a:t>Theory of persuasion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166898-50E4-624F-821D-627CB3DD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9372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Elaboration Likelihood Model (ELM) is the most widely used model in  the context of persuasion theory.</a:t>
            </a:r>
          </a:p>
          <a:p>
            <a:r>
              <a:rPr lang="en-US" dirty="0"/>
              <a:t>The model proposes that individuals use both cognitive abilities and emotional reaction to interpret data and make decisions. </a:t>
            </a:r>
          </a:p>
          <a:p>
            <a:r>
              <a:rPr lang="en-US" dirty="0"/>
              <a:t>ELM model is composed of two methods of persuasion: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focal method comprises a high level of planning and cognitive effort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peripheral method includes a lower level of cognitive efforts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1257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802A9D-8E6C-3F4B-A38D-E1094778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40919"/>
            <a:ext cx="11857892" cy="4382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Doctors may be affected in the same way as any highly engaged consumer who can absorb information and then perform comprehensive cognitive therapy, an approach described by the ELM model</a:t>
            </a:r>
          </a:p>
          <a:p>
            <a:pPr marL="0" indent="0">
              <a:buNone/>
            </a:pPr>
            <a:r>
              <a:rPr lang="en-US" dirty="0"/>
              <a:t>Effects include:</a:t>
            </a:r>
          </a:p>
          <a:p>
            <a:r>
              <a:rPr lang="en-US" dirty="0"/>
              <a:t>Environmental effect (Patient and Pharmacist)</a:t>
            </a:r>
          </a:p>
          <a:p>
            <a:r>
              <a:rPr lang="en-US" dirty="0"/>
              <a:t>Personal Relationships with medical representative and pharmacist</a:t>
            </a:r>
          </a:p>
          <a:p>
            <a:r>
              <a:rPr lang="en-US" dirty="0"/>
              <a:t>Marketing effect (drug information, branding and promotional tools)</a:t>
            </a:r>
          </a:p>
          <a:p>
            <a:r>
              <a:rPr lang="en-US" dirty="0"/>
              <a:t>Physician characteristics (Habit persistence) </a:t>
            </a:r>
          </a:p>
          <a:p>
            <a:r>
              <a:rPr lang="en-US" dirty="0"/>
              <a:t>Drug characteristics</a:t>
            </a:r>
          </a:p>
          <a:p>
            <a:r>
              <a:rPr lang="en-US" dirty="0"/>
              <a:t>Emotionally impact on the decision-making of physicians during prescribing.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91D2050-A599-CB43-9C1F-A229BE2D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5320"/>
            <a:ext cx="10515600" cy="1325563"/>
          </a:xfrm>
        </p:spPr>
        <p:txBody>
          <a:bodyPr/>
          <a:lstStyle/>
          <a:p>
            <a:r>
              <a:rPr lang="en-US" dirty="0"/>
              <a:t>Theory of persuasion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22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EE2DB-3079-8548-9CAB-A955B944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5320"/>
            <a:ext cx="11049000" cy="1325563"/>
          </a:xfrm>
        </p:spPr>
        <p:txBody>
          <a:bodyPr/>
          <a:lstStyle/>
          <a:p>
            <a:r>
              <a:rPr lang="en-US" dirty="0"/>
              <a:t>The buyer behavior – stimulus-response theory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452C0-D886-2F49-AE00-75E55A84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60734"/>
            <a:ext cx="10515600" cy="4351338"/>
          </a:xfrm>
        </p:spPr>
        <p:txBody>
          <a:bodyPr/>
          <a:lstStyle/>
          <a:p>
            <a:r>
              <a:rPr lang="en-US" dirty="0"/>
              <a:t>The original information deduced from this model is the  process  of  the buyer’s  (physician) consciousness from external  stimuli to the purchase (prescribing) decision.</a:t>
            </a:r>
          </a:p>
          <a:p>
            <a:r>
              <a:rPr lang="en-US" dirty="0"/>
              <a:t>The characteristics of the purchaser (doctor) can be attributed  to  private variables such as social and psychological factors.</a:t>
            </a:r>
          </a:p>
          <a:p>
            <a:r>
              <a:rPr lang="en-US" dirty="0"/>
              <a:t> The decision-making process of the buyer (physician) will ultimately  define what, if any, buy (prescriptions) behavior occurs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8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B218EA-795C-F041-A880-F7A7ECF0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48" y="365125"/>
            <a:ext cx="10515600" cy="1325563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824F40-1AA5-F345-B1E8-090CD583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87" y="18249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Prescribing Decision</a:t>
            </a:r>
          </a:p>
          <a:p>
            <a:r>
              <a:rPr lang="en-US" sz="3600" dirty="0"/>
              <a:t>Prescribing Models</a:t>
            </a:r>
          </a:p>
          <a:p>
            <a:r>
              <a:rPr lang="en-US" sz="3600" dirty="0"/>
              <a:t>Theories relevant to factors influencing prescribing decision </a:t>
            </a:r>
          </a:p>
          <a:p>
            <a:r>
              <a:rPr lang="en-US" sz="3600" dirty="0"/>
              <a:t>Proposed Model</a:t>
            </a:r>
          </a:p>
          <a:p>
            <a:r>
              <a:rPr lang="en-US" sz="3600" dirty="0"/>
              <a:t>Suggestions for future research </a:t>
            </a:r>
          </a:p>
          <a:p>
            <a:r>
              <a:rPr lang="en-US" sz="3600" dirty="0"/>
              <a:t>Conclusion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</p:spTree>
    <p:extLst>
      <p:ext uri="{BB962C8B-B14F-4D97-AF65-F5344CB8AC3E}">
        <p14:creationId xmlns:p14="http://schemas.microsoft.com/office/powerpoint/2010/main" xmlns="" val="16874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02013-1DF0-B642-A8B0-167A3558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3226"/>
            <a:ext cx="10515600" cy="1325563"/>
          </a:xfrm>
        </p:spPr>
        <p:txBody>
          <a:bodyPr/>
          <a:lstStyle/>
          <a:p>
            <a:r>
              <a:rPr lang="en-US" dirty="0"/>
              <a:t>Theory of planned  behaviour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71592A-0779-2541-AFEA-24C773F1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88789"/>
            <a:ext cx="12007121" cy="4351338"/>
          </a:xfrm>
        </p:spPr>
        <p:txBody>
          <a:bodyPr>
            <a:normAutofit/>
          </a:bodyPr>
          <a:lstStyle/>
          <a:p>
            <a:r>
              <a:rPr lang="en-US" dirty="0"/>
              <a:t>The TPB theory is one of the most appropriate and frequently considered  behavioral theory when attempting to modify or influence physician prescribing.</a:t>
            </a:r>
          </a:p>
          <a:p>
            <a:r>
              <a:rPr lang="en-US" dirty="0"/>
              <a:t>TBP demonstrated a high predictability of physician behavior in the healthcare context.</a:t>
            </a:r>
          </a:p>
          <a:p>
            <a:r>
              <a:rPr lang="en-US" dirty="0"/>
              <a:t>TBP has proven to be a successful analytical tool for dealing with factors that influence prescribing behavior. This factors include: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4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C1B05-330C-2844-A65D-1BED559B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1547"/>
            <a:ext cx="10515600" cy="1325563"/>
          </a:xfrm>
        </p:spPr>
        <p:txBody>
          <a:bodyPr/>
          <a:lstStyle/>
          <a:p>
            <a:r>
              <a:rPr lang="en-US" dirty="0"/>
              <a:t>Theory of social power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3CAE58-7AF6-8C41-8C6A-468DE3C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3994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Social power is defined as the ability of a person/ individual or group of individuals to alter the outlook or behavior of someone else or panel in conformity with the course anticipated by the persuasion.</a:t>
            </a:r>
          </a:p>
          <a:p>
            <a:r>
              <a:rPr lang="en-US" dirty="0"/>
              <a:t>The theory of social power is applied to better understand the role of the expertise of pharmacists in prescribing drugs.</a:t>
            </a:r>
          </a:p>
          <a:p>
            <a:r>
              <a:rPr lang="en-US" dirty="0"/>
              <a:t>Doctors may have little knowledge when it comes to the decision to prescribe a new drug (doctors voluntarily adhere to pharmacists ’recommendations because of their expert strength)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50223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613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D9111-A237-A94C-B9C7-1067B84D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1341"/>
            <a:ext cx="10515600" cy="1325563"/>
          </a:xfrm>
        </p:spPr>
        <p:txBody>
          <a:bodyPr/>
          <a:lstStyle/>
          <a:p>
            <a:r>
              <a:rPr lang="en-US" dirty="0"/>
              <a:t>Proposed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F702A5-2529-8D4B-ACA7-D6C2055A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54829"/>
            <a:ext cx="12039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novel model includes </a:t>
            </a:r>
          </a:p>
          <a:p>
            <a:r>
              <a:rPr lang="en-US" dirty="0"/>
              <a:t>Marketing efforts</a:t>
            </a:r>
          </a:p>
          <a:p>
            <a:r>
              <a:rPr lang="en-US" dirty="0"/>
              <a:t>Patient characteristics and pharmacist factors</a:t>
            </a:r>
          </a:p>
          <a:p>
            <a:r>
              <a:rPr lang="en-US" dirty="0"/>
              <a:t>Contextual factors</a:t>
            </a:r>
          </a:p>
          <a:p>
            <a:r>
              <a:rPr lang="en-US" dirty="0"/>
              <a:t>Confidence in the relationship between physicians and pharmacists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8845B921-B176-1640-B059-0262F0B98C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9799637" y="2662237"/>
            <a:ext cx="23717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97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64DC1580-22ED-A049-8669-A0C096213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2755458" y="-2747789"/>
            <a:ext cx="6850332" cy="12361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883B26-8B9D-0444-A791-BDD3174761E7}"/>
              </a:ext>
            </a:extLst>
          </p:cNvPr>
          <p:cNvSpPr txBox="1"/>
          <p:nvPr/>
        </p:nvSpPr>
        <p:spPr>
          <a:xfrm>
            <a:off x="392296" y="361507"/>
            <a:ext cx="308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</a:rPr>
              <a:t>Proposed 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083A0D7-6001-6B4B-8587-41F6A0D8BBC0}"/>
              </a:ext>
            </a:extLst>
          </p:cNvPr>
          <p:cNvSpPr/>
          <p:nvPr/>
        </p:nvSpPr>
        <p:spPr>
          <a:xfrm>
            <a:off x="10548705" y="6259919"/>
            <a:ext cx="1643295" cy="59808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Proposed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40087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B8001-4A2D-3B41-9543-C4DAEA83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9614"/>
            <a:ext cx="10515600" cy="1325563"/>
          </a:xfrm>
        </p:spPr>
        <p:txBody>
          <a:bodyPr/>
          <a:lstStyle/>
          <a:p>
            <a:r>
              <a:rPr lang="en-US" dirty="0"/>
              <a:t>Managerial implications of proposed 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5FF717-7FB2-8E46-88A2-9CAE0F75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57529"/>
            <a:ext cx="10515600" cy="4351338"/>
          </a:xfrm>
        </p:spPr>
        <p:txBody>
          <a:bodyPr>
            <a:normAutofit/>
          </a:bodyPr>
          <a:lstStyle/>
          <a:p>
            <a:r>
              <a:rPr lang="en-US" u="sng" dirty="0"/>
              <a:t>Pharmaceutical marketers can design their marketing strategies to improve the marketing of pharmaceutical products </a:t>
            </a:r>
            <a:r>
              <a:rPr lang="en-US" dirty="0"/>
              <a:t>and measure the effects of their current activities on prescription rates.</a:t>
            </a:r>
          </a:p>
          <a:p>
            <a:r>
              <a:rPr lang="en-US" dirty="0"/>
              <a:t>Expected results from this model may </a:t>
            </a:r>
            <a:r>
              <a:rPr lang="en-US" u="sng" dirty="0"/>
              <a:t>enable managers to identify attitudes and investments that are likely to influence the physician's prescription behavior's of physicians.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E80AA079-A611-024F-95AC-22D54C2F80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4274" y="4115040"/>
            <a:ext cx="4102101" cy="20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78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24214-8BC1-7C4E-87D8-7F76A0C0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5340"/>
            <a:ext cx="10515600" cy="1325563"/>
          </a:xfrm>
        </p:spPr>
        <p:txBody>
          <a:bodyPr/>
          <a:lstStyle/>
          <a:p>
            <a:r>
              <a:rPr lang="en-US" dirty="0"/>
              <a:t>Suggestions  for  future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B75499-FC3D-054E-8564-AF57B05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63740"/>
            <a:ext cx="11854721" cy="4351338"/>
          </a:xfrm>
        </p:spPr>
        <p:txBody>
          <a:bodyPr>
            <a:normAutofit/>
          </a:bodyPr>
          <a:lstStyle/>
          <a:p>
            <a:r>
              <a:rPr lang="en-US" dirty="0"/>
              <a:t>Identify effective tool for providing information to physicians.  </a:t>
            </a:r>
          </a:p>
          <a:p>
            <a:r>
              <a:rPr lang="en-US" dirty="0"/>
              <a:t>Examine variables that may determine the relationship between marketing efforts and physicians’ decision making</a:t>
            </a:r>
          </a:p>
          <a:p>
            <a:r>
              <a:rPr lang="en-US" dirty="0"/>
              <a:t>Improving patient characteristics that influence prescribing decision</a:t>
            </a:r>
          </a:p>
          <a:p>
            <a:r>
              <a:rPr lang="en-US" dirty="0"/>
              <a:t>Examine the influence of pharmacist on prescribing decision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413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7EC267-83FC-1046-B7C0-89CC40AB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60829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F8FD2A-90CD-B841-894A-88A9DFE7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613807"/>
            <a:ext cx="118697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proposed model suggests possible relationships between several basic variables related to prescribing decision:</a:t>
            </a:r>
          </a:p>
          <a:p>
            <a:r>
              <a:rPr lang="en-US" dirty="0"/>
              <a:t>Marketing strategies</a:t>
            </a:r>
          </a:p>
          <a:p>
            <a:r>
              <a:rPr lang="en-US" dirty="0"/>
              <a:t>Patient characteristics</a:t>
            </a:r>
          </a:p>
          <a:p>
            <a:r>
              <a:rPr lang="en-US" dirty="0"/>
              <a:t>Contextual factors</a:t>
            </a:r>
          </a:p>
          <a:p>
            <a:r>
              <a:rPr lang="en-US" dirty="0"/>
              <a:t>Physician perception of pharmacist collaboration, expert power and trustworthiness  </a:t>
            </a:r>
          </a:p>
          <a:p>
            <a:r>
              <a:rPr lang="en-US" dirty="0"/>
              <a:t>Drug characteristics</a:t>
            </a:r>
          </a:p>
          <a:p>
            <a:r>
              <a:rPr lang="en-US" dirty="0"/>
              <a:t>Physician habit persistence.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677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F868B6-B009-DC47-B702-60C802FF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69129"/>
            <a:ext cx="10515600" cy="1325563"/>
          </a:xfrm>
        </p:spPr>
        <p:txBody>
          <a:bodyPr/>
          <a:lstStyle/>
          <a:p>
            <a:r>
              <a:rPr lang="en-US" dirty="0"/>
              <a:t>Prescribing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9FCFA-C166-1B4D-8537-71463431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6636"/>
            <a:ext cx="7197356" cy="1466385"/>
          </a:xfrm>
        </p:spPr>
        <p:txBody>
          <a:bodyPr/>
          <a:lstStyle/>
          <a:p>
            <a:r>
              <a:rPr lang="en-US" dirty="0"/>
              <a:t>The Prescribing Decision is a complex process.</a:t>
            </a:r>
          </a:p>
          <a:p>
            <a:r>
              <a:rPr lang="en-US" dirty="0"/>
              <a:t>Several factors influence physician decision-making in general practice.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BD35A59C-424B-B84F-A7E1-9FF9827D23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9875" y="3342807"/>
            <a:ext cx="4016375" cy="2227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0347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B1B6A7-B55D-F244-A377-904E6751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69129"/>
            <a:ext cx="10515600" cy="1325563"/>
          </a:xfrm>
        </p:spPr>
        <p:txBody>
          <a:bodyPr/>
          <a:lstStyle/>
          <a:p>
            <a:r>
              <a:rPr lang="en-US" dirty="0"/>
              <a:t>PRESCRIBING 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2635B3-0E3C-8248-A989-CD2F088A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7317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Knapp and Oeltjen’s model</a:t>
            </a:r>
          </a:p>
          <a:p>
            <a:pPr marL="0" indent="0">
              <a:buNone/>
            </a:pPr>
            <a:r>
              <a:rPr lang="en-US" dirty="0"/>
              <a:t>The model takes into consideration:</a:t>
            </a:r>
          </a:p>
          <a:p>
            <a:r>
              <a:rPr lang="en-US" dirty="0"/>
              <a:t>The demographic factors (Age and site of practice)</a:t>
            </a:r>
          </a:p>
          <a:p>
            <a:r>
              <a:rPr lang="en-US" dirty="0"/>
              <a:t>Severity of disease</a:t>
            </a:r>
          </a:p>
          <a:p>
            <a:r>
              <a:rPr lang="en-US" dirty="0"/>
              <a:t>Possible decision</a:t>
            </a:r>
          </a:p>
          <a:p>
            <a:r>
              <a:rPr lang="en-US" dirty="0"/>
              <a:t>Benefits and side effects of medication</a:t>
            </a:r>
          </a:p>
          <a:p>
            <a:r>
              <a:rPr lang="en-US" dirty="0"/>
              <a:t>Physician’s specialty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803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07C84-47BC-E846-BA3C-E15134D5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1547"/>
            <a:ext cx="10515600" cy="1325563"/>
          </a:xfrm>
        </p:spPr>
        <p:txBody>
          <a:bodyPr/>
          <a:lstStyle/>
          <a:p>
            <a:r>
              <a:rPr lang="en-US" dirty="0"/>
              <a:t>PRESCRIBING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9C6E2A-0809-9241-B8B8-DBF1D6A21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673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Hemminki  ’s model</a:t>
            </a:r>
          </a:p>
          <a:p>
            <a:r>
              <a:rPr lang="en-US" dirty="0"/>
              <a:t>Years of practice  </a:t>
            </a:r>
          </a:p>
          <a:p>
            <a:r>
              <a:rPr lang="en-US" dirty="0"/>
              <a:t>Number of work hours  </a:t>
            </a:r>
          </a:p>
          <a:p>
            <a:r>
              <a:rPr lang="en-US" dirty="0"/>
              <a:t>Number of patients administered to daily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40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43AC4-ED21-3D4C-8A50-7C42C329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1547"/>
            <a:ext cx="10515600" cy="1325563"/>
          </a:xfrm>
        </p:spPr>
        <p:txBody>
          <a:bodyPr/>
          <a:lstStyle/>
          <a:p>
            <a:r>
              <a:rPr lang="en-US" dirty="0"/>
              <a:t>PRESCRIBING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2B194C-4953-274E-A849-26554929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89" y="1655519"/>
            <a:ext cx="1199131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Raisch’s model (1990)</a:t>
            </a:r>
          </a:p>
          <a:p>
            <a:r>
              <a:rPr lang="en-US" dirty="0"/>
              <a:t>Direct factors: formularies, prescribing restrictions and required consultations.</a:t>
            </a:r>
          </a:p>
          <a:p>
            <a:r>
              <a:rPr lang="en-US" dirty="0"/>
              <a:t>Indirect factors: promotions of pharmaceutical firms and visits by medical  representatives  (MRs),  opinions of colleagues,  the scientific data derived from  randomized, controlled clinical trials and medical training.  </a:t>
            </a:r>
          </a:p>
          <a:p>
            <a:r>
              <a:rPr lang="en-US" dirty="0"/>
              <a:t>Demographics variables of physician and practice factors</a:t>
            </a:r>
          </a:p>
          <a:p>
            <a:r>
              <a:rPr lang="en-US" dirty="0"/>
              <a:t>Individual and practice factors</a:t>
            </a:r>
          </a:p>
          <a:p>
            <a:r>
              <a:rPr lang="en-US" dirty="0"/>
              <a:t>Patient factors: patient’s presenting  symptoms and doctor’s diagnosis</a:t>
            </a:r>
          </a:p>
          <a:p>
            <a:r>
              <a:rPr lang="en-US" dirty="0"/>
              <a:t>Psychosocial factors.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05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A8350-B78F-634E-A08E-376B8876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5320"/>
            <a:ext cx="10515600" cy="1325563"/>
          </a:xfrm>
        </p:spPr>
        <p:txBody>
          <a:bodyPr/>
          <a:lstStyle/>
          <a:p>
            <a:r>
              <a:rPr lang="en-US" dirty="0"/>
              <a:t>PRESCRIBING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94973-AD42-AF4D-8081-5A66691D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937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Gallan’s model (2005)</a:t>
            </a:r>
            <a:endParaRPr lang="en-US" dirty="0"/>
          </a:p>
          <a:p>
            <a:r>
              <a:rPr lang="en-US" dirty="0"/>
              <a:t>Marketing efforts</a:t>
            </a:r>
          </a:p>
          <a:p>
            <a:r>
              <a:rPr lang="en-US" dirty="0"/>
              <a:t>Economic factors</a:t>
            </a:r>
          </a:p>
          <a:p>
            <a:r>
              <a:rPr lang="en-US" dirty="0"/>
              <a:t>Government factors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3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B3210-3CED-1949-932E-372B257B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69129"/>
            <a:ext cx="10515600" cy="1325563"/>
          </a:xfrm>
        </p:spPr>
        <p:txBody>
          <a:bodyPr/>
          <a:lstStyle/>
          <a:p>
            <a:r>
              <a:rPr lang="en-US" dirty="0"/>
              <a:t>PRESCRIBING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A957FC-38D3-7D4A-A909-D0636E00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8335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Singh’s model (2008)</a:t>
            </a:r>
          </a:p>
          <a:p>
            <a:r>
              <a:rPr lang="en-US" dirty="0"/>
              <a:t>Relationship Strength between physician and medical representatives</a:t>
            </a:r>
          </a:p>
          <a:p>
            <a:r>
              <a:rPr lang="en-US" dirty="0"/>
              <a:t>Promotional activities   </a:t>
            </a:r>
          </a:p>
          <a:p>
            <a:r>
              <a:rPr lang="en-US" dirty="0"/>
              <a:t>Detailing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1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52778-B1D0-FE48-898D-AD82DD39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5320"/>
            <a:ext cx="10515600" cy="1325563"/>
          </a:xfrm>
        </p:spPr>
        <p:txBody>
          <a:bodyPr/>
          <a:lstStyle/>
          <a:p>
            <a:r>
              <a:rPr lang="en-US" dirty="0"/>
              <a:t>PRESCRIBING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3494AE-A467-8E49-9E08-96882F26D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937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Kyle, Nissen and Tett’s model (2008)</a:t>
            </a:r>
          </a:p>
          <a:p>
            <a:r>
              <a:rPr lang="en-US" dirty="0"/>
              <a:t>Economic factors </a:t>
            </a:r>
          </a:p>
          <a:p>
            <a:r>
              <a:rPr lang="en-US" dirty="0"/>
              <a:t>Direct and indirect commercial impacts on physician prescribing  decision.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BF8B9D-8263-4B42-B99E-B940B49D5962}"/>
              </a:ext>
            </a:extLst>
          </p:cNvPr>
          <p:cNvSpPr txBox="1"/>
          <p:nvPr/>
        </p:nvSpPr>
        <p:spPr>
          <a:xfrm>
            <a:off x="152400" y="6571705"/>
            <a:ext cx="121920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Ali Murshid M, Mohaidin Z. Models and theories of prescribing decisions: A review and suggested a new model. Pharmacy Practice 2017 Apr-Jun;15(2):990.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" y="1477110"/>
            <a:ext cx="12039600" cy="17582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14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1755</Words>
  <Application>Microsoft Office PowerPoint</Application>
  <PresentationFormat>Custom</PresentationFormat>
  <Paragraphs>170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Models and theories of prescribing decisions: A review and suggested a new model </vt:lpstr>
      <vt:lpstr>Plan</vt:lpstr>
      <vt:lpstr>Prescribing Decision</vt:lpstr>
      <vt:lpstr>PRESCRIBING  MODELS </vt:lpstr>
      <vt:lpstr>PRESCRIBING MODELS</vt:lpstr>
      <vt:lpstr>PRESCRIBING MODELS</vt:lpstr>
      <vt:lpstr>PRESCRIBING MODELS</vt:lpstr>
      <vt:lpstr>PRESCRIBING MODELS</vt:lpstr>
      <vt:lpstr>PRESCRIBING MODELS</vt:lpstr>
      <vt:lpstr>PRESCRIBING MODELS</vt:lpstr>
      <vt:lpstr>PRESCRIBING MODELS</vt:lpstr>
      <vt:lpstr>Theories relevant to factors influencing prescribing decision </vt:lpstr>
      <vt:lpstr>Agency theory</vt:lpstr>
      <vt:lpstr>Agency theory</vt:lpstr>
      <vt:lpstr>Agency theory</vt:lpstr>
      <vt:lpstr>Theory of persuasion </vt:lpstr>
      <vt:lpstr>Theory of persuasion</vt:lpstr>
      <vt:lpstr>Theory of persuasion</vt:lpstr>
      <vt:lpstr>The buyer behavior – stimulus-response theory </vt:lpstr>
      <vt:lpstr>Theory of planned  behaviour   </vt:lpstr>
      <vt:lpstr>Theory of social power </vt:lpstr>
      <vt:lpstr>Proposed model </vt:lpstr>
      <vt:lpstr>Slide 23</vt:lpstr>
      <vt:lpstr>Managerial implications of proposed  model </vt:lpstr>
      <vt:lpstr>Suggestions  for  future research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theories of prescribing decisions: A review and suggested a new model </dc:title>
  <dc:creator>96170099805</dc:creator>
  <cp:lastModifiedBy>lenovo</cp:lastModifiedBy>
  <cp:revision>43</cp:revision>
  <dcterms:created xsi:type="dcterms:W3CDTF">2020-04-10T17:48:16Z</dcterms:created>
  <dcterms:modified xsi:type="dcterms:W3CDTF">2020-10-13T13:19:50Z</dcterms:modified>
</cp:coreProperties>
</file>