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DM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7gd12Ef66wU+TCi/S8fk/Ozus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M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DMSans-italic.fntdata"/><Relationship Id="rId6" Type="http://schemas.openxmlformats.org/officeDocument/2006/relationships/slide" Target="slides/slide1.xml"/><Relationship Id="rId18" Type="http://schemas.openxmlformats.org/officeDocument/2006/relationships/font" Target="fonts/DM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2.jpg"/><Relationship Id="rId8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4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7" name="Google Shape;87;p1"/>
          <p:cNvCxnSpPr/>
          <p:nvPr/>
        </p:nvCxnSpPr>
        <p:spPr>
          <a:xfrm flipH="1" rot="10800000">
            <a:off x="14131544" y="7969488"/>
            <a:ext cx="5132702" cy="5185216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"/>
          <p:cNvCxnSpPr/>
          <p:nvPr/>
        </p:nvCxnSpPr>
        <p:spPr>
          <a:xfrm flipH="1" rot="10800000">
            <a:off x="14444220" y="8329798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"/>
          <p:cNvCxnSpPr/>
          <p:nvPr/>
        </p:nvCxnSpPr>
        <p:spPr>
          <a:xfrm flipH="1" rot="10800000">
            <a:off x="14802690" y="8681112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"/>
          <p:cNvSpPr txBox="1"/>
          <p:nvPr/>
        </p:nvSpPr>
        <p:spPr>
          <a:xfrm>
            <a:off x="3486376" y="2624290"/>
            <a:ext cx="11315247" cy="2294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999">
                <a:solidFill>
                  <a:srgbClr val="227C9D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99">
                <a:solidFill>
                  <a:srgbClr val="227C9D"/>
                </a:solidFill>
                <a:latin typeface="Arial"/>
                <a:ea typeface="Arial"/>
                <a:cs typeface="Arial"/>
                <a:sym typeface="Arial"/>
              </a:rPr>
              <a:t>LEVERAGING DATA TO COMBAT ALZHEIMER’S DISEASE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544450" y="5923241"/>
            <a:ext cx="7197206" cy="3094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Menna Khaled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Alaa Yasser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Fatima Alzahraa</a:t>
            </a:r>
            <a:endParaRPr sz="37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Mazen Hatem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Yahia Yasser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Zaynap Ahmed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 rot="10800000">
            <a:off x="9525" y="6358355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083809" y="638693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0" y="747073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rot="10800000">
            <a:off x="0" y="85545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 rot="-5400000">
            <a:off x="1083809" y="85545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 rot="10800000">
            <a:off x="1083809" y="9623721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 rot="10800000">
            <a:off x="3321750" y="85831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321750" y="7499314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 rot="5400000">
            <a:off x="4405559" y="85831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2237941" y="9666932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321750" y="9666932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 rot="5400000">
            <a:off x="0" y="9638357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 rot="-5400000">
            <a:off x="15470622" y="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 rot="-5400000">
            <a:off x="16554431" y="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 rot="10800000">
            <a:off x="17638239" y="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 rot="-5400000">
            <a:off x="14386813" y="10838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 rot="-5400000">
            <a:off x="15470622" y="10838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6554431" y="216761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 rot="5400000">
            <a:off x="17638239" y="10838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 rot="-5400000">
            <a:off x="17638239" y="216761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 rot="10800000">
            <a:off x="15470622" y="4433486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 rot="-5400000">
            <a:off x="16554431" y="4433486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15" name="Google Shape;115;p1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7" name="Google Shape;117;p1"/>
          <p:cNvCxnSpPr/>
          <p:nvPr/>
        </p:nvCxnSpPr>
        <p:spPr>
          <a:xfrm>
            <a:off x="-1839005" y="-2273771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1"/>
          <p:cNvCxnSpPr/>
          <p:nvPr/>
        </p:nvCxnSpPr>
        <p:spPr>
          <a:xfrm>
            <a:off x="-2052951" y="-1961095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1"/>
          <p:cNvCxnSpPr/>
          <p:nvPr/>
        </p:nvCxnSpPr>
        <p:spPr>
          <a:xfrm>
            <a:off x="-2232553" y="-1602625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1"/>
          <p:cNvCxnSpPr/>
          <p:nvPr/>
        </p:nvCxnSpPr>
        <p:spPr>
          <a:xfrm>
            <a:off x="-2359208" y="-1216357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"/>
          <p:cNvCxnSpPr/>
          <p:nvPr/>
        </p:nvCxnSpPr>
        <p:spPr>
          <a:xfrm>
            <a:off x="-2503062" y="-776680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"/>
          <p:cNvCxnSpPr/>
          <p:nvPr/>
        </p:nvCxnSpPr>
        <p:spPr>
          <a:xfrm>
            <a:off x="-2623881" y="-332957"/>
            <a:ext cx="3963599" cy="398559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"/>
          <p:cNvCxnSpPr/>
          <p:nvPr/>
        </p:nvCxnSpPr>
        <p:spPr>
          <a:xfrm>
            <a:off x="-2598114" y="228677"/>
            <a:ext cx="3377485" cy="3360058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1"/>
          <p:cNvCxnSpPr/>
          <p:nvPr/>
        </p:nvCxnSpPr>
        <p:spPr>
          <a:xfrm>
            <a:off x="-2509797" y="905760"/>
            <a:ext cx="2628598" cy="2671969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5" name="Google Shape;12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007" y="0"/>
            <a:ext cx="1800009" cy="1654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"/>
          <p:cNvSpPr txBox="1"/>
          <p:nvPr/>
        </p:nvSpPr>
        <p:spPr>
          <a:xfrm>
            <a:off x="3663287" y="623923"/>
            <a:ext cx="9477061" cy="1282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999">
                <a:solidFill>
                  <a:srgbClr val="227C9D"/>
                </a:solidFill>
                <a:latin typeface="Arial"/>
                <a:ea typeface="Arial"/>
                <a:cs typeface="Arial"/>
                <a:sym typeface="Arial"/>
              </a:rPr>
              <a:t>Call-to-action</a:t>
            </a:r>
            <a:endParaRPr/>
          </a:p>
        </p:txBody>
      </p:sp>
      <p:sp>
        <p:nvSpPr>
          <p:cNvPr id="459" name="Google Shape;459;p10"/>
          <p:cNvSpPr/>
          <p:nvPr/>
        </p:nvSpPr>
        <p:spPr>
          <a:xfrm>
            <a:off x="17204191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0"/>
          <p:cNvSpPr/>
          <p:nvPr/>
        </p:nvSpPr>
        <p:spPr>
          <a:xfrm>
            <a:off x="17204191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0"/>
          <p:cNvSpPr/>
          <p:nvPr/>
        </p:nvSpPr>
        <p:spPr>
          <a:xfrm rot="-5400000">
            <a:off x="17204191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0"/>
          <p:cNvSpPr/>
          <p:nvPr/>
        </p:nvSpPr>
        <p:spPr>
          <a:xfrm>
            <a:off x="16120382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0"/>
          <p:cNvSpPr/>
          <p:nvPr/>
        </p:nvSpPr>
        <p:spPr>
          <a:xfrm rot="5400000">
            <a:off x="15036573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0"/>
          <p:cNvSpPr/>
          <p:nvPr/>
        </p:nvSpPr>
        <p:spPr>
          <a:xfrm rot="10800000">
            <a:off x="16120382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15036573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10"/>
          <p:cNvSpPr/>
          <p:nvPr/>
        </p:nvSpPr>
        <p:spPr>
          <a:xfrm rot="-5400000">
            <a:off x="12770705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12770705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>
            <a:off x="9525" y="7044155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0"/>
          <p:cNvSpPr/>
          <p:nvPr/>
        </p:nvSpPr>
        <p:spPr>
          <a:xfrm>
            <a:off x="1083809" y="707273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0"/>
          <p:cNvSpPr/>
          <p:nvPr/>
        </p:nvSpPr>
        <p:spPr>
          <a:xfrm>
            <a:off x="0" y="815653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0"/>
          <p:cNvSpPr/>
          <p:nvPr/>
        </p:nvSpPr>
        <p:spPr>
          <a:xfrm rot="10800000">
            <a:off x="0" y="92403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0"/>
          <p:cNvSpPr/>
          <p:nvPr/>
        </p:nvSpPr>
        <p:spPr>
          <a:xfrm rot="-5400000">
            <a:off x="1083809" y="92403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0"/>
          <p:cNvSpPr/>
          <p:nvPr/>
        </p:nvSpPr>
        <p:spPr>
          <a:xfrm rot="10800000">
            <a:off x="3321750" y="92689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3321750" y="8185114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0"/>
          <p:cNvSpPr/>
          <p:nvPr/>
        </p:nvSpPr>
        <p:spPr>
          <a:xfrm rot="5400000">
            <a:off x="4405559" y="92689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6" name="Google Shape;476;p1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477" name="Google Shape;477;p10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9" name="Google Shape;479;p10"/>
          <p:cNvCxnSpPr/>
          <p:nvPr/>
        </p:nvCxnSpPr>
        <p:spPr>
          <a:xfrm>
            <a:off x="13918610" y="8394229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0" name="Google Shape;480;p10"/>
          <p:cNvCxnSpPr/>
          <p:nvPr/>
        </p:nvCxnSpPr>
        <p:spPr>
          <a:xfrm>
            <a:off x="13704664" y="8706905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1" name="Google Shape;481;p10"/>
          <p:cNvCxnSpPr/>
          <p:nvPr/>
        </p:nvCxnSpPr>
        <p:spPr>
          <a:xfrm>
            <a:off x="13525062" y="9065375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2" name="Google Shape;482;p10"/>
          <p:cNvCxnSpPr/>
          <p:nvPr/>
        </p:nvCxnSpPr>
        <p:spPr>
          <a:xfrm>
            <a:off x="13398407" y="9451643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3" name="Google Shape;483;p10"/>
          <p:cNvCxnSpPr/>
          <p:nvPr/>
        </p:nvCxnSpPr>
        <p:spPr>
          <a:xfrm>
            <a:off x="13254553" y="9891320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4" name="Google Shape;484;p1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485" name="Google Shape;485;p10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7" name="Google Shape;487;p10"/>
          <p:cNvCxnSpPr/>
          <p:nvPr/>
        </p:nvCxnSpPr>
        <p:spPr>
          <a:xfrm>
            <a:off x="-1839005" y="-2273771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8" name="Google Shape;488;p10"/>
          <p:cNvCxnSpPr/>
          <p:nvPr/>
        </p:nvCxnSpPr>
        <p:spPr>
          <a:xfrm>
            <a:off x="-2052951" y="-1961095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9" name="Google Shape;489;p10"/>
          <p:cNvCxnSpPr/>
          <p:nvPr/>
        </p:nvCxnSpPr>
        <p:spPr>
          <a:xfrm>
            <a:off x="-2232553" y="-1602625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0" name="Google Shape;490;p10"/>
          <p:cNvCxnSpPr/>
          <p:nvPr/>
        </p:nvCxnSpPr>
        <p:spPr>
          <a:xfrm>
            <a:off x="-2359208" y="-1216357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1" name="Google Shape;491;p10"/>
          <p:cNvCxnSpPr/>
          <p:nvPr/>
        </p:nvCxnSpPr>
        <p:spPr>
          <a:xfrm>
            <a:off x="-2503062" y="-776680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2" name="Google Shape;492;p10"/>
          <p:cNvCxnSpPr/>
          <p:nvPr/>
        </p:nvCxnSpPr>
        <p:spPr>
          <a:xfrm>
            <a:off x="-2623881" y="-332957"/>
            <a:ext cx="3963599" cy="398559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3" name="Google Shape;493;p10"/>
          <p:cNvCxnSpPr/>
          <p:nvPr/>
        </p:nvCxnSpPr>
        <p:spPr>
          <a:xfrm>
            <a:off x="-2598114" y="228677"/>
            <a:ext cx="3377485" cy="3360058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4" name="Google Shape;494;p10"/>
          <p:cNvCxnSpPr/>
          <p:nvPr/>
        </p:nvCxnSpPr>
        <p:spPr>
          <a:xfrm>
            <a:off x="-2509797" y="905760"/>
            <a:ext cx="2628598" cy="2671969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5" name="Google Shape;495;p10"/>
          <p:cNvSpPr txBox="1"/>
          <p:nvPr/>
        </p:nvSpPr>
        <p:spPr>
          <a:xfrm>
            <a:off x="4800475" y="3126419"/>
            <a:ext cx="8724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10"/>
          <p:cNvSpPr txBox="1"/>
          <p:nvPr/>
        </p:nvSpPr>
        <p:spPr>
          <a:xfrm>
            <a:off x="3988967" y="2319345"/>
            <a:ext cx="10744325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Join Us in Revolutionizing Alzheimer’s Care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Partner with Us</a:t>
            </a: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to bring data-driven insights to healthcare providers and improve early detection and treatment of Alzheimer’s.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Explore Our Solution</a:t>
            </a: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Schedule a </a:t>
            </a:r>
            <a:r>
              <a:rPr b="1"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demo</a:t>
            </a: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or </a:t>
            </a:r>
            <a:r>
              <a:rPr b="1"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pilot program</a:t>
            </a: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to see the impact of our predictive analytics tool in action.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Collaborate</a:t>
            </a: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Let’s work together with </a:t>
            </a:r>
            <a:r>
              <a:rPr b="1"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hospitals</a:t>
            </a: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b="1"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research institutions</a:t>
            </a: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</a:t>
            </a:r>
            <a:r>
              <a:rPr b="1"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pharmaceutical companies</a:t>
            </a: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to enhance patient care and reduce costs.</a:t>
            </a:r>
            <a:endParaRPr/>
          </a:p>
        </p:txBody>
      </p:sp>
      <p:pic>
        <p:nvPicPr>
          <p:cNvPr id="497" name="Google Shape;497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35297" y="4462879"/>
            <a:ext cx="1864642" cy="164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036573" y="4216092"/>
            <a:ext cx="2051420" cy="209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007" y="0"/>
            <a:ext cx="1800009" cy="1654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1"/>
          <p:cNvSpPr txBox="1"/>
          <p:nvPr/>
        </p:nvSpPr>
        <p:spPr>
          <a:xfrm>
            <a:off x="3833915" y="3960810"/>
            <a:ext cx="10620170" cy="1886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399">
                <a:solidFill>
                  <a:srgbClr val="227C9D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505" name="Google Shape;505;p11"/>
          <p:cNvSpPr/>
          <p:nvPr/>
        </p:nvSpPr>
        <p:spPr>
          <a:xfrm>
            <a:off x="17204191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1"/>
          <p:cNvSpPr/>
          <p:nvPr/>
        </p:nvSpPr>
        <p:spPr>
          <a:xfrm>
            <a:off x="17204191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1"/>
          <p:cNvSpPr/>
          <p:nvPr/>
        </p:nvSpPr>
        <p:spPr>
          <a:xfrm rot="-5400000">
            <a:off x="17204191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1"/>
          <p:cNvSpPr/>
          <p:nvPr/>
        </p:nvSpPr>
        <p:spPr>
          <a:xfrm>
            <a:off x="16120382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1"/>
          <p:cNvSpPr/>
          <p:nvPr/>
        </p:nvSpPr>
        <p:spPr>
          <a:xfrm rot="5400000">
            <a:off x="15036573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1"/>
          <p:cNvSpPr/>
          <p:nvPr/>
        </p:nvSpPr>
        <p:spPr>
          <a:xfrm rot="10800000">
            <a:off x="16120382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1"/>
          <p:cNvSpPr/>
          <p:nvPr/>
        </p:nvSpPr>
        <p:spPr>
          <a:xfrm>
            <a:off x="15036573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1"/>
          <p:cNvSpPr/>
          <p:nvPr/>
        </p:nvSpPr>
        <p:spPr>
          <a:xfrm rot="-5400000">
            <a:off x="12770705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1"/>
          <p:cNvSpPr/>
          <p:nvPr/>
        </p:nvSpPr>
        <p:spPr>
          <a:xfrm>
            <a:off x="12770705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1"/>
          <p:cNvSpPr/>
          <p:nvPr/>
        </p:nvSpPr>
        <p:spPr>
          <a:xfrm rot="10800000">
            <a:off x="9525" y="7044155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11"/>
          <p:cNvSpPr/>
          <p:nvPr/>
        </p:nvSpPr>
        <p:spPr>
          <a:xfrm>
            <a:off x="1083809" y="707273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1"/>
          <p:cNvSpPr/>
          <p:nvPr/>
        </p:nvSpPr>
        <p:spPr>
          <a:xfrm>
            <a:off x="0" y="815653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1"/>
          <p:cNvSpPr/>
          <p:nvPr/>
        </p:nvSpPr>
        <p:spPr>
          <a:xfrm rot="10800000">
            <a:off x="0" y="92403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11"/>
          <p:cNvSpPr/>
          <p:nvPr/>
        </p:nvSpPr>
        <p:spPr>
          <a:xfrm rot="-5400000">
            <a:off x="1083809" y="92403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1"/>
          <p:cNvSpPr/>
          <p:nvPr/>
        </p:nvSpPr>
        <p:spPr>
          <a:xfrm rot="10800000">
            <a:off x="3321750" y="92689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1"/>
          <p:cNvSpPr/>
          <p:nvPr/>
        </p:nvSpPr>
        <p:spPr>
          <a:xfrm>
            <a:off x="3321750" y="8185114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11"/>
          <p:cNvSpPr/>
          <p:nvPr/>
        </p:nvSpPr>
        <p:spPr>
          <a:xfrm rot="5400000">
            <a:off x="4405559" y="92689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2" name="Google Shape;522;p11"/>
          <p:cNvGrpSpPr/>
          <p:nvPr/>
        </p:nvGrpSpPr>
        <p:grpSpPr>
          <a:xfrm>
            <a:off x="13133734" y="5475036"/>
            <a:ext cx="8837380" cy="8845601"/>
            <a:chOff x="13508" y="0"/>
            <a:chExt cx="11783172" cy="11794135"/>
          </a:xfrm>
        </p:grpSpPr>
        <p:grpSp>
          <p:nvGrpSpPr>
            <p:cNvPr id="523" name="Google Shape;523;p1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524" name="Google Shape;524;p11"/>
              <p:cNvSpPr/>
              <p:nvPr/>
            </p:nvSpPr>
            <p:spPr>
              <a:xfrm>
                <a:off x="0" y="0"/>
                <a:ext cx="660400" cy="317500"/>
              </a:xfrm>
              <a:custGeom>
                <a:rect b="b" l="l" r="r" t="t"/>
                <a:pathLst>
                  <a:path extrusionOk="0"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28575">
                <a:solidFill>
                  <a:srgbClr val="8CA9AD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11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1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26" name="Google Shape;526;p11"/>
            <p:cNvCxnSpPr/>
            <p:nvPr/>
          </p:nvCxnSpPr>
          <p:spPr>
            <a:xfrm>
              <a:off x="1060010" y="3892256"/>
              <a:ext cx="6913622" cy="6843603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7" name="Google Shape;527;p11"/>
            <p:cNvCxnSpPr/>
            <p:nvPr/>
          </p:nvCxnSpPr>
          <p:spPr>
            <a:xfrm>
              <a:off x="774748" y="4309159"/>
              <a:ext cx="6718471" cy="6718471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8" name="Google Shape;528;p11"/>
            <p:cNvCxnSpPr/>
            <p:nvPr/>
          </p:nvCxnSpPr>
          <p:spPr>
            <a:xfrm>
              <a:off x="535279" y="4787119"/>
              <a:ext cx="6489522" cy="6489522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9" name="Google Shape;529;p11"/>
            <p:cNvCxnSpPr/>
            <p:nvPr/>
          </p:nvCxnSpPr>
          <p:spPr>
            <a:xfrm>
              <a:off x="366406" y="5302142"/>
              <a:ext cx="6254021" cy="6254021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0" name="Google Shape;530;p11"/>
            <p:cNvCxnSpPr/>
            <p:nvPr/>
          </p:nvCxnSpPr>
          <p:spPr>
            <a:xfrm>
              <a:off x="174601" y="5888378"/>
              <a:ext cx="5796899" cy="5796899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1" name="Google Shape;531;p11"/>
            <p:cNvCxnSpPr/>
            <p:nvPr/>
          </p:nvCxnSpPr>
          <p:spPr>
            <a:xfrm>
              <a:off x="13508" y="6480010"/>
              <a:ext cx="5284799" cy="5314125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2" name="Google Shape;532;p11"/>
            <p:cNvCxnSpPr/>
            <p:nvPr/>
          </p:nvCxnSpPr>
          <p:spPr>
            <a:xfrm>
              <a:off x="47865" y="7228854"/>
              <a:ext cx="4503313" cy="4480077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3" name="Google Shape;533;p11"/>
            <p:cNvCxnSpPr/>
            <p:nvPr/>
          </p:nvCxnSpPr>
          <p:spPr>
            <a:xfrm>
              <a:off x="165620" y="8131631"/>
              <a:ext cx="3504797" cy="3562626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4" name="Google Shape;534;p11"/>
            <p:cNvCxnSpPr/>
            <p:nvPr/>
          </p:nvCxnSpPr>
          <p:spPr>
            <a:xfrm>
              <a:off x="676661" y="9346264"/>
              <a:ext cx="1790115" cy="1790115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35" name="Google Shape;535;p11"/>
          <p:cNvGrpSpPr/>
          <p:nvPr/>
        </p:nvGrpSpPr>
        <p:grpSpPr>
          <a:xfrm>
            <a:off x="-2623881" y="-5192964"/>
            <a:ext cx="8837380" cy="8845601"/>
            <a:chOff x="13508" y="0"/>
            <a:chExt cx="11783172" cy="11794135"/>
          </a:xfrm>
        </p:grpSpPr>
        <p:grpSp>
          <p:nvGrpSpPr>
            <p:cNvPr id="536" name="Google Shape;536;p1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537" name="Google Shape;537;p11"/>
              <p:cNvSpPr/>
              <p:nvPr/>
            </p:nvSpPr>
            <p:spPr>
              <a:xfrm>
                <a:off x="0" y="0"/>
                <a:ext cx="660400" cy="317500"/>
              </a:xfrm>
              <a:custGeom>
                <a:rect b="b" l="l" r="r" t="t"/>
                <a:pathLst>
                  <a:path extrusionOk="0"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28575">
                <a:solidFill>
                  <a:srgbClr val="8CA9AD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11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1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39" name="Google Shape;539;p11"/>
            <p:cNvCxnSpPr/>
            <p:nvPr/>
          </p:nvCxnSpPr>
          <p:spPr>
            <a:xfrm>
              <a:off x="1060010" y="3892256"/>
              <a:ext cx="6913622" cy="6843603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0" name="Google Shape;540;p11"/>
            <p:cNvCxnSpPr/>
            <p:nvPr/>
          </p:nvCxnSpPr>
          <p:spPr>
            <a:xfrm>
              <a:off x="774748" y="4309159"/>
              <a:ext cx="6718471" cy="6718471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1" name="Google Shape;541;p11"/>
            <p:cNvCxnSpPr/>
            <p:nvPr/>
          </p:nvCxnSpPr>
          <p:spPr>
            <a:xfrm>
              <a:off x="535279" y="4787119"/>
              <a:ext cx="6489522" cy="6489522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2" name="Google Shape;542;p11"/>
            <p:cNvCxnSpPr/>
            <p:nvPr/>
          </p:nvCxnSpPr>
          <p:spPr>
            <a:xfrm>
              <a:off x="366406" y="5302142"/>
              <a:ext cx="6254021" cy="6254021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3" name="Google Shape;543;p11"/>
            <p:cNvCxnSpPr/>
            <p:nvPr/>
          </p:nvCxnSpPr>
          <p:spPr>
            <a:xfrm>
              <a:off x="174601" y="5888378"/>
              <a:ext cx="5796899" cy="5796899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4" name="Google Shape;544;p11"/>
            <p:cNvCxnSpPr/>
            <p:nvPr/>
          </p:nvCxnSpPr>
          <p:spPr>
            <a:xfrm>
              <a:off x="13508" y="6480010"/>
              <a:ext cx="5284799" cy="5314125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5" name="Google Shape;545;p11"/>
            <p:cNvCxnSpPr/>
            <p:nvPr/>
          </p:nvCxnSpPr>
          <p:spPr>
            <a:xfrm>
              <a:off x="47865" y="7228854"/>
              <a:ext cx="4503313" cy="4480077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6" name="Google Shape;546;p11"/>
            <p:cNvCxnSpPr/>
            <p:nvPr/>
          </p:nvCxnSpPr>
          <p:spPr>
            <a:xfrm>
              <a:off x="165620" y="8131631"/>
              <a:ext cx="3504797" cy="3562626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7" name="Google Shape;547;p11"/>
            <p:cNvCxnSpPr/>
            <p:nvPr/>
          </p:nvCxnSpPr>
          <p:spPr>
            <a:xfrm>
              <a:off x="676661" y="9346264"/>
              <a:ext cx="1790115" cy="1790115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548" name="Google Shape;548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007" y="0"/>
            <a:ext cx="1800009" cy="1654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131" name="Google Shape;131;p2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3" name="Google Shape;133;p2"/>
          <p:cNvCxnSpPr/>
          <p:nvPr/>
        </p:nvCxnSpPr>
        <p:spPr>
          <a:xfrm>
            <a:off x="13918610" y="8394229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2"/>
          <p:cNvCxnSpPr/>
          <p:nvPr/>
        </p:nvCxnSpPr>
        <p:spPr>
          <a:xfrm>
            <a:off x="13704664" y="8706905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2"/>
          <p:cNvCxnSpPr/>
          <p:nvPr/>
        </p:nvCxnSpPr>
        <p:spPr>
          <a:xfrm>
            <a:off x="13525062" y="9065375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2"/>
          <p:cNvCxnSpPr/>
          <p:nvPr/>
        </p:nvCxnSpPr>
        <p:spPr>
          <a:xfrm>
            <a:off x="13398407" y="9451643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2"/>
          <p:cNvCxnSpPr/>
          <p:nvPr/>
        </p:nvCxnSpPr>
        <p:spPr>
          <a:xfrm>
            <a:off x="13254553" y="9891320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2"/>
          <p:cNvSpPr txBox="1"/>
          <p:nvPr/>
        </p:nvSpPr>
        <p:spPr>
          <a:xfrm>
            <a:off x="3418767" y="94499"/>
            <a:ext cx="10787965" cy="2762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74">
                <a:solidFill>
                  <a:srgbClr val="227C9D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grpSp>
        <p:nvGrpSpPr>
          <p:cNvPr id="139" name="Google Shape;139;p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0" name="Google Shape;140;p2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2" name="Google Shape;142;p2"/>
          <p:cNvCxnSpPr/>
          <p:nvPr/>
        </p:nvCxnSpPr>
        <p:spPr>
          <a:xfrm>
            <a:off x="-1839005" y="-2273771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"/>
          <p:cNvCxnSpPr/>
          <p:nvPr/>
        </p:nvCxnSpPr>
        <p:spPr>
          <a:xfrm>
            <a:off x="-2052951" y="-1961095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2"/>
          <p:cNvCxnSpPr/>
          <p:nvPr/>
        </p:nvCxnSpPr>
        <p:spPr>
          <a:xfrm>
            <a:off x="-2232553" y="-1602625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2"/>
          <p:cNvCxnSpPr/>
          <p:nvPr/>
        </p:nvCxnSpPr>
        <p:spPr>
          <a:xfrm>
            <a:off x="-2359208" y="-1216357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2"/>
          <p:cNvCxnSpPr/>
          <p:nvPr/>
        </p:nvCxnSpPr>
        <p:spPr>
          <a:xfrm>
            <a:off x="-2503062" y="-776680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2"/>
          <p:cNvCxnSpPr/>
          <p:nvPr/>
        </p:nvCxnSpPr>
        <p:spPr>
          <a:xfrm>
            <a:off x="-2623881" y="-332957"/>
            <a:ext cx="3963599" cy="398559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2"/>
          <p:cNvCxnSpPr/>
          <p:nvPr/>
        </p:nvCxnSpPr>
        <p:spPr>
          <a:xfrm>
            <a:off x="-2598114" y="228677"/>
            <a:ext cx="3377485" cy="3360058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2"/>
          <p:cNvCxnSpPr/>
          <p:nvPr/>
        </p:nvCxnSpPr>
        <p:spPr>
          <a:xfrm>
            <a:off x="-2509797" y="905760"/>
            <a:ext cx="2628598" cy="2671969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2"/>
          <p:cNvSpPr/>
          <p:nvPr/>
        </p:nvSpPr>
        <p:spPr>
          <a:xfrm>
            <a:off x="17204191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17204191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 rot="-5400000">
            <a:off x="17204191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16120382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/>
          <p:nvPr/>
        </p:nvSpPr>
        <p:spPr>
          <a:xfrm rot="5400000">
            <a:off x="15036573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/>
          <p:nvPr/>
        </p:nvSpPr>
        <p:spPr>
          <a:xfrm rot="10800000">
            <a:off x="16120382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15036573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/>
          <p:nvPr/>
        </p:nvSpPr>
        <p:spPr>
          <a:xfrm rot="-5400000">
            <a:off x="12770705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12770705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"/>
          <p:cNvSpPr/>
          <p:nvPr/>
        </p:nvSpPr>
        <p:spPr>
          <a:xfrm rot="10800000">
            <a:off x="9525" y="7044155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1083809" y="707273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0" y="815653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/>
          <p:nvPr/>
        </p:nvSpPr>
        <p:spPr>
          <a:xfrm rot="10800000">
            <a:off x="0" y="92403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"/>
          <p:cNvSpPr/>
          <p:nvPr/>
        </p:nvSpPr>
        <p:spPr>
          <a:xfrm rot="-5400000">
            <a:off x="1083809" y="92403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"/>
          <p:cNvSpPr/>
          <p:nvPr/>
        </p:nvSpPr>
        <p:spPr>
          <a:xfrm rot="10800000">
            <a:off x="3321750" y="92689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3321750" y="8185114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"/>
          <p:cNvSpPr/>
          <p:nvPr/>
        </p:nvSpPr>
        <p:spPr>
          <a:xfrm rot="5400000">
            <a:off x="4405559" y="92689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"/>
          <p:cNvSpPr txBox="1"/>
          <p:nvPr/>
        </p:nvSpPr>
        <p:spPr>
          <a:xfrm>
            <a:off x="4099364" y="6975527"/>
            <a:ext cx="10413564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185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1"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Our Goal is to analyze data related to Alzheimer’s and investigate its connections with other diseases and potential contributing factors.</a:t>
            </a:r>
            <a:endParaRPr/>
          </a:p>
        </p:txBody>
      </p:sp>
      <p:sp>
        <p:nvSpPr>
          <p:cNvPr id="168" name="Google Shape;168;p2"/>
          <p:cNvSpPr txBox="1"/>
          <p:nvPr/>
        </p:nvSpPr>
        <p:spPr>
          <a:xfrm>
            <a:off x="3863654" y="3000295"/>
            <a:ext cx="11635664" cy="345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6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Key Points:</a:t>
            </a:r>
            <a:endParaRPr/>
          </a:p>
          <a:p>
            <a:pPr indent="0" lvl="0" marL="0" marR="0" rtl="0" algn="l">
              <a:lnSpc>
                <a:spcPct val="1286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66296" lvl="1" marL="532592" marR="0" rtl="0" algn="l">
              <a:lnSpc>
                <a:spcPct val="12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Alzheimer's Disease: A rapidly growing global health issue</a:t>
            </a:r>
            <a:endParaRPr/>
          </a:p>
          <a:p>
            <a:pPr indent="0" lvl="0" marL="0" marR="0" rtl="0" algn="l">
              <a:lnSpc>
                <a:spcPct val="1286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66296" lvl="1" marL="532592" marR="0" rtl="0" algn="l">
              <a:lnSpc>
                <a:spcPct val="12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disease: places a significant strain on healthcare systems</a:t>
            </a:r>
            <a:endParaRPr/>
          </a:p>
          <a:p>
            <a:pPr indent="0" lvl="0" marL="0" marR="0" rtl="0" algn="l">
              <a:lnSpc>
                <a:spcPct val="1286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66296" lvl="1" marL="532592" marR="0" rtl="0" algn="l">
              <a:lnSpc>
                <a:spcPct val="12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Unclear Causes</a:t>
            </a:r>
            <a:endParaRPr/>
          </a:p>
          <a:p>
            <a:pPr indent="0" lvl="1" marL="266296" marR="0" rtl="0" algn="l">
              <a:lnSpc>
                <a:spcPct val="1286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66296" lvl="1" marL="532592" marR="0" rtl="0" algn="l">
              <a:lnSpc>
                <a:spcPct val="12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Lack of Correlation Analysis</a:t>
            </a:r>
            <a:endParaRPr/>
          </a:p>
        </p:txBody>
      </p:sp>
      <p:pic>
        <p:nvPicPr>
          <p:cNvPr id="169" name="Google Shape;169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007" y="0"/>
            <a:ext cx="1800009" cy="1654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3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175" name="Google Shape;175;p3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7" name="Google Shape;177;p3"/>
          <p:cNvCxnSpPr/>
          <p:nvPr/>
        </p:nvCxnSpPr>
        <p:spPr>
          <a:xfrm>
            <a:off x="13918610" y="8394229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3"/>
          <p:cNvCxnSpPr/>
          <p:nvPr/>
        </p:nvCxnSpPr>
        <p:spPr>
          <a:xfrm>
            <a:off x="13704664" y="8706905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3"/>
          <p:cNvCxnSpPr/>
          <p:nvPr/>
        </p:nvCxnSpPr>
        <p:spPr>
          <a:xfrm>
            <a:off x="13525062" y="9065375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3"/>
          <p:cNvCxnSpPr/>
          <p:nvPr/>
        </p:nvCxnSpPr>
        <p:spPr>
          <a:xfrm>
            <a:off x="13398407" y="9451643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3"/>
          <p:cNvCxnSpPr/>
          <p:nvPr/>
        </p:nvCxnSpPr>
        <p:spPr>
          <a:xfrm>
            <a:off x="13254553" y="9891320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3"/>
          <p:cNvSpPr txBox="1"/>
          <p:nvPr/>
        </p:nvSpPr>
        <p:spPr>
          <a:xfrm>
            <a:off x="4405559" y="72575"/>
            <a:ext cx="8646661" cy="2762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74">
                <a:solidFill>
                  <a:srgbClr val="227C9D"/>
                </a:solidFill>
                <a:latin typeface="Arial"/>
                <a:ea typeface="Arial"/>
                <a:cs typeface="Arial"/>
                <a:sym typeface="Arial"/>
              </a:rPr>
              <a:t>MARKET NEED</a:t>
            </a:r>
            <a:endParaRPr/>
          </a:p>
        </p:txBody>
      </p:sp>
      <p:grpSp>
        <p:nvGrpSpPr>
          <p:cNvPr id="183" name="Google Shape;183;p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84" name="Google Shape;184;p3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6" name="Google Shape;186;p3"/>
          <p:cNvCxnSpPr/>
          <p:nvPr/>
        </p:nvCxnSpPr>
        <p:spPr>
          <a:xfrm>
            <a:off x="-1839005" y="-2273771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3"/>
          <p:cNvCxnSpPr/>
          <p:nvPr/>
        </p:nvCxnSpPr>
        <p:spPr>
          <a:xfrm>
            <a:off x="-2052951" y="-1961095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3"/>
          <p:cNvCxnSpPr/>
          <p:nvPr/>
        </p:nvCxnSpPr>
        <p:spPr>
          <a:xfrm>
            <a:off x="-2232553" y="-1602625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3"/>
          <p:cNvCxnSpPr/>
          <p:nvPr/>
        </p:nvCxnSpPr>
        <p:spPr>
          <a:xfrm>
            <a:off x="-2359208" y="-1216357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3"/>
          <p:cNvCxnSpPr/>
          <p:nvPr/>
        </p:nvCxnSpPr>
        <p:spPr>
          <a:xfrm>
            <a:off x="-2503062" y="-776680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3"/>
          <p:cNvCxnSpPr/>
          <p:nvPr/>
        </p:nvCxnSpPr>
        <p:spPr>
          <a:xfrm>
            <a:off x="-2623881" y="-332957"/>
            <a:ext cx="3963599" cy="398559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3"/>
          <p:cNvCxnSpPr/>
          <p:nvPr/>
        </p:nvCxnSpPr>
        <p:spPr>
          <a:xfrm>
            <a:off x="-2598114" y="228677"/>
            <a:ext cx="3377485" cy="3360058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3"/>
          <p:cNvCxnSpPr/>
          <p:nvPr/>
        </p:nvCxnSpPr>
        <p:spPr>
          <a:xfrm>
            <a:off x="-2509797" y="905760"/>
            <a:ext cx="2628598" cy="2671969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p3"/>
          <p:cNvSpPr/>
          <p:nvPr/>
        </p:nvSpPr>
        <p:spPr>
          <a:xfrm>
            <a:off x="17204191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17204191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"/>
          <p:cNvSpPr/>
          <p:nvPr/>
        </p:nvSpPr>
        <p:spPr>
          <a:xfrm rot="-5400000">
            <a:off x="17204191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16120382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"/>
          <p:cNvSpPr/>
          <p:nvPr/>
        </p:nvSpPr>
        <p:spPr>
          <a:xfrm rot="5400000">
            <a:off x="15036573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 rot="10800000">
            <a:off x="16120382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15036573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 rot="-5400000">
            <a:off x="12770705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12770705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"/>
          <p:cNvSpPr/>
          <p:nvPr/>
        </p:nvSpPr>
        <p:spPr>
          <a:xfrm rot="10800000">
            <a:off x="9525" y="7044155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1083809" y="707273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0" y="815653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"/>
          <p:cNvSpPr/>
          <p:nvPr/>
        </p:nvSpPr>
        <p:spPr>
          <a:xfrm rot="10800000">
            <a:off x="0" y="92403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"/>
          <p:cNvSpPr/>
          <p:nvPr/>
        </p:nvSpPr>
        <p:spPr>
          <a:xfrm rot="-5400000">
            <a:off x="1083809" y="92403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"/>
          <p:cNvSpPr/>
          <p:nvPr/>
        </p:nvSpPr>
        <p:spPr>
          <a:xfrm rot="10800000">
            <a:off x="3321750" y="92689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3321750" y="8185114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"/>
          <p:cNvSpPr/>
          <p:nvPr/>
        </p:nvSpPr>
        <p:spPr>
          <a:xfrm rot="5400000">
            <a:off x="4405559" y="92689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"/>
          <p:cNvSpPr txBox="1"/>
          <p:nvPr/>
        </p:nvSpPr>
        <p:spPr>
          <a:xfrm>
            <a:off x="1434770" y="3451801"/>
            <a:ext cx="13578453" cy="378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6296" lvl="1" marL="532592" marR="0" rtl="0" algn="l">
              <a:lnSpc>
                <a:spcPct val="12003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6"/>
              <a:buFont typeface="Arial"/>
              <a:buChar char="•"/>
            </a:pPr>
            <a:r>
              <a:rPr b="1" i="0" lang="en-US" sz="2466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Alzheimer's disease spread rate</a:t>
            </a:r>
            <a:endParaRPr/>
          </a:p>
        </p:txBody>
      </p:sp>
      <p:sp>
        <p:nvSpPr>
          <p:cNvPr id="212" name="Google Shape;212;p3"/>
          <p:cNvSpPr txBox="1"/>
          <p:nvPr/>
        </p:nvSpPr>
        <p:spPr>
          <a:xfrm>
            <a:off x="2085619" y="3918495"/>
            <a:ext cx="10774890" cy="1001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302" lvl="1" marL="496605" marR="0" rtl="0" algn="just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Affects over 50 million people globally.</a:t>
            </a:r>
            <a:endParaRPr/>
          </a:p>
          <a:p>
            <a:pPr indent="0" lvl="0" marL="0" marR="0" rtl="0" algn="just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48302" lvl="1" marL="496605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Strong demand for early detection and protective care.</a:t>
            </a:r>
            <a:endParaRPr/>
          </a:p>
        </p:txBody>
      </p:sp>
      <p:sp>
        <p:nvSpPr>
          <p:cNvPr id="213" name="Google Shape;213;p3"/>
          <p:cNvSpPr txBox="1"/>
          <p:nvPr/>
        </p:nvSpPr>
        <p:spPr>
          <a:xfrm>
            <a:off x="1434769" y="5449261"/>
            <a:ext cx="13578453" cy="378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6296" lvl="1" marL="532592" marR="0" rtl="0" algn="l">
              <a:lnSpc>
                <a:spcPct val="12003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6"/>
              <a:buFont typeface="Arial"/>
              <a:buChar char="•"/>
            </a:pPr>
            <a:r>
              <a:rPr b="1" i="0" lang="en-US" sz="2466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Alzheimer's disease spread rate</a:t>
            </a:r>
            <a:endParaRPr/>
          </a:p>
        </p:txBody>
      </p:sp>
      <p:sp>
        <p:nvSpPr>
          <p:cNvPr id="214" name="Google Shape;214;p3"/>
          <p:cNvSpPr txBox="1"/>
          <p:nvPr/>
        </p:nvSpPr>
        <p:spPr>
          <a:xfrm>
            <a:off x="2002084" y="5978022"/>
            <a:ext cx="10509987" cy="1001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302" lvl="1" marL="496605" marR="0" rtl="0" algn="just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Global spending on Alzheimer’s is projected to surpass $1 trillion by 2050.</a:t>
            </a:r>
            <a:endParaRPr/>
          </a:p>
          <a:p>
            <a:pPr indent="0" lvl="0" marL="0" marR="0" rtl="0" algn="just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48302" lvl="1" marL="496605" marR="0" rtl="0" algn="just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Need for solutions to reduce costs.</a:t>
            </a:r>
            <a:endParaRPr/>
          </a:p>
        </p:txBody>
      </p:sp>
      <p:pic>
        <p:nvPicPr>
          <p:cNvPr descr="A close-up of a chart&#10;&#10;Description automatically generated" id="215" name="Google Shape;21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860509" y="3330277"/>
            <a:ext cx="5268106" cy="5268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007" y="0"/>
            <a:ext cx="1800009" cy="1654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4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22" name="Google Shape;222;p4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4" name="Google Shape;224;p4"/>
          <p:cNvCxnSpPr/>
          <p:nvPr/>
        </p:nvCxnSpPr>
        <p:spPr>
          <a:xfrm>
            <a:off x="13918610" y="8394229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4"/>
          <p:cNvCxnSpPr/>
          <p:nvPr/>
        </p:nvCxnSpPr>
        <p:spPr>
          <a:xfrm>
            <a:off x="13704664" y="8706905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4"/>
          <p:cNvCxnSpPr/>
          <p:nvPr/>
        </p:nvCxnSpPr>
        <p:spPr>
          <a:xfrm>
            <a:off x="13525062" y="9065375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4"/>
          <p:cNvCxnSpPr/>
          <p:nvPr/>
        </p:nvCxnSpPr>
        <p:spPr>
          <a:xfrm>
            <a:off x="13398407" y="9451643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4"/>
          <p:cNvCxnSpPr/>
          <p:nvPr/>
        </p:nvCxnSpPr>
        <p:spPr>
          <a:xfrm>
            <a:off x="13254553" y="9891320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4"/>
          <p:cNvSpPr txBox="1"/>
          <p:nvPr/>
        </p:nvSpPr>
        <p:spPr>
          <a:xfrm>
            <a:off x="4405559" y="68691"/>
            <a:ext cx="8646661" cy="2762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74">
                <a:solidFill>
                  <a:srgbClr val="227C9D"/>
                </a:solidFill>
                <a:latin typeface="Arial"/>
                <a:ea typeface="Arial"/>
                <a:cs typeface="Arial"/>
                <a:sym typeface="Arial"/>
              </a:rPr>
              <a:t>MARKET NEED</a:t>
            </a:r>
            <a:endParaRPr/>
          </a:p>
        </p:txBody>
      </p:sp>
      <p:grpSp>
        <p:nvGrpSpPr>
          <p:cNvPr id="230" name="Google Shape;230;p4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31" name="Google Shape;231;p4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3" name="Google Shape;233;p4"/>
          <p:cNvCxnSpPr/>
          <p:nvPr/>
        </p:nvCxnSpPr>
        <p:spPr>
          <a:xfrm>
            <a:off x="-1839005" y="-2273771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4"/>
          <p:cNvCxnSpPr/>
          <p:nvPr/>
        </p:nvCxnSpPr>
        <p:spPr>
          <a:xfrm>
            <a:off x="-6260387" y="-3853031"/>
            <a:ext cx="949994" cy="1279877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4"/>
          <p:cNvCxnSpPr/>
          <p:nvPr/>
        </p:nvCxnSpPr>
        <p:spPr>
          <a:xfrm>
            <a:off x="-2232553" y="-1602625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4"/>
          <p:cNvCxnSpPr/>
          <p:nvPr/>
        </p:nvCxnSpPr>
        <p:spPr>
          <a:xfrm>
            <a:off x="-2359208" y="-1216357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4"/>
          <p:cNvCxnSpPr/>
          <p:nvPr/>
        </p:nvCxnSpPr>
        <p:spPr>
          <a:xfrm>
            <a:off x="-2503062" y="-776680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4"/>
          <p:cNvCxnSpPr/>
          <p:nvPr/>
        </p:nvCxnSpPr>
        <p:spPr>
          <a:xfrm>
            <a:off x="-2623881" y="-332957"/>
            <a:ext cx="3963599" cy="398559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4"/>
          <p:cNvCxnSpPr/>
          <p:nvPr/>
        </p:nvCxnSpPr>
        <p:spPr>
          <a:xfrm>
            <a:off x="-2598114" y="228677"/>
            <a:ext cx="3377485" cy="3360058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4"/>
          <p:cNvCxnSpPr/>
          <p:nvPr/>
        </p:nvCxnSpPr>
        <p:spPr>
          <a:xfrm>
            <a:off x="-2509797" y="905760"/>
            <a:ext cx="2628598" cy="2671969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4"/>
          <p:cNvSpPr/>
          <p:nvPr/>
        </p:nvSpPr>
        <p:spPr>
          <a:xfrm>
            <a:off x="17204191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"/>
          <p:cNvSpPr/>
          <p:nvPr/>
        </p:nvSpPr>
        <p:spPr>
          <a:xfrm>
            <a:off x="17204191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"/>
          <p:cNvSpPr/>
          <p:nvPr/>
        </p:nvSpPr>
        <p:spPr>
          <a:xfrm rot="-5400000">
            <a:off x="17204191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"/>
          <p:cNvSpPr/>
          <p:nvPr/>
        </p:nvSpPr>
        <p:spPr>
          <a:xfrm>
            <a:off x="16120382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"/>
          <p:cNvSpPr/>
          <p:nvPr/>
        </p:nvSpPr>
        <p:spPr>
          <a:xfrm rot="5400000">
            <a:off x="15036573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"/>
          <p:cNvSpPr/>
          <p:nvPr/>
        </p:nvSpPr>
        <p:spPr>
          <a:xfrm rot="10800000">
            <a:off x="16120382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"/>
          <p:cNvSpPr/>
          <p:nvPr/>
        </p:nvSpPr>
        <p:spPr>
          <a:xfrm>
            <a:off x="15036573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"/>
          <p:cNvSpPr/>
          <p:nvPr/>
        </p:nvSpPr>
        <p:spPr>
          <a:xfrm rot="-5400000">
            <a:off x="12770705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12770705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"/>
          <p:cNvSpPr/>
          <p:nvPr/>
        </p:nvSpPr>
        <p:spPr>
          <a:xfrm rot="10800000">
            <a:off x="9525" y="7044155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1083809" y="707273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0" y="815653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"/>
          <p:cNvSpPr/>
          <p:nvPr/>
        </p:nvSpPr>
        <p:spPr>
          <a:xfrm rot="10800000">
            <a:off x="0" y="92403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"/>
          <p:cNvSpPr/>
          <p:nvPr/>
        </p:nvSpPr>
        <p:spPr>
          <a:xfrm rot="-5400000">
            <a:off x="1083809" y="92403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"/>
          <p:cNvSpPr/>
          <p:nvPr/>
        </p:nvSpPr>
        <p:spPr>
          <a:xfrm rot="10800000">
            <a:off x="3321750" y="92689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3321750" y="8185114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"/>
          <p:cNvSpPr/>
          <p:nvPr/>
        </p:nvSpPr>
        <p:spPr>
          <a:xfrm rot="5400000">
            <a:off x="4405559" y="92689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"/>
          <p:cNvSpPr txBox="1"/>
          <p:nvPr/>
        </p:nvSpPr>
        <p:spPr>
          <a:xfrm>
            <a:off x="3491001" y="3466900"/>
            <a:ext cx="13578453" cy="1148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6296" lvl="1" marL="532592" marR="0" rtl="0" algn="l">
              <a:lnSpc>
                <a:spcPct val="12003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6"/>
              <a:buFont typeface="Arial"/>
              <a:buChar char="•"/>
            </a:pPr>
            <a:r>
              <a:rPr b="1" i="0" lang="en-US" sz="2466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Technological Advancements:</a:t>
            </a:r>
            <a:endParaRPr/>
          </a:p>
          <a:p>
            <a:pPr indent="-109705" lvl="1" marL="532592" marR="0" rtl="0" algn="l">
              <a:lnSpc>
                <a:spcPct val="12003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6"/>
              <a:buFont typeface="Arial"/>
              <a:buNone/>
            </a:pPr>
            <a:r>
              <a:t/>
            </a:r>
            <a:endParaRPr b="1" i="0" sz="2466" u="none" cap="none" strike="noStrike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09705" lvl="1" marL="532592" marR="0" rtl="0" algn="l">
              <a:lnSpc>
                <a:spcPct val="12003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6"/>
              <a:buFont typeface="Arial"/>
              <a:buNone/>
            </a:pPr>
            <a:r>
              <a:t/>
            </a:r>
            <a:endParaRPr b="1" i="0" sz="2466" u="none" cap="none" strike="noStrike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9" name="Google Shape;259;p4"/>
          <p:cNvSpPr txBox="1"/>
          <p:nvPr/>
        </p:nvSpPr>
        <p:spPr>
          <a:xfrm>
            <a:off x="3491000" y="5824333"/>
            <a:ext cx="13578453" cy="389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6296" lvl="1" marL="532592" marR="0" rtl="0" algn="l">
              <a:lnSpc>
                <a:spcPct val="10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Why Now?</a:t>
            </a:r>
            <a:endParaRPr b="1" i="0" sz="2466" u="none" cap="none" strike="noStrike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0" name="Google Shape;260;p4"/>
          <p:cNvSpPr txBox="1"/>
          <p:nvPr/>
        </p:nvSpPr>
        <p:spPr>
          <a:xfrm>
            <a:off x="4051152" y="6489814"/>
            <a:ext cx="10509987" cy="6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302" lvl="1" marL="496605" marR="0" rtl="0" algn="just">
              <a:lnSpc>
                <a:spcPct val="106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Urgent need for innovative,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data solutions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 improve early diagnosis and prevention.</a:t>
            </a:r>
            <a:endParaRPr b="0" i="0" sz="23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1" name="Google Shape;261;p4"/>
          <p:cNvSpPr txBox="1"/>
          <p:nvPr/>
        </p:nvSpPr>
        <p:spPr>
          <a:xfrm>
            <a:off x="4052111" y="4164052"/>
            <a:ext cx="10744888" cy="1334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302" lvl="1" marL="496605" marR="0" rtl="0" algn="just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AI, machine learning, and big data are transforming healthcare.</a:t>
            </a:r>
            <a:endParaRPr/>
          </a:p>
          <a:p>
            <a:pPr indent="0" lvl="0" marL="0" marR="0" rtl="0" algn="just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48302" lvl="1" marL="496605" marR="0" rtl="0" algn="just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Predictive models identifying Alzheimer’s risk factors can enable personalized care and better outcomes. </a:t>
            </a:r>
            <a:endParaRPr/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007" y="0"/>
            <a:ext cx="1800009" cy="1654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5"/>
          <p:cNvGrpSpPr/>
          <p:nvPr/>
        </p:nvGrpSpPr>
        <p:grpSpPr>
          <a:xfrm>
            <a:off x="2481521" y="4647784"/>
            <a:ext cx="6046286" cy="1027869"/>
            <a:chOff x="0" y="0"/>
            <a:chExt cx="1592438" cy="270714"/>
          </a:xfrm>
        </p:grpSpPr>
        <p:sp>
          <p:nvSpPr>
            <p:cNvPr id="268" name="Google Shape;268;p5"/>
            <p:cNvSpPr/>
            <p:nvPr/>
          </p:nvSpPr>
          <p:spPr>
            <a:xfrm>
              <a:off x="0" y="0"/>
              <a:ext cx="1592438" cy="270714"/>
            </a:xfrm>
            <a:custGeom>
              <a:rect b="b" l="l" r="r" t="t"/>
              <a:pathLst>
                <a:path extrusionOk="0"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5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5"/>
          <p:cNvGrpSpPr/>
          <p:nvPr/>
        </p:nvGrpSpPr>
        <p:grpSpPr>
          <a:xfrm>
            <a:off x="2481521" y="6666669"/>
            <a:ext cx="6046286" cy="1027869"/>
            <a:chOff x="0" y="0"/>
            <a:chExt cx="1592438" cy="270714"/>
          </a:xfrm>
        </p:grpSpPr>
        <p:sp>
          <p:nvSpPr>
            <p:cNvPr id="271" name="Google Shape;271;p5"/>
            <p:cNvSpPr/>
            <p:nvPr/>
          </p:nvSpPr>
          <p:spPr>
            <a:xfrm>
              <a:off x="0" y="0"/>
              <a:ext cx="1592438" cy="270714"/>
            </a:xfrm>
            <a:custGeom>
              <a:rect b="b" l="l" r="r" t="t"/>
              <a:pathLst>
                <a:path extrusionOk="0"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5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p5"/>
          <p:cNvSpPr/>
          <p:nvPr/>
        </p:nvSpPr>
        <p:spPr>
          <a:xfrm rot="10800000">
            <a:off x="9525" y="8243164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5"/>
          <p:cNvSpPr/>
          <p:nvPr/>
        </p:nvSpPr>
        <p:spPr>
          <a:xfrm>
            <a:off x="1083809" y="827173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5"/>
          <p:cNvSpPr/>
          <p:nvPr/>
        </p:nvSpPr>
        <p:spPr>
          <a:xfrm>
            <a:off x="0" y="93555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5"/>
          <p:cNvSpPr/>
          <p:nvPr/>
        </p:nvSpPr>
        <p:spPr>
          <a:xfrm>
            <a:off x="3321750" y="93841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5"/>
          <p:cNvSpPr/>
          <p:nvPr/>
        </p:nvSpPr>
        <p:spPr>
          <a:xfrm>
            <a:off x="17204191" y="813748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5"/>
          <p:cNvSpPr/>
          <p:nvPr/>
        </p:nvSpPr>
        <p:spPr>
          <a:xfrm>
            <a:off x="17204191" y="922129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5"/>
          <p:cNvSpPr/>
          <p:nvPr/>
        </p:nvSpPr>
        <p:spPr>
          <a:xfrm>
            <a:off x="16120382" y="705368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5"/>
          <p:cNvSpPr/>
          <p:nvPr/>
        </p:nvSpPr>
        <p:spPr>
          <a:xfrm>
            <a:off x="16120382" y="813748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5"/>
          <p:cNvSpPr/>
          <p:nvPr/>
        </p:nvSpPr>
        <p:spPr>
          <a:xfrm rot="5400000">
            <a:off x="15036573" y="922129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5"/>
          <p:cNvSpPr/>
          <p:nvPr/>
        </p:nvSpPr>
        <p:spPr>
          <a:xfrm rot="-5400000">
            <a:off x="12770705" y="813748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5"/>
          <p:cNvSpPr/>
          <p:nvPr/>
        </p:nvSpPr>
        <p:spPr>
          <a:xfrm>
            <a:off x="12770705" y="922129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" name="Google Shape;284;p5"/>
          <p:cNvGrpSpPr/>
          <p:nvPr/>
        </p:nvGrpSpPr>
        <p:grpSpPr>
          <a:xfrm>
            <a:off x="2481521" y="2628900"/>
            <a:ext cx="6046286" cy="1269578"/>
            <a:chOff x="0" y="0"/>
            <a:chExt cx="1592438" cy="270714"/>
          </a:xfrm>
        </p:grpSpPr>
        <p:sp>
          <p:nvSpPr>
            <p:cNvPr id="285" name="Google Shape;285;p5"/>
            <p:cNvSpPr/>
            <p:nvPr/>
          </p:nvSpPr>
          <p:spPr>
            <a:xfrm>
              <a:off x="0" y="0"/>
              <a:ext cx="1592438" cy="270714"/>
            </a:xfrm>
            <a:custGeom>
              <a:rect b="b" l="l" r="r" t="t"/>
              <a:pathLst>
                <a:path extrusionOk="0"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5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5"/>
          <p:cNvSpPr txBox="1"/>
          <p:nvPr/>
        </p:nvSpPr>
        <p:spPr>
          <a:xfrm>
            <a:off x="2825091" y="2830097"/>
            <a:ext cx="5556909" cy="1025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01 - Unique Value Proposition (USP)</a:t>
            </a:r>
            <a:endParaRPr/>
          </a:p>
        </p:txBody>
      </p:sp>
      <p:sp>
        <p:nvSpPr>
          <p:cNvPr id="288" name="Google Shape;288;p5"/>
          <p:cNvSpPr txBox="1"/>
          <p:nvPr/>
        </p:nvSpPr>
        <p:spPr>
          <a:xfrm>
            <a:off x="2825091" y="4848981"/>
            <a:ext cx="57027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02 - Key Features</a:t>
            </a:r>
            <a:endParaRPr/>
          </a:p>
        </p:txBody>
      </p:sp>
      <p:sp>
        <p:nvSpPr>
          <p:cNvPr id="289" name="Google Shape;289;p5"/>
          <p:cNvSpPr txBox="1"/>
          <p:nvPr/>
        </p:nvSpPr>
        <p:spPr>
          <a:xfrm>
            <a:off x="2825091" y="6867865"/>
            <a:ext cx="57027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03 - Target Market</a:t>
            </a:r>
            <a:endParaRPr/>
          </a:p>
        </p:txBody>
      </p:sp>
      <p:sp>
        <p:nvSpPr>
          <p:cNvPr id="290" name="Google Shape;290;p5"/>
          <p:cNvSpPr txBox="1"/>
          <p:nvPr/>
        </p:nvSpPr>
        <p:spPr>
          <a:xfrm>
            <a:off x="9092537" y="2628900"/>
            <a:ext cx="6713943" cy="366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1" name="Google Shape;291;p5"/>
          <p:cNvSpPr txBox="1"/>
          <p:nvPr/>
        </p:nvSpPr>
        <p:spPr>
          <a:xfrm>
            <a:off x="9092537" y="4647784"/>
            <a:ext cx="6713943" cy="1482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Data Visualization</a:t>
            </a:r>
            <a:endParaRPr/>
          </a:p>
          <a:p>
            <a:pPr indent="-342900" lvl="0" marL="3429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Predictive Analytics</a:t>
            </a:r>
            <a:endParaRPr/>
          </a:p>
          <a:p>
            <a:pPr indent="-342900" lvl="0" marL="3429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User-Friendly</a:t>
            </a:r>
            <a:endParaRPr/>
          </a:p>
          <a:p>
            <a:pPr indent="-342900" lvl="0" marL="3429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Custom Reports</a:t>
            </a:r>
            <a:endParaRPr/>
          </a:p>
        </p:txBody>
      </p:sp>
      <p:sp>
        <p:nvSpPr>
          <p:cNvPr id="292" name="Google Shape;292;p5"/>
          <p:cNvSpPr txBox="1"/>
          <p:nvPr/>
        </p:nvSpPr>
        <p:spPr>
          <a:xfrm>
            <a:off x="9092537" y="6666669"/>
            <a:ext cx="6713943" cy="1110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Hospitals &amp; Clinics</a:t>
            </a:r>
            <a:endParaRPr/>
          </a:p>
          <a:p>
            <a:pPr indent="-342900" lvl="0" marL="3429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Pharmaceutical Companies</a:t>
            </a:r>
            <a:endParaRPr/>
          </a:p>
          <a:p>
            <a:pPr indent="-342900" lvl="0" marL="3429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Research Institutions</a:t>
            </a:r>
            <a:endParaRPr/>
          </a:p>
        </p:txBody>
      </p:sp>
      <p:sp>
        <p:nvSpPr>
          <p:cNvPr id="293" name="Google Shape;293;p5"/>
          <p:cNvSpPr txBox="1"/>
          <p:nvPr/>
        </p:nvSpPr>
        <p:spPr>
          <a:xfrm>
            <a:off x="4405559" y="68691"/>
            <a:ext cx="8646661" cy="1269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74">
                <a:solidFill>
                  <a:srgbClr val="227C9D"/>
                </a:solidFill>
                <a:latin typeface="Arial"/>
                <a:ea typeface="Arial"/>
                <a:cs typeface="Arial"/>
                <a:sym typeface="Arial"/>
              </a:rPr>
              <a:t>Selling Points</a:t>
            </a:r>
            <a:endParaRPr/>
          </a:p>
        </p:txBody>
      </p:sp>
      <p:sp>
        <p:nvSpPr>
          <p:cNvPr id="294" name="Google Shape;294;p5"/>
          <p:cNvSpPr txBox="1"/>
          <p:nvPr/>
        </p:nvSpPr>
        <p:spPr>
          <a:xfrm>
            <a:off x="9092537" y="2628899"/>
            <a:ext cx="6713943" cy="1482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Provides predictive insights for early Alzheimer's detection.</a:t>
            </a:r>
            <a:endParaRPr/>
          </a:p>
          <a:p>
            <a:pPr indent="-342900" lvl="0" marL="3429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Empowers data-driven decisions for targeted treatments and personalized care. </a:t>
            </a:r>
            <a:endParaRPr/>
          </a:p>
        </p:txBody>
      </p:sp>
      <p:pic>
        <p:nvPicPr>
          <p:cNvPr id="295" name="Google Shape;295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007" y="0"/>
            <a:ext cx="1800009" cy="1654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6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301" name="Google Shape;301;p6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Google Shape;303;p6"/>
          <p:cNvGrpSpPr/>
          <p:nvPr/>
        </p:nvGrpSpPr>
        <p:grpSpPr>
          <a:xfrm>
            <a:off x="152400" y="1866900"/>
            <a:ext cx="5311909" cy="1027869"/>
            <a:chOff x="0" y="0"/>
            <a:chExt cx="1592438" cy="270714"/>
          </a:xfrm>
        </p:grpSpPr>
        <p:sp>
          <p:nvSpPr>
            <p:cNvPr id="304" name="Google Shape;304;p6"/>
            <p:cNvSpPr/>
            <p:nvPr/>
          </p:nvSpPr>
          <p:spPr>
            <a:xfrm>
              <a:off x="0" y="0"/>
              <a:ext cx="1592438" cy="270714"/>
            </a:xfrm>
            <a:custGeom>
              <a:rect b="b" l="l" r="r" t="t"/>
              <a:pathLst>
                <a:path extrusionOk="0"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FE6D7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6" name="Google Shape;306;p6"/>
          <p:cNvGrpSpPr/>
          <p:nvPr/>
        </p:nvGrpSpPr>
        <p:grpSpPr>
          <a:xfrm>
            <a:off x="5850721" y="1905831"/>
            <a:ext cx="5789407" cy="1027869"/>
            <a:chOff x="0" y="0"/>
            <a:chExt cx="1592438" cy="270714"/>
          </a:xfrm>
        </p:grpSpPr>
        <p:sp>
          <p:nvSpPr>
            <p:cNvPr id="307" name="Google Shape;307;p6"/>
            <p:cNvSpPr/>
            <p:nvPr/>
          </p:nvSpPr>
          <p:spPr>
            <a:xfrm>
              <a:off x="0" y="0"/>
              <a:ext cx="1592438" cy="270714"/>
            </a:xfrm>
            <a:custGeom>
              <a:rect b="b" l="l" r="r" t="t"/>
              <a:pathLst>
                <a:path extrusionOk="0"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FFCB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6"/>
          <p:cNvGrpSpPr/>
          <p:nvPr/>
        </p:nvGrpSpPr>
        <p:grpSpPr>
          <a:xfrm>
            <a:off x="11887200" y="1866900"/>
            <a:ext cx="5269211" cy="1027869"/>
            <a:chOff x="0" y="0"/>
            <a:chExt cx="1592438" cy="270714"/>
          </a:xfrm>
        </p:grpSpPr>
        <p:sp>
          <p:nvSpPr>
            <p:cNvPr id="310" name="Google Shape;310;p6"/>
            <p:cNvSpPr/>
            <p:nvPr/>
          </p:nvSpPr>
          <p:spPr>
            <a:xfrm>
              <a:off x="0" y="0"/>
              <a:ext cx="1592438" cy="270714"/>
            </a:xfrm>
            <a:custGeom>
              <a:rect b="b" l="l" r="r" t="t"/>
              <a:pathLst>
                <a:path extrusionOk="0"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48CF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6"/>
          <p:cNvSpPr txBox="1"/>
          <p:nvPr/>
        </p:nvSpPr>
        <p:spPr>
          <a:xfrm>
            <a:off x="495970" y="2068097"/>
            <a:ext cx="53119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 – User-Friendly</a:t>
            </a:r>
            <a:endParaRPr/>
          </a:p>
        </p:txBody>
      </p:sp>
      <p:sp>
        <p:nvSpPr>
          <p:cNvPr id="313" name="Google Shape;313;p6"/>
          <p:cNvSpPr txBox="1"/>
          <p:nvPr/>
        </p:nvSpPr>
        <p:spPr>
          <a:xfrm>
            <a:off x="6194291" y="2107028"/>
            <a:ext cx="59215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02 - predictive insights </a:t>
            </a:r>
            <a:endParaRPr/>
          </a:p>
        </p:txBody>
      </p:sp>
      <p:sp>
        <p:nvSpPr>
          <p:cNvPr id="314" name="Google Shape;314;p6"/>
          <p:cNvSpPr txBox="1"/>
          <p:nvPr/>
        </p:nvSpPr>
        <p:spPr>
          <a:xfrm>
            <a:off x="12230770" y="2068096"/>
            <a:ext cx="53119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 – Early diagnosis</a:t>
            </a:r>
            <a:endParaRPr/>
          </a:p>
        </p:txBody>
      </p:sp>
      <p:grpSp>
        <p:nvGrpSpPr>
          <p:cNvPr id="315" name="Google Shape;315;p6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316" name="Google Shape;316;p6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18" name="Google Shape;318;p6"/>
          <p:cNvCxnSpPr/>
          <p:nvPr/>
        </p:nvCxnSpPr>
        <p:spPr>
          <a:xfrm flipH="1" rot="10800000">
            <a:off x="16779354" y="-3323851"/>
            <a:ext cx="5132702" cy="5185216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6"/>
          <p:cNvCxnSpPr/>
          <p:nvPr/>
        </p:nvCxnSpPr>
        <p:spPr>
          <a:xfrm flipH="1" rot="10800000">
            <a:off x="17092031" y="-2963542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6"/>
          <p:cNvCxnSpPr/>
          <p:nvPr/>
        </p:nvCxnSpPr>
        <p:spPr>
          <a:xfrm flipH="1" rot="10800000">
            <a:off x="17450501" y="-2612228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6"/>
          <p:cNvCxnSpPr/>
          <p:nvPr/>
        </p:nvCxnSpPr>
        <p:spPr>
          <a:xfrm flipH="1" rot="10800000">
            <a:off x="17836769" y="-2308948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6"/>
          <p:cNvCxnSpPr/>
          <p:nvPr/>
        </p:nvCxnSpPr>
        <p:spPr>
          <a:xfrm flipH="1" rot="10800000">
            <a:off x="18276445" y="-1822252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Google Shape;323;p6"/>
          <p:cNvSpPr txBox="1"/>
          <p:nvPr/>
        </p:nvSpPr>
        <p:spPr>
          <a:xfrm>
            <a:off x="1985822" y="315169"/>
            <a:ext cx="14316356" cy="1269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74">
                <a:solidFill>
                  <a:srgbClr val="227C9D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/>
          </a:p>
        </p:txBody>
      </p:sp>
      <p:pic>
        <p:nvPicPr>
          <p:cNvPr id="324" name="Google Shape;3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07" y="0"/>
            <a:ext cx="1800009" cy="165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2800" y="3062565"/>
            <a:ext cx="12722399" cy="714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7"/>
          <p:cNvGrpSpPr/>
          <p:nvPr/>
        </p:nvGrpSpPr>
        <p:grpSpPr>
          <a:xfrm>
            <a:off x="2481521" y="4268031"/>
            <a:ext cx="6046286" cy="1027869"/>
            <a:chOff x="0" y="0"/>
            <a:chExt cx="1592438" cy="270714"/>
          </a:xfrm>
        </p:grpSpPr>
        <p:sp>
          <p:nvSpPr>
            <p:cNvPr id="331" name="Google Shape;331;p7"/>
            <p:cNvSpPr/>
            <p:nvPr/>
          </p:nvSpPr>
          <p:spPr>
            <a:xfrm>
              <a:off x="0" y="0"/>
              <a:ext cx="1592438" cy="270714"/>
            </a:xfrm>
            <a:custGeom>
              <a:rect b="b" l="l" r="r" t="t"/>
              <a:pathLst>
                <a:path extrusionOk="0"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7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7"/>
          <p:cNvGrpSpPr/>
          <p:nvPr/>
        </p:nvGrpSpPr>
        <p:grpSpPr>
          <a:xfrm>
            <a:off x="2481521" y="7011231"/>
            <a:ext cx="6046286" cy="1027869"/>
            <a:chOff x="0" y="0"/>
            <a:chExt cx="1592438" cy="270714"/>
          </a:xfrm>
        </p:grpSpPr>
        <p:sp>
          <p:nvSpPr>
            <p:cNvPr id="334" name="Google Shape;334;p7"/>
            <p:cNvSpPr/>
            <p:nvPr/>
          </p:nvSpPr>
          <p:spPr>
            <a:xfrm>
              <a:off x="0" y="0"/>
              <a:ext cx="1592438" cy="270714"/>
            </a:xfrm>
            <a:custGeom>
              <a:rect b="b" l="l" r="r" t="t"/>
              <a:pathLst>
                <a:path extrusionOk="0"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7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7"/>
          <p:cNvSpPr/>
          <p:nvPr/>
        </p:nvSpPr>
        <p:spPr>
          <a:xfrm rot="10800000">
            <a:off x="9525" y="8243164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7"/>
          <p:cNvSpPr/>
          <p:nvPr/>
        </p:nvSpPr>
        <p:spPr>
          <a:xfrm>
            <a:off x="1083809" y="827173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7"/>
          <p:cNvSpPr/>
          <p:nvPr/>
        </p:nvSpPr>
        <p:spPr>
          <a:xfrm>
            <a:off x="0" y="93555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7"/>
          <p:cNvSpPr/>
          <p:nvPr/>
        </p:nvSpPr>
        <p:spPr>
          <a:xfrm>
            <a:off x="3321750" y="93841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7"/>
          <p:cNvSpPr/>
          <p:nvPr/>
        </p:nvSpPr>
        <p:spPr>
          <a:xfrm>
            <a:off x="17204191" y="813748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7"/>
          <p:cNvSpPr/>
          <p:nvPr/>
        </p:nvSpPr>
        <p:spPr>
          <a:xfrm>
            <a:off x="17204191" y="922129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7"/>
          <p:cNvSpPr/>
          <p:nvPr/>
        </p:nvSpPr>
        <p:spPr>
          <a:xfrm>
            <a:off x="16120382" y="705368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7"/>
          <p:cNvSpPr/>
          <p:nvPr/>
        </p:nvSpPr>
        <p:spPr>
          <a:xfrm>
            <a:off x="16120382" y="813748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7"/>
          <p:cNvSpPr/>
          <p:nvPr/>
        </p:nvSpPr>
        <p:spPr>
          <a:xfrm rot="5400000">
            <a:off x="15036573" y="922129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7"/>
          <p:cNvSpPr/>
          <p:nvPr/>
        </p:nvSpPr>
        <p:spPr>
          <a:xfrm rot="-5400000">
            <a:off x="12770705" y="813748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7"/>
          <p:cNvSpPr/>
          <p:nvPr/>
        </p:nvSpPr>
        <p:spPr>
          <a:xfrm>
            <a:off x="12770705" y="922129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7" name="Google Shape;347;p7"/>
          <p:cNvGrpSpPr/>
          <p:nvPr/>
        </p:nvGrpSpPr>
        <p:grpSpPr>
          <a:xfrm>
            <a:off x="2481521" y="2628900"/>
            <a:ext cx="6046286" cy="1269578"/>
            <a:chOff x="0" y="0"/>
            <a:chExt cx="1592438" cy="270714"/>
          </a:xfrm>
        </p:grpSpPr>
        <p:sp>
          <p:nvSpPr>
            <p:cNvPr id="348" name="Google Shape;348;p7"/>
            <p:cNvSpPr/>
            <p:nvPr/>
          </p:nvSpPr>
          <p:spPr>
            <a:xfrm>
              <a:off x="0" y="0"/>
              <a:ext cx="1592438" cy="270714"/>
            </a:xfrm>
            <a:custGeom>
              <a:rect b="b" l="l" r="r" t="t"/>
              <a:pathLst>
                <a:path extrusionOk="0"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7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p7"/>
          <p:cNvSpPr txBox="1"/>
          <p:nvPr/>
        </p:nvSpPr>
        <p:spPr>
          <a:xfrm>
            <a:off x="2825091" y="2830097"/>
            <a:ext cx="5404509" cy="1025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01 - Accuracy &amp; Reliability</a:t>
            </a:r>
            <a:endParaRPr/>
          </a:p>
        </p:txBody>
      </p:sp>
      <p:sp>
        <p:nvSpPr>
          <p:cNvPr id="351" name="Google Shape;351;p7"/>
          <p:cNvSpPr txBox="1"/>
          <p:nvPr/>
        </p:nvSpPr>
        <p:spPr>
          <a:xfrm>
            <a:off x="2825091" y="4469228"/>
            <a:ext cx="57027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02 - Scalability</a:t>
            </a:r>
            <a:endParaRPr/>
          </a:p>
        </p:txBody>
      </p:sp>
      <p:sp>
        <p:nvSpPr>
          <p:cNvPr id="352" name="Google Shape;352;p7"/>
          <p:cNvSpPr txBox="1"/>
          <p:nvPr/>
        </p:nvSpPr>
        <p:spPr>
          <a:xfrm>
            <a:off x="2825091" y="7212427"/>
            <a:ext cx="57027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04 - Support &amp; Training</a:t>
            </a:r>
            <a:endParaRPr/>
          </a:p>
        </p:txBody>
      </p:sp>
      <p:sp>
        <p:nvSpPr>
          <p:cNvPr id="353" name="Google Shape;353;p7"/>
          <p:cNvSpPr txBox="1"/>
          <p:nvPr/>
        </p:nvSpPr>
        <p:spPr>
          <a:xfrm>
            <a:off x="9092537" y="2628900"/>
            <a:ext cx="6713943" cy="366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4" name="Google Shape;354;p7"/>
          <p:cNvSpPr txBox="1"/>
          <p:nvPr/>
        </p:nvSpPr>
        <p:spPr>
          <a:xfrm>
            <a:off x="9144000" y="4268031"/>
            <a:ext cx="6713943" cy="1110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Easily handles large datasets and can be scaled from small clinics to large hospitals.</a:t>
            </a:r>
            <a:endParaRPr/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5" name="Google Shape;355;p7"/>
          <p:cNvSpPr txBox="1"/>
          <p:nvPr/>
        </p:nvSpPr>
        <p:spPr>
          <a:xfrm>
            <a:off x="9296400" y="5487939"/>
            <a:ext cx="6713943" cy="366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0" marL="3429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6" name="Google Shape;356;p7"/>
          <p:cNvSpPr txBox="1"/>
          <p:nvPr/>
        </p:nvSpPr>
        <p:spPr>
          <a:xfrm>
            <a:off x="1357987" y="243632"/>
            <a:ext cx="14339640" cy="1269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2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rgbClr val="227C9D"/>
                </a:solidFill>
                <a:latin typeface="Arial"/>
                <a:ea typeface="Arial"/>
                <a:cs typeface="Arial"/>
                <a:sym typeface="Arial"/>
              </a:rPr>
              <a:t>Competitive Advantage</a:t>
            </a:r>
            <a:endParaRPr/>
          </a:p>
        </p:txBody>
      </p:sp>
      <p:sp>
        <p:nvSpPr>
          <p:cNvPr id="357" name="Google Shape;357;p7"/>
          <p:cNvSpPr txBox="1"/>
          <p:nvPr/>
        </p:nvSpPr>
        <p:spPr>
          <a:xfrm>
            <a:off x="9134900" y="2788569"/>
            <a:ext cx="6713943" cy="7371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Identifies correlations with other diseases, offering a more comprehensive analysis. </a:t>
            </a:r>
            <a:endParaRPr/>
          </a:p>
        </p:txBody>
      </p:sp>
      <p:grpSp>
        <p:nvGrpSpPr>
          <p:cNvPr id="358" name="Google Shape;358;p7"/>
          <p:cNvGrpSpPr/>
          <p:nvPr/>
        </p:nvGrpSpPr>
        <p:grpSpPr>
          <a:xfrm>
            <a:off x="2481521" y="5639631"/>
            <a:ext cx="6046286" cy="1027869"/>
            <a:chOff x="0" y="0"/>
            <a:chExt cx="1592438" cy="270714"/>
          </a:xfrm>
        </p:grpSpPr>
        <p:sp>
          <p:nvSpPr>
            <p:cNvPr id="359" name="Google Shape;359;p7"/>
            <p:cNvSpPr/>
            <p:nvPr/>
          </p:nvSpPr>
          <p:spPr>
            <a:xfrm>
              <a:off x="0" y="0"/>
              <a:ext cx="1592438" cy="270714"/>
            </a:xfrm>
            <a:custGeom>
              <a:rect b="b" l="l" r="r" t="t"/>
              <a:pathLst>
                <a:path extrusionOk="0"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7"/>
          <p:cNvSpPr txBox="1"/>
          <p:nvPr/>
        </p:nvSpPr>
        <p:spPr>
          <a:xfrm>
            <a:off x="2825091" y="5840827"/>
            <a:ext cx="57027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03 - Cost-Effectiveness</a:t>
            </a:r>
            <a:endParaRPr/>
          </a:p>
        </p:txBody>
      </p:sp>
      <p:sp>
        <p:nvSpPr>
          <p:cNvPr id="362" name="Google Shape;362;p7"/>
          <p:cNvSpPr txBox="1"/>
          <p:nvPr/>
        </p:nvSpPr>
        <p:spPr>
          <a:xfrm>
            <a:off x="9144000" y="5598252"/>
            <a:ext cx="6713943" cy="1110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Seamlessly integrates with existing systems, helping providers reduce costs in Alzheimer’s care.</a:t>
            </a:r>
            <a:endParaRPr/>
          </a:p>
        </p:txBody>
      </p:sp>
      <p:sp>
        <p:nvSpPr>
          <p:cNvPr id="363" name="Google Shape;363;p7"/>
          <p:cNvSpPr txBox="1"/>
          <p:nvPr/>
        </p:nvSpPr>
        <p:spPr>
          <a:xfrm>
            <a:off x="9144000" y="7006018"/>
            <a:ext cx="6976382" cy="1110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Provides full support and training to healthcare teams, ensuring smooth adoption and minimal downtime.</a:t>
            </a:r>
            <a:endParaRPr/>
          </a:p>
        </p:txBody>
      </p:sp>
      <p:pic>
        <p:nvPicPr>
          <p:cNvPr id="364" name="Google Shape;364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007" y="0"/>
            <a:ext cx="1800009" cy="1654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8"/>
          <p:cNvSpPr txBox="1"/>
          <p:nvPr/>
        </p:nvSpPr>
        <p:spPr>
          <a:xfrm>
            <a:off x="3863654" y="-55109"/>
            <a:ext cx="9477061" cy="2564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999">
                <a:solidFill>
                  <a:srgbClr val="227C9D"/>
                </a:solidFill>
                <a:latin typeface="Arial"/>
                <a:ea typeface="Arial"/>
                <a:cs typeface="Arial"/>
                <a:sym typeface="Arial"/>
              </a:rPr>
              <a:t>Business Strategy</a:t>
            </a:r>
            <a:endParaRPr/>
          </a:p>
        </p:txBody>
      </p:sp>
      <p:sp>
        <p:nvSpPr>
          <p:cNvPr id="370" name="Google Shape;370;p8"/>
          <p:cNvSpPr/>
          <p:nvPr/>
        </p:nvSpPr>
        <p:spPr>
          <a:xfrm>
            <a:off x="17204191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8"/>
          <p:cNvSpPr/>
          <p:nvPr/>
        </p:nvSpPr>
        <p:spPr>
          <a:xfrm>
            <a:off x="17204191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8"/>
          <p:cNvSpPr/>
          <p:nvPr/>
        </p:nvSpPr>
        <p:spPr>
          <a:xfrm rot="-5400000">
            <a:off x="17204191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8"/>
          <p:cNvSpPr/>
          <p:nvPr/>
        </p:nvSpPr>
        <p:spPr>
          <a:xfrm>
            <a:off x="16120382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8"/>
          <p:cNvSpPr/>
          <p:nvPr/>
        </p:nvSpPr>
        <p:spPr>
          <a:xfrm rot="5400000">
            <a:off x="15036573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8"/>
          <p:cNvSpPr/>
          <p:nvPr/>
        </p:nvSpPr>
        <p:spPr>
          <a:xfrm rot="10800000">
            <a:off x="16120382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8"/>
          <p:cNvSpPr/>
          <p:nvPr/>
        </p:nvSpPr>
        <p:spPr>
          <a:xfrm>
            <a:off x="15036573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8"/>
          <p:cNvSpPr/>
          <p:nvPr/>
        </p:nvSpPr>
        <p:spPr>
          <a:xfrm rot="-5400000">
            <a:off x="12770705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8"/>
          <p:cNvSpPr/>
          <p:nvPr/>
        </p:nvSpPr>
        <p:spPr>
          <a:xfrm>
            <a:off x="12770705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8"/>
          <p:cNvSpPr/>
          <p:nvPr/>
        </p:nvSpPr>
        <p:spPr>
          <a:xfrm rot="10800000">
            <a:off x="9525" y="7044155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8"/>
          <p:cNvSpPr/>
          <p:nvPr/>
        </p:nvSpPr>
        <p:spPr>
          <a:xfrm>
            <a:off x="1083809" y="707273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8"/>
          <p:cNvSpPr/>
          <p:nvPr/>
        </p:nvSpPr>
        <p:spPr>
          <a:xfrm>
            <a:off x="0" y="815653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8"/>
          <p:cNvSpPr/>
          <p:nvPr/>
        </p:nvSpPr>
        <p:spPr>
          <a:xfrm rot="10800000">
            <a:off x="0" y="92403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8"/>
          <p:cNvSpPr/>
          <p:nvPr/>
        </p:nvSpPr>
        <p:spPr>
          <a:xfrm rot="-5400000">
            <a:off x="1083809" y="92403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8"/>
          <p:cNvSpPr/>
          <p:nvPr/>
        </p:nvSpPr>
        <p:spPr>
          <a:xfrm rot="10800000">
            <a:off x="3321750" y="92689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8"/>
          <p:cNvSpPr/>
          <p:nvPr/>
        </p:nvSpPr>
        <p:spPr>
          <a:xfrm>
            <a:off x="3321750" y="8185114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8"/>
          <p:cNvSpPr/>
          <p:nvPr/>
        </p:nvSpPr>
        <p:spPr>
          <a:xfrm rot="5400000">
            <a:off x="4405559" y="92689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8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88" name="Google Shape;388;p8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8"/>
          <p:cNvCxnSpPr/>
          <p:nvPr/>
        </p:nvCxnSpPr>
        <p:spPr>
          <a:xfrm>
            <a:off x="13918610" y="8394229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1" name="Google Shape;391;p8"/>
          <p:cNvCxnSpPr/>
          <p:nvPr/>
        </p:nvCxnSpPr>
        <p:spPr>
          <a:xfrm>
            <a:off x="13704664" y="8706905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p8"/>
          <p:cNvCxnSpPr/>
          <p:nvPr/>
        </p:nvCxnSpPr>
        <p:spPr>
          <a:xfrm>
            <a:off x="13525062" y="9065375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3" name="Google Shape;393;p8"/>
          <p:cNvCxnSpPr/>
          <p:nvPr/>
        </p:nvCxnSpPr>
        <p:spPr>
          <a:xfrm>
            <a:off x="13398407" y="9451643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4" name="Google Shape;394;p8"/>
          <p:cNvCxnSpPr/>
          <p:nvPr/>
        </p:nvCxnSpPr>
        <p:spPr>
          <a:xfrm>
            <a:off x="13254553" y="9891320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5" name="Google Shape;395;p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96" name="Google Shape;396;p8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8" name="Google Shape;398;p8"/>
          <p:cNvCxnSpPr/>
          <p:nvPr/>
        </p:nvCxnSpPr>
        <p:spPr>
          <a:xfrm>
            <a:off x="-1839005" y="-2273771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8"/>
          <p:cNvCxnSpPr/>
          <p:nvPr/>
        </p:nvCxnSpPr>
        <p:spPr>
          <a:xfrm>
            <a:off x="-2052951" y="-1961095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p8"/>
          <p:cNvCxnSpPr/>
          <p:nvPr/>
        </p:nvCxnSpPr>
        <p:spPr>
          <a:xfrm>
            <a:off x="-2232553" y="-1602625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8"/>
          <p:cNvCxnSpPr/>
          <p:nvPr/>
        </p:nvCxnSpPr>
        <p:spPr>
          <a:xfrm>
            <a:off x="-2359208" y="-1216357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8"/>
          <p:cNvCxnSpPr/>
          <p:nvPr/>
        </p:nvCxnSpPr>
        <p:spPr>
          <a:xfrm>
            <a:off x="-2503062" y="-776680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p8"/>
          <p:cNvCxnSpPr/>
          <p:nvPr/>
        </p:nvCxnSpPr>
        <p:spPr>
          <a:xfrm>
            <a:off x="-2623881" y="-332957"/>
            <a:ext cx="3963599" cy="398559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" name="Google Shape;404;p8"/>
          <p:cNvCxnSpPr/>
          <p:nvPr/>
        </p:nvCxnSpPr>
        <p:spPr>
          <a:xfrm>
            <a:off x="-2598114" y="228677"/>
            <a:ext cx="3377485" cy="3360058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8"/>
          <p:cNvCxnSpPr/>
          <p:nvPr/>
        </p:nvCxnSpPr>
        <p:spPr>
          <a:xfrm>
            <a:off x="-2509797" y="905760"/>
            <a:ext cx="2628598" cy="2671969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6" name="Google Shape;406;p8"/>
          <p:cNvSpPr txBox="1"/>
          <p:nvPr/>
        </p:nvSpPr>
        <p:spPr>
          <a:xfrm>
            <a:off x="4856565" y="2858502"/>
            <a:ext cx="8309344" cy="222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Go-to-Market Strategy</a:t>
            </a:r>
            <a:endParaRPr/>
          </a:p>
          <a:p>
            <a:pPr indent="-342900" lvl="0" marL="3429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Focusing on B2B partnerships with hospitals, pharmaceutical companies, and research institutions.</a:t>
            </a:r>
            <a:endParaRPr/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34290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Building alliances with healthcare institutions for clinical practice integration.</a:t>
            </a:r>
            <a:endParaRPr/>
          </a:p>
        </p:txBody>
      </p:sp>
      <p:sp>
        <p:nvSpPr>
          <p:cNvPr id="407" name="Google Shape;407;p8"/>
          <p:cNvSpPr txBox="1"/>
          <p:nvPr/>
        </p:nvSpPr>
        <p:spPr>
          <a:xfrm>
            <a:off x="4871805" y="5571216"/>
            <a:ext cx="948440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Revenue Model: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Subscription-based model: </a:t>
            </a: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Recurring fees for healthcare providers to access the platform.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Customization services:</a:t>
            </a: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Tailored features for pharmaceutical companies and research institutions.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08" name="Google Shape;408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424591" y="3999571"/>
            <a:ext cx="2237695" cy="2343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007" y="0"/>
            <a:ext cx="1800009" cy="1654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9"/>
          <p:cNvSpPr txBox="1"/>
          <p:nvPr/>
        </p:nvSpPr>
        <p:spPr>
          <a:xfrm>
            <a:off x="3863654" y="-55109"/>
            <a:ext cx="9477061" cy="2564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999">
                <a:solidFill>
                  <a:srgbClr val="227C9D"/>
                </a:solidFill>
                <a:latin typeface="Arial"/>
                <a:ea typeface="Arial"/>
                <a:cs typeface="Arial"/>
                <a:sym typeface="Arial"/>
              </a:rPr>
              <a:t>Business Strategy</a:t>
            </a:r>
            <a:endParaRPr/>
          </a:p>
        </p:txBody>
      </p:sp>
      <p:sp>
        <p:nvSpPr>
          <p:cNvPr id="415" name="Google Shape;415;p9"/>
          <p:cNvSpPr/>
          <p:nvPr/>
        </p:nvSpPr>
        <p:spPr>
          <a:xfrm>
            <a:off x="17204191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9"/>
          <p:cNvSpPr/>
          <p:nvPr/>
        </p:nvSpPr>
        <p:spPr>
          <a:xfrm>
            <a:off x="17204191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9"/>
          <p:cNvSpPr/>
          <p:nvPr/>
        </p:nvSpPr>
        <p:spPr>
          <a:xfrm rot="-5400000">
            <a:off x="17204191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9"/>
          <p:cNvSpPr/>
          <p:nvPr/>
        </p:nvSpPr>
        <p:spPr>
          <a:xfrm>
            <a:off x="16120382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9"/>
          <p:cNvSpPr/>
          <p:nvPr/>
        </p:nvSpPr>
        <p:spPr>
          <a:xfrm rot="5400000">
            <a:off x="15036573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9"/>
          <p:cNvSpPr/>
          <p:nvPr/>
        </p:nvSpPr>
        <p:spPr>
          <a:xfrm rot="10800000">
            <a:off x="16120382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9"/>
          <p:cNvSpPr/>
          <p:nvPr/>
        </p:nvSpPr>
        <p:spPr>
          <a:xfrm>
            <a:off x="15036573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9"/>
          <p:cNvSpPr/>
          <p:nvPr/>
        </p:nvSpPr>
        <p:spPr>
          <a:xfrm rot="-5400000">
            <a:off x="12770705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9"/>
          <p:cNvSpPr/>
          <p:nvPr/>
        </p:nvSpPr>
        <p:spPr>
          <a:xfrm>
            <a:off x="12770705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9"/>
          <p:cNvSpPr/>
          <p:nvPr/>
        </p:nvSpPr>
        <p:spPr>
          <a:xfrm rot="10800000">
            <a:off x="9525" y="7044155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9"/>
          <p:cNvSpPr/>
          <p:nvPr/>
        </p:nvSpPr>
        <p:spPr>
          <a:xfrm>
            <a:off x="1083809" y="707273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9"/>
          <p:cNvSpPr/>
          <p:nvPr/>
        </p:nvSpPr>
        <p:spPr>
          <a:xfrm>
            <a:off x="0" y="815653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9"/>
          <p:cNvSpPr/>
          <p:nvPr/>
        </p:nvSpPr>
        <p:spPr>
          <a:xfrm rot="10800000">
            <a:off x="0" y="92403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9"/>
          <p:cNvSpPr/>
          <p:nvPr/>
        </p:nvSpPr>
        <p:spPr>
          <a:xfrm rot="-5400000">
            <a:off x="1083809" y="92403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9"/>
          <p:cNvSpPr/>
          <p:nvPr/>
        </p:nvSpPr>
        <p:spPr>
          <a:xfrm rot="10800000">
            <a:off x="3321750" y="92689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9"/>
          <p:cNvSpPr/>
          <p:nvPr/>
        </p:nvSpPr>
        <p:spPr>
          <a:xfrm>
            <a:off x="3321750" y="8185114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9"/>
          <p:cNvSpPr/>
          <p:nvPr/>
        </p:nvSpPr>
        <p:spPr>
          <a:xfrm rot="5400000">
            <a:off x="4405559" y="92689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2" name="Google Shape;432;p9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433" name="Google Shape;433;p9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9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35" name="Google Shape;435;p9"/>
          <p:cNvCxnSpPr/>
          <p:nvPr/>
        </p:nvCxnSpPr>
        <p:spPr>
          <a:xfrm>
            <a:off x="13918610" y="8394229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9"/>
          <p:cNvCxnSpPr/>
          <p:nvPr/>
        </p:nvCxnSpPr>
        <p:spPr>
          <a:xfrm>
            <a:off x="13704664" y="8706905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7" name="Google Shape;437;p9"/>
          <p:cNvCxnSpPr/>
          <p:nvPr/>
        </p:nvCxnSpPr>
        <p:spPr>
          <a:xfrm>
            <a:off x="13525062" y="9065375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8" name="Google Shape;438;p9"/>
          <p:cNvCxnSpPr/>
          <p:nvPr/>
        </p:nvCxnSpPr>
        <p:spPr>
          <a:xfrm>
            <a:off x="13398407" y="9451643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9"/>
          <p:cNvCxnSpPr/>
          <p:nvPr/>
        </p:nvCxnSpPr>
        <p:spPr>
          <a:xfrm>
            <a:off x="13254553" y="9891320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40" name="Google Shape;440;p9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441" name="Google Shape;441;p9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9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43" name="Google Shape;443;p9"/>
          <p:cNvCxnSpPr/>
          <p:nvPr/>
        </p:nvCxnSpPr>
        <p:spPr>
          <a:xfrm>
            <a:off x="-1839005" y="-2273771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4" name="Google Shape;444;p9"/>
          <p:cNvCxnSpPr/>
          <p:nvPr/>
        </p:nvCxnSpPr>
        <p:spPr>
          <a:xfrm>
            <a:off x="-2052951" y="-1961095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5" name="Google Shape;445;p9"/>
          <p:cNvCxnSpPr/>
          <p:nvPr/>
        </p:nvCxnSpPr>
        <p:spPr>
          <a:xfrm>
            <a:off x="-2232553" y="-1602625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p9"/>
          <p:cNvCxnSpPr/>
          <p:nvPr/>
        </p:nvCxnSpPr>
        <p:spPr>
          <a:xfrm>
            <a:off x="-2359208" y="-1216357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7" name="Google Shape;447;p9"/>
          <p:cNvCxnSpPr/>
          <p:nvPr/>
        </p:nvCxnSpPr>
        <p:spPr>
          <a:xfrm>
            <a:off x="-2503062" y="-776680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8" name="Google Shape;448;p9"/>
          <p:cNvCxnSpPr/>
          <p:nvPr/>
        </p:nvCxnSpPr>
        <p:spPr>
          <a:xfrm>
            <a:off x="-2623881" y="-332957"/>
            <a:ext cx="3963599" cy="398559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9" name="Google Shape;449;p9"/>
          <p:cNvCxnSpPr/>
          <p:nvPr/>
        </p:nvCxnSpPr>
        <p:spPr>
          <a:xfrm>
            <a:off x="-2598114" y="228677"/>
            <a:ext cx="3377485" cy="3360058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0" name="Google Shape;450;p9"/>
          <p:cNvCxnSpPr/>
          <p:nvPr/>
        </p:nvCxnSpPr>
        <p:spPr>
          <a:xfrm>
            <a:off x="-2509797" y="905760"/>
            <a:ext cx="2628598" cy="2671969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1" name="Google Shape;451;p9"/>
          <p:cNvSpPr txBox="1"/>
          <p:nvPr/>
        </p:nvSpPr>
        <p:spPr>
          <a:xfrm>
            <a:off x="4800475" y="3126419"/>
            <a:ext cx="8724587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Marketing Channels: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Direct sales (B2B outreach)</a:t>
            </a: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b="1"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content marketing</a:t>
            </a: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(case studies, research publications).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Hosting </a:t>
            </a:r>
            <a:r>
              <a:rPr b="1"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webinars</a:t>
            </a: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and attend </a:t>
            </a:r>
            <a:r>
              <a:rPr b="1"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healthcare conferences</a:t>
            </a: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to demonstrate product capabilities.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Creating </a:t>
            </a:r>
            <a:r>
              <a:rPr b="1"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whitepapers</a:t>
            </a: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b="1"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research reports</a:t>
            </a:r>
            <a:r>
              <a:rPr lang="en-US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to establish thought leadership in Alzheimer’s care.</a:t>
            </a:r>
            <a:endParaRPr/>
          </a:p>
        </p:txBody>
      </p:sp>
      <p:pic>
        <p:nvPicPr>
          <p:cNvPr descr="A black background with a black square&#10;&#10;Description automatically generated with medium confidence" id="452" name="Google Shape;45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831951" y="3872087"/>
            <a:ext cx="2770276" cy="277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007" y="0"/>
            <a:ext cx="1800009" cy="1654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