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44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694" autoAdjust="0"/>
    <p:restoredTop sz="94660"/>
  </p:normalViewPr>
  <p:slideViewPr>
    <p:cSldViewPr snapToGrid="0">
      <p:cViewPr varScale="1">
        <p:scale>
          <a:sx n="64" d="100"/>
          <a:sy n="64" d="100"/>
        </p:scale>
        <p:origin x="6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CBF4F36-2A35-4CB1-8070-9C8B34D7D4D9}" type="datetimeFigureOut">
              <a:rPr lang="ar-EG" smtClean="0"/>
              <a:t>17/05/1443</a:t>
            </a:fld>
            <a:endParaRPr lang="ar-EG"/>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EG"/>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EG"/>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EG"/>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E42C9CB-B2FB-4A4E-A9CF-97B40CBBC1F3}" type="slidenum">
              <a:rPr lang="ar-EG" smtClean="0"/>
              <a:t>‹#›</a:t>
            </a:fld>
            <a:endParaRPr lang="ar-EG"/>
          </a:p>
        </p:txBody>
      </p:sp>
    </p:spTree>
    <p:extLst>
      <p:ext uri="{BB962C8B-B14F-4D97-AF65-F5344CB8AC3E}">
        <p14:creationId xmlns:p14="http://schemas.microsoft.com/office/powerpoint/2010/main" val="305244814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EG" dirty="0"/>
          </a:p>
        </p:txBody>
      </p:sp>
      <p:sp>
        <p:nvSpPr>
          <p:cNvPr id="4" name="عنصر نائب لرقم الشريحة 3"/>
          <p:cNvSpPr>
            <a:spLocks noGrp="1"/>
          </p:cNvSpPr>
          <p:nvPr>
            <p:ph type="sldNum" sz="quarter" idx="5"/>
          </p:nvPr>
        </p:nvSpPr>
        <p:spPr/>
        <p:txBody>
          <a:bodyPr/>
          <a:lstStyle/>
          <a:p>
            <a:fld id="{7E42C9CB-B2FB-4A4E-A9CF-97B40CBBC1F3}" type="slidenum">
              <a:rPr lang="ar-EG" smtClean="0"/>
              <a:t>10</a:t>
            </a:fld>
            <a:endParaRPr lang="ar-EG"/>
          </a:p>
        </p:txBody>
      </p:sp>
    </p:spTree>
    <p:extLst>
      <p:ext uri="{BB962C8B-B14F-4D97-AF65-F5344CB8AC3E}">
        <p14:creationId xmlns:p14="http://schemas.microsoft.com/office/powerpoint/2010/main" val="378858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07158D7F-EA9A-46C8-93C7-B8E3DAB907B4}" type="datetimeFigureOut">
              <a:rPr lang="ar-EG" smtClean="0"/>
              <a:t>17/05/1443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209966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404367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889226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3942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241050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07158D7F-EA9A-46C8-93C7-B8E3DAB907B4}" type="datetimeFigureOut">
              <a:rPr lang="ar-EG" smtClean="0"/>
              <a:t>17/05/1443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362794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07158D7F-EA9A-46C8-93C7-B8E3DAB907B4}" type="datetimeFigureOut">
              <a:rPr lang="ar-EG" smtClean="0"/>
              <a:t>17/05/1443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1860230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7158D7F-EA9A-46C8-93C7-B8E3DAB907B4}" type="datetimeFigureOut">
              <a:rPr lang="ar-EG" smtClean="0"/>
              <a:t>17/05/1443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3455056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7158D7F-EA9A-46C8-93C7-B8E3DAB907B4}" type="datetimeFigureOut">
              <a:rPr lang="ar-EG" smtClean="0"/>
              <a:t>17/05/1443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42902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7158D7F-EA9A-46C8-93C7-B8E3DAB907B4}" type="datetimeFigureOut">
              <a:rPr lang="ar-EG" smtClean="0"/>
              <a:t>17/05/1443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25149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7158D7F-EA9A-46C8-93C7-B8E3DAB907B4}" type="datetimeFigureOut">
              <a:rPr lang="ar-EG" smtClean="0"/>
              <a:t>17/05/1443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338806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361697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913795" y="2912232"/>
            <a:ext cx="5107208"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2912232"/>
            <a:ext cx="5095357" cy="287896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7158D7F-EA9A-46C8-93C7-B8E3DAB907B4}" type="datetimeFigureOut">
              <a:rPr lang="ar-EG" smtClean="0"/>
              <a:t>17/05/1443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126355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07158D7F-EA9A-46C8-93C7-B8E3DAB907B4}" type="datetimeFigureOut">
              <a:rPr lang="ar-EG" smtClean="0"/>
              <a:t>17/05/1443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55504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58D7F-EA9A-46C8-93C7-B8E3DAB907B4}" type="datetimeFigureOut">
              <a:rPr lang="ar-EG" smtClean="0"/>
              <a:t>17/05/1443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201839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345112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7158D7F-EA9A-46C8-93C7-B8E3DAB907B4}" type="datetimeFigureOut">
              <a:rPr lang="ar-EG" smtClean="0"/>
              <a:t>17/05/1443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CA2D700-875A-4AA1-8C3E-8B289A839F0B}" type="slidenum">
              <a:rPr lang="ar-EG" smtClean="0"/>
              <a:t>‹#›</a:t>
            </a:fld>
            <a:endParaRPr lang="ar-EG"/>
          </a:p>
        </p:txBody>
      </p:sp>
    </p:spTree>
    <p:extLst>
      <p:ext uri="{BB962C8B-B14F-4D97-AF65-F5344CB8AC3E}">
        <p14:creationId xmlns:p14="http://schemas.microsoft.com/office/powerpoint/2010/main" val="182896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158D7F-EA9A-46C8-93C7-B8E3DAB907B4}" type="datetimeFigureOut">
              <a:rPr lang="ar-EG" smtClean="0"/>
              <a:t>17/05/1443</a:t>
            </a:fld>
            <a:endParaRPr lang="ar-EG"/>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A2D700-875A-4AA1-8C3E-8B289A839F0B}" type="slidenum">
              <a:rPr lang="ar-EG" smtClean="0"/>
              <a:t>‹#›</a:t>
            </a:fld>
            <a:endParaRPr lang="ar-EG"/>
          </a:p>
        </p:txBody>
      </p:sp>
    </p:spTree>
    <p:extLst>
      <p:ext uri="{BB962C8B-B14F-4D97-AF65-F5344CB8AC3E}">
        <p14:creationId xmlns:p14="http://schemas.microsoft.com/office/powerpoint/2010/main" val="1087696682"/>
      </p:ext>
    </p:extLst>
  </p:cSld>
  <p:clrMap bg1="dk1" tx1="lt1" bg2="dk2" tx2="lt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 id="2147484462" r:id="rId13"/>
    <p:sldLayoutId id="2147484463" r:id="rId14"/>
    <p:sldLayoutId id="2147484464" r:id="rId15"/>
    <p:sldLayoutId id="2147484465" r:id="rId16"/>
    <p:sldLayoutId id="2147484466"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ACC0E9-0952-4264-A47C-376D04D191F2}"/>
              </a:ext>
            </a:extLst>
          </p:cNvPr>
          <p:cNvSpPr>
            <a:spLocks noGrp="1"/>
          </p:cNvSpPr>
          <p:nvPr>
            <p:ph type="ctrTitle"/>
          </p:nvPr>
        </p:nvSpPr>
        <p:spPr>
          <a:xfrm>
            <a:off x="913794" y="643467"/>
            <a:ext cx="9600217" cy="3585834"/>
          </a:xfrm>
        </p:spPr>
        <p:txBody>
          <a:bodyPr>
            <a:normAutofit/>
          </a:bodyPr>
          <a:lstStyle/>
          <a:p>
            <a:pPr algn="l"/>
            <a:r>
              <a:rPr lang="en-US" sz="7200">
                <a:latin typeface="Times New Roman" panose="02020603050405020304" pitchFamily="18" charset="0"/>
                <a:cs typeface="Times New Roman" panose="02020603050405020304" pitchFamily="18" charset="0"/>
              </a:rPr>
              <a:t>Barber shop project</a:t>
            </a:r>
            <a:endParaRPr lang="ar-EG" sz="7200">
              <a:latin typeface="Times New Roman" panose="02020603050405020304" pitchFamily="18" charset="0"/>
              <a:cs typeface="Times New Roman" panose="02020603050405020304" pitchFamily="18" charset="0"/>
            </a:endParaRPr>
          </a:p>
        </p:txBody>
      </p:sp>
      <p:sp>
        <p:nvSpPr>
          <p:cNvPr id="3" name="عنوان فرعي 2">
            <a:extLst>
              <a:ext uri="{FF2B5EF4-FFF2-40B4-BE49-F238E27FC236}">
                <a16:creationId xmlns:a16="http://schemas.microsoft.com/office/drawing/2014/main" id="{8D402CD6-6B79-474E-8040-69219A3440D7}"/>
              </a:ext>
            </a:extLst>
          </p:cNvPr>
          <p:cNvSpPr>
            <a:spLocks noGrp="1"/>
          </p:cNvSpPr>
          <p:nvPr>
            <p:ph type="subTitle" idx="1"/>
          </p:nvPr>
        </p:nvSpPr>
        <p:spPr>
          <a:xfrm>
            <a:off x="913794" y="4872767"/>
            <a:ext cx="9600217" cy="1424165"/>
          </a:xfrm>
        </p:spPr>
        <p:txBody>
          <a:bodyPr>
            <a:normAutofit/>
          </a:bodyPr>
          <a:lstStyle/>
          <a:p>
            <a:pPr algn="l"/>
            <a:r>
              <a:rPr lang="en-US" sz="3200">
                <a:latin typeface="Times New Roman" panose="02020603050405020304" pitchFamily="18" charset="0"/>
                <a:cs typeface="Times New Roman" panose="02020603050405020304" pitchFamily="18" charset="0"/>
              </a:rPr>
              <a:t>Priority scheduling </a:t>
            </a:r>
            <a:endParaRPr lang="ar-EG"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710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39FA7B40-8A5E-4534-88EC-6644B733CD1D}"/>
              </a:ext>
            </a:extLst>
          </p:cNvPr>
          <p:cNvSpPr txBox="1"/>
          <p:nvPr/>
        </p:nvSpPr>
        <p:spPr>
          <a:xfrm>
            <a:off x="239840" y="117693"/>
            <a:ext cx="6580684" cy="6955750"/>
          </a:xfrm>
          <a:prstGeom prst="rect">
            <a:avLst/>
          </a:prstGeom>
          <a:noFill/>
        </p:spPr>
        <p:txBody>
          <a:bodyPr wrap="square" rtlCol="1">
            <a:spAutoFit/>
          </a:bodyPr>
          <a:lstStyle/>
          <a:p>
            <a:r>
              <a:rPr lang="en-US" sz="3200" noProof="0" dirty="0">
                <a:solidFill>
                  <a:schemeClr val="tx2">
                    <a:lumMod val="75000"/>
                  </a:schemeClr>
                </a:solidFill>
                <a:latin typeface="Times New Roman" panose="02020603050405020304" pitchFamily="18" charset="0"/>
                <a:cs typeface="Times New Roman" panose="02020603050405020304" pitchFamily="18" charset="0"/>
              </a:rPr>
              <a:t>Barbershop main:</a:t>
            </a:r>
            <a:endParaRPr kumimoji="0" lang="en-US" b="0" i="0" u="none" strike="noStrike" kern="1200" cap="none" spc="0" normalizeH="0" baseline="0" dirty="0">
              <a:ln>
                <a:noFill/>
              </a:ln>
              <a:effectLst/>
              <a:uLnTx/>
              <a:uFillTx/>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BarberShop.h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thread.h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#include &lt;vector&gt;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#define NCUST 10</a:t>
            </a:r>
          </a:p>
          <a:p>
            <a:r>
              <a:rPr lang="en-US" dirty="0">
                <a:latin typeface="Times New Roman" panose="02020603050405020304" pitchFamily="18" charset="0"/>
                <a:cs typeface="Times New Roman" panose="02020603050405020304" pitchFamily="18" charset="0"/>
              </a:rPr>
              <a:t>#define SIMTIME 25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barberMain</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bsPtr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 *bs =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bs-&gt;</a:t>
            </a:r>
            <a:r>
              <a:rPr lang="en-US" dirty="0" err="1">
                <a:latin typeface="Times New Roman" panose="02020603050405020304" pitchFamily="18" charset="0"/>
                <a:cs typeface="Times New Roman" panose="02020603050405020304" pitchFamily="18" charset="0"/>
              </a:rPr>
              <a:t>barberDay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 NULL;</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custMain</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bsPtr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bool ret;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 *bs =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while(1){</a:t>
            </a:r>
          </a:p>
          <a:p>
            <a:r>
              <a:rPr lang="en-US" dirty="0">
                <a:latin typeface="Times New Roman" panose="02020603050405020304" pitchFamily="18" charset="0"/>
                <a:cs typeface="Times New Roman" panose="02020603050405020304" pitchFamily="18" charset="0"/>
              </a:rPr>
              <a:t>    ret= bs-&gt;</a:t>
            </a:r>
            <a:r>
              <a:rPr lang="en-US" dirty="0" err="1">
                <a:latin typeface="Times New Roman" panose="02020603050405020304" pitchFamily="18" charset="0"/>
                <a:cs typeface="Times New Roman" panose="02020603050405020304" pitchFamily="18" charset="0"/>
              </a:rPr>
              <a:t>getHairCut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thread_sleep</a:t>
            </a:r>
            <a:r>
              <a:rPr lang="en-US" dirty="0">
                <a:latin typeface="Times New Roman" panose="02020603050405020304" pitchFamily="18" charset="0"/>
                <a:cs typeface="Times New Roman" panose="02020603050405020304" pitchFamily="18" charset="0"/>
              </a:rPr>
              <a:t>(1, 0);		// Barber takes one moment to rest</a:t>
            </a:r>
          </a:p>
          <a:p>
            <a:r>
              <a:rPr lang="en-US" dirty="0">
                <a:latin typeface="Times New Roman" panose="02020603050405020304" pitchFamily="18" charset="0"/>
                <a:cs typeface="Times New Roman" panose="02020603050405020304" pitchFamily="18" charset="0"/>
              </a:rPr>
              <a:t>    if(ret == true)  return NULL;</a:t>
            </a:r>
          </a:p>
          <a:p>
            <a:endParaRPr lang="en-US" dirty="0">
              <a:latin typeface="Times New Roman" panose="02020603050405020304" pitchFamily="18" charset="0"/>
              <a:cs typeface="Times New Roman" panose="02020603050405020304" pitchFamily="18" charset="0"/>
            </a:endParaRPr>
          </a:p>
        </p:txBody>
      </p:sp>
      <p:sp>
        <p:nvSpPr>
          <p:cNvPr id="3" name="مربع نص 2">
            <a:extLst>
              <a:ext uri="{FF2B5EF4-FFF2-40B4-BE49-F238E27FC236}">
                <a16:creationId xmlns:a16="http://schemas.microsoft.com/office/drawing/2014/main" id="{04595206-150B-4193-BDCF-DA5365BE5678}"/>
              </a:ext>
            </a:extLst>
          </p:cNvPr>
          <p:cNvSpPr txBox="1"/>
          <p:nvPr/>
        </p:nvSpPr>
        <p:spPr>
          <a:xfrm>
            <a:off x="6990415" y="0"/>
            <a:ext cx="4721902" cy="5940088"/>
          </a:xfrm>
          <a:prstGeom prst="rect">
            <a:avLst/>
          </a:prstGeom>
          <a:noFill/>
        </p:spPr>
        <p:txBody>
          <a:bodyPr wrap="square" rtlCol="1">
            <a:spAutoFit/>
          </a:bodyPr>
          <a:lstStyle/>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NULL;</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clockMain</a:t>
            </a: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bsPtr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 *bs =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bsPtr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thread_sleep</a:t>
            </a:r>
            <a:r>
              <a:rPr lang="en-US" sz="2000" dirty="0">
                <a:latin typeface="Times New Roman" panose="02020603050405020304" pitchFamily="18" charset="0"/>
                <a:cs typeface="Times New Roman" panose="02020603050405020304" pitchFamily="18" charset="0"/>
              </a:rPr>
              <a:t>(SIMTIME, 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("CLOCK: Closing time\n");</a:t>
            </a:r>
          </a:p>
          <a:p>
            <a:r>
              <a:rPr lang="en-US" sz="2000" dirty="0">
                <a:latin typeface="Times New Roman" panose="02020603050405020304" pitchFamily="18" charset="0"/>
                <a:cs typeface="Times New Roman" panose="02020603050405020304" pitchFamily="18" charset="0"/>
              </a:rPr>
              <a:t>  bs-&gt;</a:t>
            </a:r>
            <a:r>
              <a:rPr lang="en-US" sz="2000" dirty="0" err="1">
                <a:latin typeface="Times New Roman" panose="02020603050405020304" pitchFamily="18" charset="0"/>
                <a:cs typeface="Times New Roman" panose="02020603050405020304" pitchFamily="18" charset="0"/>
              </a:rPr>
              <a:t>ClosingTime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NULL;</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int main(int </a:t>
            </a:r>
            <a:r>
              <a:rPr lang="en-US" sz="2000" dirty="0" err="1">
                <a:latin typeface="Times New Roman" panose="02020603050405020304" pitchFamily="18" charset="0"/>
                <a:cs typeface="Times New Roman" panose="02020603050405020304" pitchFamily="18" charset="0"/>
              </a:rPr>
              <a:t>argc</a:t>
            </a:r>
            <a:r>
              <a:rPr lang="en-US" sz="2000" dirty="0">
                <a:latin typeface="Times New Roman" panose="02020603050405020304" pitchFamily="18" charset="0"/>
                <a:cs typeface="Times New Roman" panose="02020603050405020304" pitchFamily="18" charset="0"/>
              </a:rPr>
              <a:t>, char **</a:t>
            </a:r>
            <a:r>
              <a:rPr lang="en-US" sz="2000" dirty="0" err="1">
                <a:latin typeface="Times New Roman" panose="02020603050405020304" pitchFamily="18" charset="0"/>
                <a:cs typeface="Times New Roman" panose="02020603050405020304" pitchFamily="18" charset="0"/>
              </a:rPr>
              <a:t>argv</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ii;</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 *bs = new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pthread_t</a:t>
            </a:r>
            <a:r>
              <a:rPr lang="en-US" sz="2000" dirty="0">
                <a:latin typeface="Times New Roman" panose="02020603050405020304" pitchFamily="18" charset="0"/>
                <a:cs typeface="Times New Roman" panose="02020603050405020304" pitchFamily="18" charset="0"/>
              </a:rPr>
              <a:t> barber;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pthread_t</a:t>
            </a:r>
            <a:r>
              <a:rPr lang="en-US" sz="2000" dirty="0">
                <a:latin typeface="Times New Roman" panose="02020603050405020304" pitchFamily="18" charset="0"/>
                <a:cs typeface="Times New Roman" panose="02020603050405020304" pitchFamily="18" charset="0"/>
              </a:rPr>
              <a:t> customers[NCUST];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pthread_t</a:t>
            </a:r>
            <a:r>
              <a:rPr lang="en-US" sz="2000" dirty="0">
                <a:latin typeface="Times New Roman" panose="02020603050405020304" pitchFamily="18" charset="0"/>
                <a:cs typeface="Times New Roman" panose="02020603050405020304" pitchFamily="18" charset="0"/>
              </a:rPr>
              <a:t> clock;</a:t>
            </a:r>
          </a:p>
        </p:txBody>
      </p:sp>
    </p:spTree>
    <p:extLst>
      <p:ext uri="{BB962C8B-B14F-4D97-AF65-F5344CB8AC3E}">
        <p14:creationId xmlns:p14="http://schemas.microsoft.com/office/powerpoint/2010/main" val="201014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1E4A6BFA-BCFC-4D10-BB69-4DD2143BFCBF}"/>
              </a:ext>
            </a:extLst>
          </p:cNvPr>
          <p:cNvSpPr txBox="1"/>
          <p:nvPr/>
        </p:nvSpPr>
        <p:spPr>
          <a:xfrm>
            <a:off x="3041754" y="1859339"/>
            <a:ext cx="6108492" cy="3139321"/>
          </a:xfrm>
          <a:prstGeom prst="rect">
            <a:avLst/>
          </a:prstGeom>
          <a:noFill/>
        </p:spPr>
        <p:txBody>
          <a:bodyPr wrap="square">
            <a:spAutoFit/>
          </a:bodyPr>
          <a:lstStyle/>
          <a:p>
            <a:endParaRPr lang="en-US" dirty="0"/>
          </a:p>
          <a:p>
            <a:r>
              <a:rPr lang="en-US" dirty="0"/>
              <a:t>  </a:t>
            </a:r>
            <a:r>
              <a:rPr lang="en-US" dirty="0" err="1"/>
              <a:t>pthread_create</a:t>
            </a:r>
            <a:r>
              <a:rPr lang="en-US" dirty="0"/>
              <a:t>(&amp;barber, NULL, </a:t>
            </a:r>
            <a:r>
              <a:rPr lang="en-US" dirty="0" err="1"/>
              <a:t>barberMain</a:t>
            </a:r>
            <a:r>
              <a:rPr lang="en-US" dirty="0"/>
              <a:t>, bs);</a:t>
            </a:r>
          </a:p>
          <a:p>
            <a:endParaRPr lang="en-US" dirty="0"/>
          </a:p>
          <a:p>
            <a:r>
              <a:rPr lang="en-US" dirty="0"/>
              <a:t>  for(ii = 0; ii &lt; NCUST; ii++){</a:t>
            </a:r>
          </a:p>
          <a:p>
            <a:r>
              <a:rPr lang="en-US" dirty="0"/>
              <a:t>    </a:t>
            </a:r>
            <a:r>
              <a:rPr lang="en-US" dirty="0" err="1"/>
              <a:t>pthread_create</a:t>
            </a:r>
            <a:r>
              <a:rPr lang="en-US" dirty="0"/>
              <a:t>(&amp;customers[ii], NULL, </a:t>
            </a:r>
            <a:r>
              <a:rPr lang="en-US" dirty="0" err="1"/>
              <a:t>custMain</a:t>
            </a:r>
            <a:r>
              <a:rPr lang="en-US" dirty="0"/>
              <a:t>, bs);</a:t>
            </a:r>
          </a:p>
          <a:p>
            <a:r>
              <a:rPr lang="en-US" dirty="0"/>
              <a:t>  }</a:t>
            </a:r>
          </a:p>
          <a:p>
            <a:r>
              <a:rPr lang="en-US" dirty="0"/>
              <a:t>  </a:t>
            </a:r>
          </a:p>
          <a:p>
            <a:r>
              <a:rPr lang="en-US" dirty="0"/>
              <a:t>    </a:t>
            </a:r>
            <a:r>
              <a:rPr lang="en-US" dirty="0" err="1"/>
              <a:t>pthread_create</a:t>
            </a:r>
            <a:r>
              <a:rPr lang="en-US" dirty="0"/>
              <a:t>(&amp;</a:t>
            </a:r>
            <a:r>
              <a:rPr lang="en-US" dirty="0" err="1"/>
              <a:t>clock,NULL</a:t>
            </a:r>
            <a:r>
              <a:rPr lang="en-US" dirty="0"/>
              <a:t>, </a:t>
            </a:r>
            <a:r>
              <a:rPr lang="en-US" dirty="0" err="1"/>
              <a:t>clockMain</a:t>
            </a:r>
            <a:r>
              <a:rPr lang="en-US" dirty="0"/>
              <a:t>, bs);</a:t>
            </a:r>
          </a:p>
          <a:p>
            <a:r>
              <a:rPr lang="en-US" dirty="0"/>
              <a:t>  </a:t>
            </a:r>
            <a:r>
              <a:rPr lang="en-US" dirty="0" err="1"/>
              <a:t>thread_join</a:t>
            </a:r>
            <a:r>
              <a:rPr lang="en-US" dirty="0"/>
              <a:t>(barber);</a:t>
            </a:r>
          </a:p>
          <a:p>
            <a:r>
              <a:rPr lang="en-US" dirty="0"/>
              <a:t>}</a:t>
            </a:r>
          </a:p>
        </p:txBody>
      </p:sp>
    </p:spTree>
    <p:extLst>
      <p:ext uri="{BB962C8B-B14F-4D97-AF65-F5344CB8AC3E}">
        <p14:creationId xmlns:p14="http://schemas.microsoft.com/office/powerpoint/2010/main" val="28804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descr="صورة تحتوي على نص&#10;&#10;تم إنشاء الوصف تلقائياً">
            <a:extLst>
              <a:ext uri="{FF2B5EF4-FFF2-40B4-BE49-F238E27FC236}">
                <a16:creationId xmlns:a16="http://schemas.microsoft.com/office/drawing/2014/main" id="{41E5148F-47AC-4C0F-809A-43F087E0D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105"/>
            <a:ext cx="12192000" cy="3425789"/>
          </a:xfrm>
          <a:prstGeom prst="rect">
            <a:avLst/>
          </a:prstGeom>
        </p:spPr>
      </p:pic>
      <p:sp>
        <p:nvSpPr>
          <p:cNvPr id="11" name="مربع نص 10">
            <a:extLst>
              <a:ext uri="{FF2B5EF4-FFF2-40B4-BE49-F238E27FC236}">
                <a16:creationId xmlns:a16="http://schemas.microsoft.com/office/drawing/2014/main" id="{3F131824-DD65-4969-A911-C974AC675E16}"/>
              </a:ext>
            </a:extLst>
          </p:cNvPr>
          <p:cNvSpPr txBox="1"/>
          <p:nvPr/>
        </p:nvSpPr>
        <p:spPr>
          <a:xfrm>
            <a:off x="-12492" y="754980"/>
            <a:ext cx="6108492" cy="646331"/>
          </a:xfrm>
          <a:prstGeom prst="rect">
            <a:avLst/>
          </a:prstGeom>
          <a:noFill/>
        </p:spPr>
        <p:txBody>
          <a:bodyPr wrap="square">
            <a:spAutoFit/>
          </a:bodyPr>
          <a:lstStyle/>
          <a:p>
            <a:r>
              <a:rPr lang="en-US" sz="3600" noProof="0" dirty="0">
                <a:solidFill>
                  <a:schemeClr val="tx2">
                    <a:lumMod val="75000"/>
                  </a:schemeClr>
                </a:solidFill>
                <a:latin typeface="Times New Roman" panose="02020603050405020304" pitchFamily="18" charset="0"/>
                <a:cs typeface="Times New Roman" panose="02020603050405020304" pitchFamily="18" charset="0"/>
              </a:rPr>
              <a:t>Output:</a:t>
            </a:r>
            <a:endParaRPr kumimoji="0" lang="en-US" sz="3600" b="0" i="0" u="none" strike="noStrike" kern="1200" cap="none" spc="0" normalizeH="0" baseline="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2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مربع نص 1">
            <a:extLst>
              <a:ext uri="{FF2B5EF4-FFF2-40B4-BE49-F238E27FC236}">
                <a16:creationId xmlns:a16="http://schemas.microsoft.com/office/drawing/2014/main" id="{F5852A30-EC20-4F7D-8DD3-B5ABF2C2068C}"/>
              </a:ext>
            </a:extLst>
          </p:cNvPr>
          <p:cNvSpPr txBox="1"/>
          <p:nvPr/>
        </p:nvSpPr>
        <p:spPr>
          <a:xfrm>
            <a:off x="1466850" y="2463800"/>
            <a:ext cx="9247652" cy="3327400"/>
          </a:xfrm>
          <a:prstGeom prst="rect">
            <a:avLst/>
          </a:prstGeom>
        </p:spPr>
        <p:txBody>
          <a:bodyPr vert="horz" lIns="91440" tIns="45720" rIns="91440" bIns="45720" rtlCol="0">
            <a:normAutofit fontScale="47500" lnSpcReduction="20000"/>
          </a:bodyPr>
          <a:lstStyle/>
          <a:p>
            <a:pPr algn="ctr" defTabSz="914400" rtl="1">
              <a:lnSpc>
                <a:spcPct val="110000"/>
              </a:lnSpc>
              <a:spcAft>
                <a:spcPts val="600"/>
              </a:spcAft>
            </a:pPr>
            <a:r>
              <a:rPr lang="en-US" sz="5100" noProof="0" dirty="0">
                <a:effectLst>
                  <a:outerShdw blurRad="50800" dist="38100" dir="2700000" algn="tl" rotWithShape="0">
                    <a:srgbClr val="000000">
                      <a:alpha val="48000"/>
                    </a:srgbClr>
                  </a:outerShdw>
                </a:effectLst>
              </a:rPr>
              <a:t>Team names:</a:t>
            </a:r>
          </a:p>
          <a:p>
            <a:pPr indent="-228600" algn="r" defTabSz="914400" rtl="1">
              <a:lnSpc>
                <a:spcPct val="110000"/>
              </a:lnSpc>
              <a:spcAft>
                <a:spcPts val="600"/>
              </a:spcAft>
              <a:buFont typeface="Arial" panose="020B0604020202020204" pitchFamily="34" charset="0"/>
              <a:buChar char="•"/>
            </a:pPr>
            <a:endParaRPr lang="en-US" sz="4100" dirty="0">
              <a:effectLst>
                <a:outerShdw blurRad="50800" dist="38100" dir="2700000" algn="tl" rotWithShape="0">
                  <a:srgbClr val="000000">
                    <a:alpha val="48000"/>
                  </a:srgbClr>
                </a:outerShdw>
              </a:effectLst>
            </a:endParaRPr>
          </a:p>
          <a:p>
            <a:pPr marL="571500" indent="-228600" algn="r" defTabSz="914400" rtl="1">
              <a:lnSpc>
                <a:spcPct val="110000"/>
              </a:lnSpc>
              <a:spcAft>
                <a:spcPts val="600"/>
              </a:spcAft>
              <a:buFont typeface="Arial" panose="020B0604020202020204" pitchFamily="34" charset="0"/>
              <a:buChar char="•"/>
            </a:pP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ساره</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جلال</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عبد</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الخالق</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الخولي</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endParaRPr lang="en-US" sz="4100" dirty="0">
              <a:effectLst>
                <a:outerShdw blurRad="50800" dist="38100" dir="2700000" algn="tl" rotWithShape="0">
                  <a:srgbClr val="000000">
                    <a:alpha val="48000"/>
                  </a:srgbClr>
                </a:outerShdw>
              </a:effectLst>
            </a:endParaRPr>
          </a:p>
          <a:p>
            <a:pPr marL="571500" indent="-228600" algn="r" defTabSz="914400" rtl="1">
              <a:lnSpc>
                <a:spcPct val="110000"/>
              </a:lnSpc>
              <a:spcAft>
                <a:spcPts val="600"/>
              </a:spcAft>
              <a:buFont typeface="Arial" panose="020B0604020202020204" pitchFamily="34" charset="0"/>
              <a:buChar char="•"/>
            </a:pPr>
            <a:r>
              <a:rPr lang="en-US" sz="4100" dirty="0" err="1">
                <a:effectLst>
                  <a:outerShdw blurRad="50800" dist="38100" dir="2700000" algn="tl" rotWithShape="0">
                    <a:srgbClr val="000000">
                      <a:alpha val="48000"/>
                    </a:srgbClr>
                  </a:outerShdw>
                </a:effectLst>
              </a:rPr>
              <a:t>زينب</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صبري</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أبوالمكارم</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علي</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ابوالعلا</a:t>
            </a:r>
            <a:r>
              <a:rPr lang="en-US" sz="4100" dirty="0">
                <a:effectLst>
                  <a:outerShdw blurRad="50800" dist="38100" dir="2700000" algn="tl" rotWithShape="0">
                    <a:srgbClr val="000000">
                      <a:alpha val="48000"/>
                    </a:srgbClr>
                  </a:outerShdw>
                </a:effectLst>
              </a:rPr>
              <a:t>                              </a:t>
            </a:r>
          </a:p>
          <a:p>
            <a:pPr marL="571500" indent="-228600" algn="r" defTabSz="914400" rtl="1">
              <a:lnSpc>
                <a:spcPct val="110000"/>
              </a:lnSpc>
              <a:spcAft>
                <a:spcPts val="600"/>
              </a:spcAft>
              <a:buFont typeface="Arial" panose="020B0604020202020204" pitchFamily="34" charset="0"/>
              <a:buChar char="•"/>
            </a:pPr>
            <a:r>
              <a:rPr lang="en-US" sz="4100" dirty="0" err="1">
                <a:effectLst>
                  <a:outerShdw blurRad="50800" dist="38100" dir="2700000" algn="tl" rotWithShape="0">
                    <a:srgbClr val="000000">
                      <a:alpha val="48000"/>
                    </a:srgbClr>
                  </a:outerShdw>
                </a:effectLst>
              </a:rPr>
              <a:t>غدير</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احمد</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عبدالفتاح</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الصلحاوي</a:t>
            </a:r>
            <a:endParaRPr lang="en-US" sz="4100" dirty="0">
              <a:effectLst>
                <a:outerShdw blurRad="50800" dist="38100" dir="2700000" algn="tl" rotWithShape="0">
                  <a:srgbClr val="000000">
                    <a:alpha val="48000"/>
                  </a:srgbClr>
                </a:outerShdw>
              </a:effectLst>
            </a:endParaRPr>
          </a:p>
          <a:p>
            <a:pPr marL="571500" indent="-228600" algn="r" defTabSz="914400" rtl="1">
              <a:lnSpc>
                <a:spcPct val="110000"/>
              </a:lnSpc>
              <a:spcAft>
                <a:spcPts val="600"/>
              </a:spcAft>
              <a:buFont typeface="Arial" panose="020B0604020202020204" pitchFamily="34" charset="0"/>
              <a:buChar char="•"/>
            </a:pP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حبيبة</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محمد</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يوسف</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عبدالمقصود</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هجرس</a:t>
            </a:r>
            <a:endParaRPr kumimoji="0" lang="en-US" sz="4100" b="0" i="0" u="none" strike="noStrike" cap="none" spc="0" normalizeH="0" baseline="0" dirty="0">
              <a:ln>
                <a:noFill/>
              </a:ln>
              <a:effectLst>
                <a:outerShdw blurRad="50800" dist="38100" dir="2700000" algn="tl" rotWithShape="0">
                  <a:srgbClr val="000000">
                    <a:alpha val="48000"/>
                  </a:srgbClr>
                </a:outerShdw>
              </a:effectLst>
              <a:uLnTx/>
              <a:uFillTx/>
            </a:endParaRPr>
          </a:p>
          <a:p>
            <a:pPr marL="571500" indent="-228600" algn="r" defTabSz="914400" rtl="1">
              <a:lnSpc>
                <a:spcPct val="110000"/>
              </a:lnSpc>
              <a:spcAft>
                <a:spcPts val="600"/>
              </a:spcAft>
              <a:buFont typeface="Arial" panose="020B0604020202020204" pitchFamily="34" charset="0"/>
              <a:buChar char="•"/>
            </a:pPr>
            <a:r>
              <a:rPr lang="en-US" sz="4100" dirty="0" err="1">
                <a:effectLst>
                  <a:outerShdw blurRad="50800" dist="38100" dir="2700000" algn="tl" rotWithShape="0">
                    <a:srgbClr val="000000">
                      <a:alpha val="48000"/>
                    </a:srgbClr>
                  </a:outerShdw>
                </a:effectLst>
              </a:rPr>
              <a:t>ياسمينا</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عبد</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الرءوف</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عبدالحكيم</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نصير</a:t>
            </a:r>
            <a:endParaRPr lang="en-US" sz="4100" dirty="0">
              <a:effectLst>
                <a:outerShdw blurRad="50800" dist="38100" dir="2700000" algn="tl" rotWithShape="0">
                  <a:srgbClr val="000000">
                    <a:alpha val="48000"/>
                  </a:srgbClr>
                </a:outerShdw>
              </a:effectLst>
            </a:endParaRPr>
          </a:p>
          <a:p>
            <a:pPr marL="571500" indent="-228600" algn="r" defTabSz="914400" rtl="1">
              <a:lnSpc>
                <a:spcPct val="110000"/>
              </a:lnSpc>
              <a:spcAft>
                <a:spcPts val="600"/>
              </a:spcAft>
              <a:buFont typeface="Arial" panose="020B0604020202020204" pitchFamily="34" charset="0"/>
              <a:buChar char="•"/>
            </a:pP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روفيده</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محمد</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إبراهيم</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r>
              <a:rPr kumimoji="0" lang="en-US" sz="4100" b="0" i="0" u="none" strike="noStrike" cap="none" spc="0" normalizeH="0" baseline="0" dirty="0" err="1">
                <a:ln>
                  <a:noFill/>
                </a:ln>
                <a:effectLst>
                  <a:outerShdw blurRad="50800" dist="38100" dir="2700000" algn="tl" rotWithShape="0">
                    <a:srgbClr val="000000">
                      <a:alpha val="48000"/>
                    </a:srgbClr>
                  </a:outerShdw>
                </a:effectLst>
                <a:uLnTx/>
                <a:uFillTx/>
              </a:rPr>
              <a:t>قطب</a:t>
            </a:r>
            <a:r>
              <a:rPr kumimoji="0" lang="en-US" sz="4100" b="0" i="0" u="none" strike="noStrike" cap="none" spc="0" normalizeH="0" baseline="0" dirty="0">
                <a:ln>
                  <a:noFill/>
                </a:ln>
                <a:effectLst>
                  <a:outerShdw blurRad="50800" dist="38100" dir="2700000" algn="tl" rotWithShape="0">
                    <a:srgbClr val="000000">
                      <a:alpha val="48000"/>
                    </a:srgbClr>
                  </a:outerShdw>
                </a:effectLst>
                <a:uLnTx/>
                <a:uFillTx/>
              </a:rPr>
              <a:t> </a:t>
            </a:r>
          </a:p>
          <a:p>
            <a:pPr marL="571500" indent="-228600" algn="r" defTabSz="914400" rtl="1">
              <a:lnSpc>
                <a:spcPct val="110000"/>
              </a:lnSpc>
              <a:spcAft>
                <a:spcPts val="600"/>
              </a:spcAft>
              <a:buFont typeface="Arial" panose="020B0604020202020204" pitchFamily="34" charset="0"/>
              <a:buChar char="•"/>
            </a:pPr>
            <a:r>
              <a:rPr lang="en-US" sz="4100" dirty="0" err="1">
                <a:effectLst>
                  <a:outerShdw blurRad="50800" dist="38100" dir="2700000" algn="tl" rotWithShape="0">
                    <a:srgbClr val="000000">
                      <a:alpha val="48000"/>
                    </a:srgbClr>
                  </a:outerShdw>
                </a:effectLst>
              </a:rPr>
              <a:t>ندا</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ياسر</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محمود</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محمد</a:t>
            </a:r>
            <a:r>
              <a:rPr lang="en-US" sz="4100" dirty="0">
                <a:effectLst>
                  <a:outerShdw blurRad="50800" dist="38100" dir="2700000" algn="tl" rotWithShape="0">
                    <a:srgbClr val="000000">
                      <a:alpha val="48000"/>
                    </a:srgbClr>
                  </a:outerShdw>
                </a:effectLst>
              </a:rPr>
              <a:t> </a:t>
            </a:r>
            <a:r>
              <a:rPr lang="en-US" sz="4100" dirty="0" err="1">
                <a:effectLst>
                  <a:outerShdw blurRad="50800" dist="38100" dir="2700000" algn="tl" rotWithShape="0">
                    <a:srgbClr val="000000">
                      <a:alpha val="48000"/>
                    </a:srgbClr>
                  </a:outerShdw>
                </a:effectLst>
              </a:rPr>
              <a:t>علي</a:t>
            </a:r>
            <a:r>
              <a:rPr lang="en-US" sz="4100" dirty="0">
                <a:effectLst>
                  <a:outerShdw blurRad="50800" dist="38100" dir="2700000" algn="tl" rotWithShape="0">
                    <a:srgbClr val="000000">
                      <a:alpha val="48000"/>
                    </a:srgbClr>
                  </a:outerShdw>
                </a:effectLst>
              </a:rPr>
              <a:t> </a:t>
            </a:r>
            <a:endParaRPr kumimoji="0" lang="en-US" sz="4100" b="0" i="0" u="none" strike="noStrike" cap="none" spc="0" normalizeH="0" baseline="0" dirty="0">
              <a:ln>
                <a:noFill/>
              </a:ln>
              <a:effectLst>
                <a:outerShdw blurRad="50800" dist="38100" dir="2700000" algn="tl" rotWithShape="0">
                  <a:srgbClr val="000000">
                    <a:alpha val="48000"/>
                  </a:srgbClr>
                </a:outerShdw>
              </a:effectLst>
              <a:uLnTx/>
              <a:uFillTx/>
            </a:endParaRPr>
          </a:p>
          <a:p>
            <a:pPr indent="-228600" defTabSz="914400">
              <a:lnSpc>
                <a:spcPct val="110000"/>
              </a:lnSpc>
              <a:spcAft>
                <a:spcPts val="600"/>
              </a:spcAft>
              <a:buFont typeface="Arial" panose="020B0604020202020204" pitchFamily="34" charset="0"/>
              <a:buChar char="•"/>
            </a:pPr>
            <a:endParaRPr kumimoji="0" lang="en-US" sz="1500" b="0" i="0" u="none" strike="noStrike" cap="none" spc="0" normalizeH="0" baseline="0" dirty="0">
              <a:ln>
                <a:noFill/>
              </a:ln>
              <a:effectLst>
                <a:outerShdw blurRad="50800" dist="38100" dir="2700000" algn="tl" rotWithShape="0">
                  <a:srgbClr val="000000">
                    <a:alpha val="48000"/>
                  </a:srgbClr>
                </a:outerShdw>
              </a:effectLst>
              <a:uLnTx/>
              <a:uFillTx/>
            </a:endParaRPr>
          </a:p>
        </p:txBody>
      </p:sp>
    </p:spTree>
    <p:extLst>
      <p:ext uri="{BB962C8B-B14F-4D97-AF65-F5344CB8AC3E}">
        <p14:creationId xmlns:p14="http://schemas.microsoft.com/office/powerpoint/2010/main" val="176579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E15307BE-0BD4-4970-85DD-D751F0FEFCB7}"/>
              </a:ext>
            </a:extLst>
          </p:cNvPr>
          <p:cNvSpPr txBox="1"/>
          <p:nvPr/>
        </p:nvSpPr>
        <p:spPr>
          <a:xfrm>
            <a:off x="913795" y="2096064"/>
            <a:ext cx="6352824" cy="3695136"/>
          </a:xfrm>
          <a:prstGeom prst="rect">
            <a:avLst/>
          </a:prstGeom>
        </p:spPr>
        <p:txBody>
          <a:bodyPr vert="horz" lIns="91440" tIns="45720" rIns="91440" bIns="45720" rtlCol="0">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effectLst>
                  <a:outerShdw blurRad="50800" dist="38100" dir="2700000" algn="tl" rotWithShape="0">
                    <a:srgbClr val="000000">
                      <a:alpha val="48000"/>
                    </a:srgbClr>
                  </a:outerShdw>
                </a:effectLst>
              </a:rPr>
              <a:t>We have one barber chair and 5 customer waiting chairs ,</a:t>
            </a:r>
          </a:p>
          <a:p>
            <a:pPr indent="-228600" defTabSz="914400">
              <a:lnSpc>
                <a:spcPct val="120000"/>
              </a:lnSpc>
              <a:spcAft>
                <a:spcPts val="600"/>
              </a:spcAft>
              <a:buClr>
                <a:schemeClr val="accent1"/>
              </a:buClr>
              <a:buSzPct val="100000"/>
              <a:buFont typeface="Arial" panose="020B0604020202020204" pitchFamily="34" charset="0"/>
              <a:buChar char="•"/>
            </a:pPr>
            <a:r>
              <a:rPr lang="en-US">
                <a:effectLst>
                  <a:outerShdw blurRad="50800" dist="38100" dir="2700000" algn="tl" rotWithShape="0">
                    <a:srgbClr val="000000">
                      <a:alpha val="48000"/>
                    </a:srgbClr>
                  </a:outerShdw>
                </a:effectLst>
              </a:rPr>
              <a:t>When there is no customer the barber sleeps on the barber chair, when the customer arrives he will wake the barber up or wait at the customer chair when the barber cutting some one else hair, when the chairs are full the new customer will leave</a:t>
            </a:r>
          </a:p>
        </p:txBody>
      </p:sp>
      <p:pic>
        <p:nvPicPr>
          <p:cNvPr id="4" name="صورة 3">
            <a:extLst>
              <a:ext uri="{FF2B5EF4-FFF2-40B4-BE49-F238E27FC236}">
                <a16:creationId xmlns:a16="http://schemas.microsoft.com/office/drawing/2014/main" id="{83D564B2-6D38-4C41-9041-2F055C76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736" y="2370823"/>
            <a:ext cx="3511778" cy="3173403"/>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93207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89BE177E-A9E1-45EB-971D-D11471B10968}"/>
              </a:ext>
            </a:extLst>
          </p:cNvPr>
          <p:cNvSpPr txBox="1"/>
          <p:nvPr/>
        </p:nvSpPr>
        <p:spPr>
          <a:xfrm>
            <a:off x="314791" y="494676"/>
            <a:ext cx="11257616" cy="8362289"/>
          </a:xfrm>
          <a:prstGeom prst="rect">
            <a:avLst/>
          </a:prstGeom>
          <a:noFill/>
        </p:spPr>
        <p:txBody>
          <a:bodyPr wrap="square" rtlCol="1">
            <a:spAutoFit/>
          </a:bodyPr>
          <a:lstStyle/>
          <a:p>
            <a:r>
              <a:rPr lang="en-US" sz="3200" dirty="0">
                <a:latin typeface="Times New Roman" panose="02020603050405020304" pitchFamily="18" charset="0"/>
                <a:cs typeface="Times New Roman" panose="02020603050405020304" pitchFamily="18" charset="0"/>
              </a:rPr>
              <a:t>In our project we will assume that all the customers will arrive at the same time and the barber will take them by their priority.</a:t>
            </a:r>
          </a:p>
          <a:p>
            <a:endParaRPr lang="en-US" sz="3200" dirty="0">
              <a:latin typeface="Times New Roman" panose="02020603050405020304" pitchFamily="18" charset="0"/>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US" sz="36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rPr>
              <a:t>Priority scheduling:</a:t>
            </a:r>
            <a:r>
              <a:rPr lang="en-US" sz="3600" dirty="0">
                <a:solidFill>
                  <a:srgbClr val="76DBF4">
                    <a:lumMod val="75000"/>
                  </a:srgbClr>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a:t>
            </a:r>
            <a:r>
              <a:rPr lang="en-US" sz="3600" dirty="0">
                <a:solidFill>
                  <a:srgbClr val="76DBF4">
                    <a:lumMod val="75000"/>
                  </a:srgbClr>
                </a:solidFill>
                <a:latin typeface="Times New Roman" panose="02020603050405020304" pitchFamily="18" charset="0"/>
                <a:cs typeface="Times New Roman" panose="02020603050405020304" pitchFamily="18" charset="0"/>
              </a:rPr>
              <a:t> </a:t>
            </a:r>
            <a:r>
              <a:rPr lang="en-US" sz="3200" dirty="0">
                <a:solidFill>
                  <a:prstClr val="white"/>
                </a:solidFill>
                <a:latin typeface="Times New Roman" panose="02020603050405020304" pitchFamily="18" charset="0"/>
                <a:cs typeface="Times New Roman" panose="02020603050405020304" pitchFamily="18" charset="0"/>
              </a:rPr>
              <a:t>priority number (integer) is associated with each process.</a:t>
            </a: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CPU is allocated to the process with the highest priority (smallest integer = highest priority).</a:t>
            </a: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lang="en-US" sz="32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Assume number of customers is 10 and simulation time will be 25</a:t>
            </a: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kumimoji="0" lang="ar-SA"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US" sz="36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rPr>
              <a:t> </a:t>
            </a:r>
            <a:endParaRPr kumimoji="0" lang="ar-EG" sz="36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206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35AED2EC-C7F5-4A26-910B-70052DB8AFF5}"/>
              </a:ext>
            </a:extLst>
          </p:cNvPr>
          <p:cNvSpPr txBox="1"/>
          <p:nvPr/>
        </p:nvSpPr>
        <p:spPr>
          <a:xfrm>
            <a:off x="314791" y="281984"/>
            <a:ext cx="6580684" cy="6294031"/>
          </a:xfrm>
          <a:prstGeom prst="rect">
            <a:avLst/>
          </a:prstGeom>
          <a:noFill/>
        </p:spPr>
        <p:txBody>
          <a:bodyPr wrap="square" rtlCol="1">
            <a:spAutoFit/>
          </a:bodyPr>
          <a:lstStyle/>
          <a:p>
            <a:r>
              <a:rPr lang="en-US" sz="3200" noProof="0" dirty="0" err="1">
                <a:solidFill>
                  <a:schemeClr val="tx2">
                    <a:lumMod val="75000"/>
                  </a:schemeClr>
                </a:solidFill>
                <a:latin typeface="Times New Roman" panose="02020603050405020304" pitchFamily="18" charset="0"/>
                <a:cs typeface="Times New Roman" panose="02020603050405020304" pitchFamily="18" charset="0"/>
              </a:rPr>
              <a:t>Barbershop.h</a:t>
            </a:r>
            <a:r>
              <a:rPr lang="en-US" sz="3200" noProof="0" dirty="0">
                <a:solidFill>
                  <a:schemeClr val="tx2">
                    <a:lumMod val="75000"/>
                  </a:schemeClr>
                </a:solidFill>
                <a:latin typeface="Times New Roman" panose="02020603050405020304" pitchFamily="18" charset="0"/>
                <a:cs typeface="Times New Roman" panose="02020603050405020304" pitchFamily="18" charset="0"/>
              </a:rPr>
              <a:t>:</a:t>
            </a:r>
          </a:p>
          <a:p>
            <a:endParaRPr kumimoji="0" lang="en-US" sz="1100" b="0" i="0" u="none" strike="noStrike" kern="1200" cap="none" spc="0" normalizeH="0" baseline="0" dirty="0">
              <a:ln>
                <a:noFill/>
              </a:ln>
              <a:effectLst/>
              <a:uLnTx/>
              <a:uFillTx/>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BarberShop.h</a:t>
            </a:r>
            <a:r>
              <a:rPr lang="en-US" sz="2000" dirty="0">
                <a:latin typeface="Times New Roman" panose="02020603050405020304" pitchFamily="18" charset="0"/>
                <a:cs typeface="Times New Roman" panose="02020603050405020304" pitchFamily="18" charset="0"/>
              </a:rPr>
              <a:t> -- Barber shop for sleeping barber  * problem */</a:t>
            </a:r>
          </a:p>
          <a:p>
            <a:r>
              <a:rPr lang="en-US" sz="2000" dirty="0">
                <a:latin typeface="Times New Roman" panose="02020603050405020304" pitchFamily="18" charset="0"/>
                <a:cs typeface="Times New Roman" panose="02020603050405020304" pitchFamily="18" charset="0"/>
              </a:rPr>
              <a:t>#ifndef _BARBERSHOP_H_</a:t>
            </a:r>
          </a:p>
          <a:p>
            <a:r>
              <a:rPr lang="en-US" sz="2000" dirty="0">
                <a:latin typeface="Times New Roman" panose="02020603050405020304" pitchFamily="18" charset="0"/>
                <a:cs typeface="Times New Roman" panose="02020603050405020304" pitchFamily="18" charset="0"/>
              </a:rPr>
              <a:t>#define _BARBERSHOP_H_</a:t>
            </a:r>
          </a:p>
          <a:p>
            <a:r>
              <a:rPr lang="en-US" sz="2000" dirty="0">
                <a:latin typeface="Times New Roman" panose="02020603050405020304" pitchFamily="18" charset="0"/>
                <a:cs typeface="Times New Roman" panose="02020603050405020304" pitchFamily="18" charset="0"/>
              </a:rPr>
              <a:t>#include "</a:t>
            </a:r>
            <a:r>
              <a:rPr lang="en-US" sz="2000" dirty="0" err="1">
                <a:latin typeface="Times New Roman" panose="02020603050405020304" pitchFamily="18" charset="0"/>
                <a:cs typeface="Times New Roman" panose="02020603050405020304" pitchFamily="18" charset="0"/>
              </a:rPr>
              <a:t>Lock.h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#include "</a:t>
            </a:r>
            <a:r>
              <a:rPr lang="en-US" sz="2000" dirty="0" err="1">
                <a:latin typeface="Times New Roman" panose="02020603050405020304" pitchFamily="18" charset="0"/>
                <a:cs typeface="Times New Roman" panose="02020603050405020304" pitchFamily="18" charset="0"/>
              </a:rPr>
              <a:t>CV.h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const int NCHAIRS = 5;</a:t>
            </a:r>
          </a:p>
          <a:p>
            <a:r>
              <a:rPr lang="en-US" sz="2000" dirty="0">
                <a:latin typeface="Times New Roman" panose="02020603050405020304" pitchFamily="18" charset="0"/>
                <a:cs typeface="Times New Roman" panose="02020603050405020304" pitchFamily="18" charset="0"/>
              </a:rPr>
              <a:t>const int NO_CUST_CLOSING_TIME = -1;</a:t>
            </a:r>
          </a:p>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private:</a:t>
            </a:r>
          </a:p>
          <a:p>
            <a:r>
              <a:rPr lang="en-US" sz="2000" dirty="0">
                <a:latin typeface="Times New Roman" panose="02020603050405020304" pitchFamily="18" charset="0"/>
                <a:cs typeface="Times New Roman" panose="02020603050405020304" pitchFamily="18" charset="0"/>
              </a:rPr>
              <a:t>  Lock </a:t>
            </a:r>
            <a:r>
              <a:rPr lang="en-US" sz="2000" dirty="0" err="1">
                <a:latin typeface="Times New Roman" panose="02020603050405020304" pitchFamily="18" charset="0"/>
                <a:cs typeface="Times New Roman" panose="02020603050405020304" pitchFamily="18" charset="0"/>
              </a:rPr>
              <a:t>lock</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CV </a:t>
            </a:r>
            <a:r>
              <a:rPr lang="en-US" sz="2000" dirty="0" err="1">
                <a:latin typeface="Times New Roman" panose="02020603050405020304" pitchFamily="18" charset="0"/>
                <a:cs typeface="Times New Roman" panose="02020603050405020304" pitchFamily="18" charset="0"/>
              </a:rPr>
              <a:t>wakeBarber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CV </a:t>
            </a:r>
            <a:r>
              <a:rPr lang="en-US" sz="2000" dirty="0" err="1">
                <a:latin typeface="Times New Roman" panose="02020603050405020304" pitchFamily="18" charset="0"/>
                <a:cs typeface="Times New Roman" panose="02020603050405020304" pitchFamily="18" charset="0"/>
              </a:rPr>
              <a:t>nextCustomer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bool </a:t>
            </a:r>
            <a:r>
              <a:rPr lang="en-US" sz="2000" dirty="0" err="1">
                <a:latin typeface="Times New Roman" panose="02020603050405020304" pitchFamily="18" charset="0"/>
                <a:cs typeface="Times New Roman" panose="02020603050405020304" pitchFamily="18" charset="0"/>
              </a:rPr>
              <a:t>timeToClose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bool open;</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arrivalCount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cutCount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fullCount</a:t>
            </a:r>
            <a:r>
              <a:rPr lang="en-US" sz="2000" dirty="0">
                <a:latin typeface="Times New Roman" panose="02020603050405020304" pitchFamily="18" charset="0"/>
                <a:cs typeface="Times New Roman" panose="02020603050405020304" pitchFamily="18" charset="0"/>
              </a:rPr>
              <a:t>;</a:t>
            </a:r>
          </a:p>
        </p:txBody>
      </p:sp>
      <p:sp>
        <p:nvSpPr>
          <p:cNvPr id="4" name="مربع نص 3">
            <a:extLst>
              <a:ext uri="{FF2B5EF4-FFF2-40B4-BE49-F238E27FC236}">
                <a16:creationId xmlns:a16="http://schemas.microsoft.com/office/drawing/2014/main" id="{9A8379FF-A45A-4C27-8532-67E914D45F22}"/>
              </a:ext>
            </a:extLst>
          </p:cNvPr>
          <p:cNvSpPr txBox="1"/>
          <p:nvPr/>
        </p:nvSpPr>
        <p:spPr>
          <a:xfrm>
            <a:off x="6895475" y="836620"/>
            <a:ext cx="5131635" cy="9125575"/>
          </a:xfrm>
          <a:prstGeom prst="rect">
            <a:avLst/>
          </a:prstGeom>
          <a:noFill/>
        </p:spPr>
        <p:txBody>
          <a:bodyPr wrap="square" rtlCol="1">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BarberShop</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BarberShop</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barberDay</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Main loop for barber thread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bool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getHairCut</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Called by customer thread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ClosingTime</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Called by clock thread private: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openStore</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waitForCustomer</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doneCutting</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printFinalStats</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swap(int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xp</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yp</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void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selectionSort</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arr</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 arr2[] ,int n);  bool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stillNeedHaircut</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custId</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bool </a:t>
            </a:r>
            <a:r>
              <a:rPr kumimoji="0" lang="en-US" sz="20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waitingRoomFull</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#endif</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kumimoji="0" lang="ar-SA"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endPar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1" eaLnBrk="1" fontAlgn="auto" latinLnBrk="0" hangingPunct="1">
              <a:lnSpc>
                <a:spcPct val="100000"/>
              </a:lnSpc>
              <a:spcBef>
                <a:spcPct val="20000"/>
              </a:spcBef>
              <a:spcAft>
                <a:spcPts val="600"/>
              </a:spcAft>
              <a:buClr>
                <a:prstClr val="white"/>
              </a:buClr>
              <a:buSzPct val="80000"/>
              <a:buFont typeface="Wingdings 3" panose="05040102010807070707" pitchFamily="18" charset="2"/>
              <a:buNone/>
              <a:tabLst/>
              <a:defRPr/>
            </a:pPr>
            <a:r>
              <a:rPr kumimoji="0" lang="en-US" sz="36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rPr>
              <a:t> </a:t>
            </a:r>
            <a:endParaRPr kumimoji="0" lang="ar-EG" sz="3600" b="0" i="0" u="none" strike="noStrike" kern="1200" cap="none" spc="0" normalizeH="0" baseline="0" noProof="0" dirty="0">
              <a:ln>
                <a:noFill/>
              </a:ln>
              <a:solidFill>
                <a:srgbClr val="76DBF4">
                  <a:lumMod val="75000"/>
                </a:srgb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endParaRPr lang="ar-EG" dirty="0"/>
          </a:p>
        </p:txBody>
      </p:sp>
    </p:spTree>
    <p:extLst>
      <p:ext uri="{BB962C8B-B14F-4D97-AF65-F5344CB8AC3E}">
        <p14:creationId xmlns:p14="http://schemas.microsoft.com/office/powerpoint/2010/main" val="23064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7263FC5C-8E4C-416F-81B4-3F0EC2A946D0}"/>
              </a:ext>
            </a:extLst>
          </p:cNvPr>
          <p:cNvSpPr txBox="1"/>
          <p:nvPr/>
        </p:nvSpPr>
        <p:spPr>
          <a:xfrm>
            <a:off x="239840" y="117693"/>
            <a:ext cx="6580684" cy="6678751"/>
          </a:xfrm>
          <a:prstGeom prst="rect">
            <a:avLst/>
          </a:prstGeom>
          <a:noFill/>
        </p:spPr>
        <p:txBody>
          <a:bodyPr wrap="square" rtlCol="1">
            <a:spAutoFit/>
          </a:bodyPr>
          <a:lstStyle/>
          <a:p>
            <a:r>
              <a:rPr lang="en-US" sz="3200" noProof="0" dirty="0">
                <a:solidFill>
                  <a:schemeClr val="tx2">
                    <a:lumMod val="75000"/>
                  </a:schemeClr>
                </a:solidFill>
                <a:latin typeface="Times New Roman" panose="02020603050405020304" pitchFamily="18" charset="0"/>
                <a:cs typeface="Times New Roman" panose="02020603050405020304" pitchFamily="18" charset="0"/>
              </a:rPr>
              <a:t>Barbershop.cc:</a:t>
            </a:r>
            <a:endParaRPr kumimoji="0" lang="en-US" b="0" i="0" u="none" strike="noStrike" kern="1200" cap="none" spc="0" normalizeH="0" baseline="0" dirty="0">
              <a:ln>
                <a:noFill/>
              </a:ln>
              <a:effectLst/>
              <a:uLnTx/>
              <a:uFillTx/>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BarberShop.cc -- Barber shop for sleeping barber </a:t>
            </a:r>
          </a:p>
          <a:p>
            <a:r>
              <a:rPr lang="en-US" dirty="0">
                <a:latin typeface="Times New Roman" panose="02020603050405020304" pitchFamily="18" charset="0"/>
                <a:cs typeface="Times New Roman" panose="02020603050405020304" pitchFamily="18" charset="0"/>
              </a:rPr>
              <a:t> * problem</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assert.h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errno.h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pthread.h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&lt;sys/</a:t>
            </a:r>
            <a:r>
              <a:rPr lang="en-US" dirty="0" err="1">
                <a:latin typeface="Times New Roman" panose="02020603050405020304" pitchFamily="18" charset="0"/>
                <a:cs typeface="Times New Roman" panose="02020603050405020304" pitchFamily="18" charset="0"/>
              </a:rPr>
              <a:t>time.h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BarberShop.h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Lock.h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CV.h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thread.h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Routine constructor</a:t>
            </a:r>
          </a:p>
          <a:p>
            <a:r>
              <a:rPr lang="en-US" dirty="0">
                <a:latin typeface="Times New Roman" panose="02020603050405020304" pitchFamily="18" charset="0"/>
                <a:cs typeface="Times New Roman" panose="02020603050405020304" pitchFamily="18" charset="0"/>
              </a:rPr>
              <a:t>// conditional variables to be changed later in the code</a:t>
            </a:r>
          </a:p>
          <a:p>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open = false;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timeToClose</a:t>
            </a:r>
            <a:r>
              <a:rPr lang="en-US" dirty="0">
                <a:latin typeface="Times New Roman" panose="02020603050405020304" pitchFamily="18" charset="0"/>
                <a:cs typeface="Times New Roman" panose="02020603050405020304" pitchFamily="18" charset="0"/>
              </a:rPr>
              <a:t> = false;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arrivalCount</a:t>
            </a:r>
            <a:r>
              <a:rPr lang="en-US" dirty="0">
                <a:latin typeface="Times New Roman" panose="02020603050405020304" pitchFamily="18" charset="0"/>
                <a:cs typeface="Times New Roman" panose="02020603050405020304" pitchFamily="18" charset="0"/>
              </a:rPr>
              <a:t> = 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cutCount</a:t>
            </a:r>
            <a:r>
              <a:rPr lang="en-US" dirty="0">
                <a:latin typeface="Times New Roman" panose="02020603050405020304" pitchFamily="18" charset="0"/>
                <a:cs typeface="Times New Roman" panose="02020603050405020304" pitchFamily="18" charset="0"/>
              </a:rPr>
              <a:t> = 0;             }</a:t>
            </a:r>
          </a:p>
        </p:txBody>
      </p:sp>
      <p:sp>
        <p:nvSpPr>
          <p:cNvPr id="3" name="مربع نص 2">
            <a:extLst>
              <a:ext uri="{FF2B5EF4-FFF2-40B4-BE49-F238E27FC236}">
                <a16:creationId xmlns:a16="http://schemas.microsoft.com/office/drawing/2014/main" id="{9A3DB42C-4270-4794-8DF8-4DA165009229}"/>
              </a:ext>
            </a:extLst>
          </p:cNvPr>
          <p:cNvSpPr txBox="1"/>
          <p:nvPr/>
        </p:nvSpPr>
        <p:spPr>
          <a:xfrm>
            <a:off x="6820524" y="179249"/>
            <a:ext cx="6580684" cy="6555641"/>
          </a:xfrm>
          <a:prstGeom prst="rect">
            <a:avLst/>
          </a:prstGeom>
          <a:noFill/>
        </p:spPr>
        <p:txBody>
          <a:bodyPr wrap="square" rtlCol="1">
            <a:spAutoFit/>
          </a:bodyPr>
          <a:lstStyle/>
          <a:p>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barberDay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BarberDay</a:t>
            </a:r>
            <a:r>
              <a:rPr lang="en-US" sz="2000" dirty="0">
                <a:latin typeface="Times New Roman" panose="02020603050405020304" pitchFamily="18" charset="0"/>
                <a:cs typeface="Times New Roman" panose="02020603050405020304" pitchFamily="18" charset="0"/>
              </a:rPr>
              <a:t> is not an atomic action.</a:t>
            </a:r>
          </a:p>
          <a:p>
            <a:r>
              <a:rPr lang="en-US" sz="2000" dirty="0">
                <a:latin typeface="Times New Roman" panose="02020603050405020304" pitchFamily="18" charset="0"/>
                <a:cs typeface="Times New Roman" panose="02020603050405020304" pitchFamily="18" charset="0"/>
              </a:rPr>
              <a:t>  // No lock. Only touch object's state </a:t>
            </a:r>
          </a:p>
          <a:p>
            <a:r>
              <a:rPr lang="en-US" sz="2000" dirty="0">
                <a:latin typeface="Times New Roman" panose="02020603050405020304" pitchFamily="18" charset="0"/>
                <a:cs typeface="Times New Roman" panose="02020603050405020304" pitchFamily="18" charset="0"/>
              </a:rPr>
              <a:t>  // by calling methods that lock.</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cust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("Opening for the day\n");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openStore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cust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waitForCustomer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cust</a:t>
            </a:r>
            <a:r>
              <a:rPr lang="en-US" sz="2000" dirty="0">
                <a:latin typeface="Times New Roman" panose="02020603050405020304" pitchFamily="18" charset="0"/>
                <a:cs typeface="Times New Roman" panose="02020603050405020304" pitchFamily="18" charset="0"/>
              </a:rPr>
              <a:t> == NO_CUST_CLOSING_TIME){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("Closing for the day No customer\n");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ClosingTime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printFinalStats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 if ( </a:t>
            </a:r>
            <a:r>
              <a:rPr lang="en-US" sz="2000" dirty="0" err="1">
                <a:latin typeface="Times New Roman" panose="02020603050405020304" pitchFamily="18" charset="0"/>
                <a:cs typeface="Times New Roman" panose="02020603050405020304" pitchFamily="18" charset="0"/>
              </a:rPr>
              <a:t>cust</a:t>
            </a:r>
            <a:r>
              <a:rPr lang="en-US" sz="2000" dirty="0">
                <a:latin typeface="Times New Roman" panose="02020603050405020304" pitchFamily="18" charset="0"/>
                <a:cs typeface="Times New Roman" panose="02020603050405020304" pitchFamily="18" charset="0"/>
              </a:rPr>
              <a:t> == -2)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("Closing for the day the time is over\n");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printFinalStats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a:t>
            </a:r>
          </a:p>
        </p:txBody>
      </p:sp>
    </p:spTree>
    <p:extLst>
      <p:ext uri="{BB962C8B-B14F-4D97-AF65-F5344CB8AC3E}">
        <p14:creationId xmlns:p14="http://schemas.microsoft.com/office/powerpoint/2010/main" val="373005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0953E30C-BC23-4B19-8324-D2CCF6C94187}"/>
              </a:ext>
            </a:extLst>
          </p:cNvPr>
          <p:cNvSpPr txBox="1"/>
          <p:nvPr/>
        </p:nvSpPr>
        <p:spPr>
          <a:xfrm>
            <a:off x="179880" y="-159306"/>
            <a:ext cx="6865498" cy="7017306"/>
          </a:xfrm>
          <a:prstGeom prst="rect">
            <a:avLst/>
          </a:prstGeom>
          <a:noFill/>
        </p:spPr>
        <p:txBody>
          <a:bodyPr wrap="square" rtlCol="1">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("Cut hair %d\n", </a:t>
            </a:r>
            <a:r>
              <a:rPr lang="en-US" dirty="0" err="1">
                <a:latin typeface="Times New Roman" panose="02020603050405020304" pitchFamily="18" charset="0"/>
                <a:cs typeface="Times New Roman" panose="02020603050405020304" pitchFamily="18" charset="0"/>
              </a:rPr>
              <a:t>cust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thread_sleep</a:t>
            </a:r>
            <a:r>
              <a:rPr lang="en-US" dirty="0">
                <a:latin typeface="Times New Roman" panose="02020603050405020304" pitchFamily="18" charset="0"/>
                <a:cs typeface="Times New Roman" panose="02020603050405020304" pitchFamily="18" charset="0"/>
              </a:rPr>
              <a:t>(1, 0); // Time to cut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doneCutting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openStore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lock.acquire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open = true;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lock.release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waitForCustomer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custId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{3,5,7,1,9,2,8,6,4,10};    // priority</a:t>
            </a:r>
          </a:p>
          <a:p>
            <a:r>
              <a:rPr lang="en-US" dirty="0">
                <a:latin typeface="Times New Roman" panose="02020603050405020304" pitchFamily="18" charset="0"/>
                <a:cs typeface="Times New Roman" panose="02020603050405020304" pitchFamily="18" charset="0"/>
              </a:rPr>
              <a:t>  int arr2[] ={0,1,2,3,4,5,6,7,8,9};	  // customer number</a:t>
            </a:r>
          </a:p>
          <a:p>
            <a:r>
              <a:rPr lang="en-US" dirty="0">
                <a:latin typeface="Times New Roman" panose="02020603050405020304" pitchFamily="18" charset="0"/>
                <a:cs typeface="Times New Roman" panose="02020603050405020304" pitchFamily="18" charset="0"/>
              </a:rPr>
              <a:t>  int n = </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[0]);   // number of customers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selectionSort</a:t>
            </a:r>
            <a:r>
              <a:rPr lang="en-US" dirty="0">
                <a:latin typeface="Times New Roman" panose="02020603050405020304" pitchFamily="18" charset="0"/>
                <a:cs typeface="Times New Roman" panose="02020603050405020304" pitchFamily="18" charset="0"/>
              </a:rPr>
              <a:t>(arr,arr2 ,n);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lock.acquire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while(!(</a:t>
            </a:r>
            <a:r>
              <a:rPr lang="en-US" dirty="0" err="1">
                <a:latin typeface="Times New Roman" panose="02020603050405020304" pitchFamily="18" charset="0"/>
                <a:cs typeface="Times New Roman" panose="02020603050405020304" pitchFamily="18" charset="0"/>
              </a:rPr>
              <a:t>timeToClose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arrivalCount</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cutCount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emptyAndOpen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wakeBarber.wait</a:t>
            </a:r>
            <a:r>
              <a:rPr lang="en-US" dirty="0">
                <a:latin typeface="Times New Roman" panose="02020603050405020304" pitchFamily="18" charset="0"/>
                <a:cs typeface="Times New Roman" panose="02020603050405020304" pitchFamily="18" charset="0"/>
              </a:rPr>
              <a:t>(&amp;lock);</a:t>
            </a:r>
          </a:p>
          <a:p>
            <a:r>
              <a:rPr lang="en-US" dirty="0">
                <a:latin typeface="Times New Roman" panose="02020603050405020304" pitchFamily="18" charset="0"/>
                <a:cs typeface="Times New Roman" panose="02020603050405020304" pitchFamily="18" charset="0"/>
              </a:rPr>
              <a:t>     }</a:t>
            </a:r>
          </a:p>
        </p:txBody>
      </p:sp>
      <p:sp>
        <p:nvSpPr>
          <p:cNvPr id="4" name="مربع نص 3">
            <a:extLst>
              <a:ext uri="{FF2B5EF4-FFF2-40B4-BE49-F238E27FC236}">
                <a16:creationId xmlns:a16="http://schemas.microsoft.com/office/drawing/2014/main" id="{0D148E32-9D5C-4DD3-929A-D09A12637E29}"/>
              </a:ext>
            </a:extLst>
          </p:cNvPr>
          <p:cNvSpPr txBox="1"/>
          <p:nvPr/>
        </p:nvSpPr>
        <p:spPr>
          <a:xfrm>
            <a:off x="7165298" y="305068"/>
            <a:ext cx="4721902" cy="6247864"/>
          </a:xfrm>
          <a:prstGeom prst="rect">
            <a:avLst/>
          </a:prstGeom>
          <a:noFill/>
        </p:spPr>
        <p:txBody>
          <a:bodyPr wrap="square" rtlCol="1">
            <a:spAutoFit/>
          </a:bodyPr>
          <a:lstStyle/>
          <a:p>
            <a:r>
              <a:rPr lang="en-US" sz="2000" dirty="0">
                <a:latin typeface="Times New Roman" panose="02020603050405020304" pitchFamily="18" charset="0"/>
                <a:cs typeface="Times New Roman" panose="02020603050405020304" pitchFamily="18" charset="0"/>
              </a:rPr>
              <a:t>if(</a:t>
            </a:r>
            <a:r>
              <a:rPr lang="en-US" sz="2000" dirty="0" err="1">
                <a:latin typeface="Times New Roman" panose="02020603050405020304" pitchFamily="18" charset="0"/>
                <a:cs typeface="Times New Roman" panose="02020603050405020304" pitchFamily="18" charset="0"/>
              </a:rPr>
              <a:t>timeToClose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open = false; </a:t>
            </a:r>
            <a:r>
              <a:rPr lang="en-US" sz="2000" dirty="0" err="1">
                <a:latin typeface="Times New Roman" panose="02020603050405020304" pitchFamily="18" charset="0"/>
                <a:cs typeface="Times New Roman" panose="02020603050405020304" pitchFamily="18" charset="0"/>
              </a:rPr>
              <a:t>custId</a:t>
            </a:r>
            <a:r>
              <a:rPr lang="en-US" sz="2000" dirty="0">
                <a:latin typeface="Times New Roman" panose="02020603050405020304" pitchFamily="18" charset="0"/>
                <a:cs typeface="Times New Roman" panose="02020603050405020304" pitchFamily="18" charset="0"/>
              </a:rPr>
              <a:t>=-2;// Stop new arrivals	closing time terminates the program</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 if(</a:t>
            </a:r>
            <a:r>
              <a:rPr lang="en-US" sz="2000" dirty="0" err="1">
                <a:latin typeface="Times New Roman" panose="02020603050405020304" pitchFamily="18" charset="0"/>
                <a:cs typeface="Times New Roman" panose="02020603050405020304" pitchFamily="18" charset="0"/>
              </a:rPr>
              <a:t>arrivalCount</a:t>
            </a:r>
            <a:r>
              <a:rPr lang="en-US" sz="2000" dirty="0">
                <a:latin typeface="Times New Roman" panose="02020603050405020304" pitchFamily="18" charset="0"/>
                <a:cs typeface="Times New Roman" panose="02020603050405020304" pitchFamily="18" charset="0"/>
              </a:rPr>
              <a:t> &gt; </a:t>
            </a:r>
            <a:r>
              <a:rPr lang="en-US" sz="2000" dirty="0" err="1">
                <a:latin typeface="Times New Roman" panose="02020603050405020304" pitchFamily="18" charset="0"/>
                <a:cs typeface="Times New Roman" panose="02020603050405020304" pitchFamily="18" charset="0"/>
              </a:rPr>
              <a:t>cutCount</a:t>
            </a:r>
            <a:r>
              <a:rPr lang="en-US" sz="2000" dirty="0">
                <a:latin typeface="Times New Roman" panose="02020603050405020304" pitchFamily="18" charset="0"/>
                <a:cs typeface="Times New Roman" panose="02020603050405020304" pitchFamily="18" charset="0"/>
              </a:rPr>
              <a:t>){ 	// Serving customers still in the while loop. number of customers &lt; number of required customers of the day</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custId</a:t>
            </a:r>
            <a:r>
              <a:rPr lang="en-US" sz="2000" dirty="0">
                <a:latin typeface="Times New Roman" panose="02020603050405020304" pitchFamily="18" charset="0"/>
                <a:cs typeface="Times New Roman" panose="02020603050405020304" pitchFamily="18" charset="0"/>
              </a:rPr>
              <a:t> = arr2[</a:t>
            </a:r>
            <a:r>
              <a:rPr lang="en-US" sz="2000" dirty="0" err="1">
                <a:latin typeface="Times New Roman" panose="02020603050405020304" pitchFamily="18" charset="0"/>
                <a:cs typeface="Times New Roman" panose="02020603050405020304" pitchFamily="18" charset="0"/>
              </a:rPr>
              <a:t>cutCount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custId</a:t>
            </a:r>
            <a:r>
              <a:rPr lang="en-US" sz="2000" dirty="0">
                <a:latin typeface="Times New Roman" panose="02020603050405020304" pitchFamily="18" charset="0"/>
                <a:cs typeface="Times New Roman" panose="02020603050405020304" pitchFamily="18" charset="0"/>
              </a:rPr>
              <a:t> = NO_CUST_CLOSING_TIME; //-1 customers reached the maximum number. No customers allowed.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lock.release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custId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992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1D17D3CB-D172-494E-8CF6-C84D9CA2441E}"/>
              </a:ext>
            </a:extLst>
          </p:cNvPr>
          <p:cNvSpPr txBox="1"/>
          <p:nvPr/>
        </p:nvSpPr>
        <p:spPr>
          <a:xfrm>
            <a:off x="194870" y="-129325"/>
            <a:ext cx="5006717" cy="6463308"/>
          </a:xfrm>
          <a:prstGeom prst="rect">
            <a:avLst/>
          </a:prstGeom>
          <a:noFill/>
        </p:spPr>
        <p:txBody>
          <a:bodyPr wrap="square" rtlCol="1">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doneCutting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Inceasing</a:t>
            </a:r>
            <a:r>
              <a:rPr lang="en-US" dirty="0">
                <a:latin typeface="Times New Roman" panose="02020603050405020304" pitchFamily="18" charset="0"/>
                <a:cs typeface="Times New Roman" panose="02020603050405020304" pitchFamily="18" charset="0"/>
              </a:rPr>
              <a:t> cut count. Look up if there are any waiting customers.</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lock.acquire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cutCount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nextCustomer.broadcast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lock.release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printFinalStats</a:t>
            </a:r>
            <a:r>
              <a:rPr lang="en-US" dirty="0">
                <a:latin typeface="Times New Roman" panose="02020603050405020304" pitchFamily="18" charset="0"/>
                <a:cs typeface="Times New Roman" panose="02020603050405020304" pitchFamily="18" charset="0"/>
              </a:rPr>
              <a:t>()		// Prints the number of the customers served and the customers who came to the salon.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lock.acquire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("Stats: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=%d cut=%d \n",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arrivalCount,cutCount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assert(</a:t>
            </a:r>
            <a:r>
              <a:rPr lang="en-US" dirty="0" err="1">
                <a:latin typeface="Times New Roman" panose="02020603050405020304" pitchFamily="18" charset="0"/>
                <a:cs typeface="Times New Roman" panose="02020603050405020304" pitchFamily="18" charset="0"/>
              </a:rPr>
              <a:t>arrivalCount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cutCount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lock.release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3" name="مربع نص 2">
            <a:extLst>
              <a:ext uri="{FF2B5EF4-FFF2-40B4-BE49-F238E27FC236}">
                <a16:creationId xmlns:a16="http://schemas.microsoft.com/office/drawing/2014/main" id="{18980993-E053-4641-BAFC-D717384287B9}"/>
              </a:ext>
            </a:extLst>
          </p:cNvPr>
          <p:cNvSpPr txBox="1"/>
          <p:nvPr/>
        </p:nvSpPr>
        <p:spPr>
          <a:xfrm>
            <a:off x="6990415" y="125187"/>
            <a:ext cx="4721902" cy="5940088"/>
          </a:xfrm>
          <a:prstGeom prst="rect">
            <a:avLst/>
          </a:prstGeom>
          <a:noFill/>
        </p:spPr>
        <p:txBody>
          <a:bodyPr wrap="square" rtlCol="1">
            <a:spAutoFit/>
          </a:bodyPr>
          <a:lstStyle/>
          <a:p>
            <a:r>
              <a:rPr lang="en-US" sz="2000" dirty="0">
                <a:latin typeface="Times New Roman" panose="02020603050405020304" pitchFamily="18" charset="0"/>
                <a:cs typeface="Times New Roman" panose="02020603050405020304" pitchFamily="18" charset="0"/>
              </a:rPr>
              <a:t>bool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getHairCut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myNumber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bool ret;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lock.acquire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if(!open || </a:t>
            </a:r>
            <a:r>
              <a:rPr lang="en-US" sz="2000" dirty="0" err="1">
                <a:latin typeface="Times New Roman" panose="02020603050405020304" pitchFamily="18" charset="0"/>
                <a:cs typeface="Times New Roman" panose="02020603050405020304" pitchFamily="18" charset="0"/>
              </a:rPr>
              <a:t>waitingRoomFull</a:t>
            </a:r>
            <a:r>
              <a:rPr lang="en-US" sz="2000" dirty="0">
                <a:latin typeface="Times New Roman" panose="02020603050405020304" pitchFamily="18" charset="0"/>
                <a:cs typeface="Times New Roman" panose="02020603050405020304" pitchFamily="18" charset="0"/>
              </a:rPr>
              <a:t>()){	// Customer coming will be in the waiting list.</a:t>
            </a:r>
          </a:p>
          <a:p>
            <a:r>
              <a:rPr lang="en-US" sz="2000" dirty="0">
                <a:latin typeface="Times New Roman" panose="02020603050405020304" pitchFamily="18" charset="0"/>
                <a:cs typeface="Times New Roman" panose="02020603050405020304" pitchFamily="18" charset="0"/>
              </a:rPr>
              <a:t>    ret = false;</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else{		// Salon is open and customer will be served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myNumber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arrivalCount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wakeBarber.signal</a:t>
            </a:r>
            <a:r>
              <a:rPr lang="en-US" sz="2000" dirty="0">
                <a:latin typeface="Times New Roman" panose="02020603050405020304" pitchFamily="18" charset="0"/>
                <a:cs typeface="Times New Roman" panose="02020603050405020304" pitchFamily="18" charset="0"/>
              </a:rPr>
              <a:t>();		// Turning the state of barber from idle to working.</a:t>
            </a:r>
          </a:p>
          <a:p>
            <a:r>
              <a:rPr lang="en-US" sz="2000" dirty="0">
                <a:latin typeface="Times New Roman" panose="02020603050405020304" pitchFamily="18" charset="0"/>
                <a:cs typeface="Times New Roman" panose="02020603050405020304" pitchFamily="18" charset="0"/>
              </a:rPr>
              <a:t>    while(</a:t>
            </a:r>
            <a:r>
              <a:rPr lang="en-US" sz="2000" dirty="0" err="1">
                <a:latin typeface="Times New Roman" panose="02020603050405020304" pitchFamily="18" charset="0"/>
                <a:cs typeface="Times New Roman" panose="02020603050405020304" pitchFamily="18" charset="0"/>
              </a:rPr>
              <a:t>stillNeedHaircut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myNumber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nextCustomer.wait</a:t>
            </a:r>
            <a:r>
              <a:rPr lang="en-US" sz="2000" dirty="0">
                <a:latin typeface="Times New Roman" panose="02020603050405020304" pitchFamily="18" charset="0"/>
                <a:cs typeface="Times New Roman" panose="02020603050405020304" pitchFamily="18" charset="0"/>
              </a:rPr>
              <a:t>(&amp;lock);            }</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133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A4A89D30-B049-4783-BB3F-2BD840D26CF1}"/>
              </a:ext>
            </a:extLst>
          </p:cNvPr>
          <p:cNvSpPr txBox="1"/>
          <p:nvPr/>
        </p:nvSpPr>
        <p:spPr>
          <a:xfrm>
            <a:off x="194870" y="-129325"/>
            <a:ext cx="5006717" cy="6186309"/>
          </a:xfrm>
          <a:prstGeom prst="rect">
            <a:avLst/>
          </a:prstGeom>
          <a:noFill/>
        </p:spPr>
        <p:txBody>
          <a:bodyPr wrap="square" rtlCol="1">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ret = true;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lock.release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 ret;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ClosingTime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lock.acquire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timeToClose</a:t>
            </a:r>
            <a:r>
              <a:rPr lang="en-US" dirty="0">
                <a:latin typeface="Times New Roman" panose="02020603050405020304" pitchFamily="18" charset="0"/>
                <a:cs typeface="Times New Roman" panose="02020603050405020304" pitchFamily="18" charset="0"/>
              </a:rPr>
              <a:t> = true;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wakeBarber.signal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lock.release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swapping the two values by reference</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::swap(int *</a:t>
            </a:r>
            <a:r>
              <a:rPr lang="en-US" dirty="0" err="1">
                <a:latin typeface="Times New Roman" panose="02020603050405020304" pitchFamily="18" charset="0"/>
                <a:cs typeface="Times New Roman" panose="02020603050405020304" pitchFamily="18" charset="0"/>
              </a:rPr>
              <a:t>xp</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yp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temp = *</a:t>
            </a:r>
            <a:r>
              <a:rPr lang="en-US" dirty="0" err="1">
                <a:latin typeface="Times New Roman" panose="02020603050405020304" pitchFamily="18" charset="0"/>
                <a:cs typeface="Times New Roman" panose="02020603050405020304" pitchFamily="18" charset="0"/>
              </a:rPr>
              <a:t>xp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yp</a:t>
            </a:r>
            <a:r>
              <a:rPr lang="en-US" dirty="0">
                <a:latin typeface="Times New Roman" panose="02020603050405020304" pitchFamily="18" charset="0"/>
                <a:cs typeface="Times New Roman" panose="02020603050405020304" pitchFamily="18" charset="0"/>
              </a:rPr>
              <a:t> = temp;</a:t>
            </a:r>
          </a:p>
          <a:p>
            <a:r>
              <a:rPr lang="en-US" dirty="0">
                <a:latin typeface="Times New Roman" panose="02020603050405020304" pitchFamily="18" charset="0"/>
                <a:cs typeface="Times New Roman" panose="02020603050405020304" pitchFamily="18" charset="0"/>
              </a:rPr>
              <a:t>}</a:t>
            </a:r>
          </a:p>
        </p:txBody>
      </p:sp>
      <p:sp>
        <p:nvSpPr>
          <p:cNvPr id="3" name="مربع نص 2">
            <a:extLst>
              <a:ext uri="{FF2B5EF4-FFF2-40B4-BE49-F238E27FC236}">
                <a16:creationId xmlns:a16="http://schemas.microsoft.com/office/drawing/2014/main" id="{55F12863-C1CF-4AFC-978E-3BD468D9E1AE}"/>
              </a:ext>
            </a:extLst>
          </p:cNvPr>
          <p:cNvSpPr txBox="1"/>
          <p:nvPr/>
        </p:nvSpPr>
        <p:spPr>
          <a:xfrm>
            <a:off x="6990415" y="0"/>
            <a:ext cx="4721902" cy="6863417"/>
          </a:xfrm>
          <a:prstGeom prst="rect">
            <a:avLst/>
          </a:prstGeom>
          <a:noFill/>
        </p:spPr>
        <p:txBody>
          <a:bodyPr wrap="square" rtlCol="1">
            <a:spAutoFit/>
          </a:bodyPr>
          <a:lstStyle/>
          <a:p>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BarberShop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selectionSort</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[],int arr2[] ,int 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One by one move boundary of unsorted subarray</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n-1;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Find the minimum element in unsorted array</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for (j = i+1; j &lt; n; </a:t>
            </a:r>
            <a:r>
              <a:rPr lang="en-US" sz="2000" dirty="0" err="1">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[j] &lt;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 = j;</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 Swap the found minimum element with the first element</a:t>
            </a:r>
          </a:p>
          <a:p>
            <a:r>
              <a:rPr lang="en-US" sz="2000" dirty="0">
                <a:latin typeface="Times New Roman" panose="02020603050405020304" pitchFamily="18" charset="0"/>
                <a:cs typeface="Times New Roman" panose="02020603050405020304" pitchFamily="18" charset="0"/>
              </a:rPr>
              <a:t>        swap(&amp;</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 &amp;</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swap(&amp;arr2[</a:t>
            </a:r>
            <a:r>
              <a:rPr lang="en-US" sz="2000" dirty="0" err="1">
                <a:latin typeface="Times New Roman" panose="02020603050405020304" pitchFamily="18" charset="0"/>
                <a:cs typeface="Times New Roman" panose="02020603050405020304" pitchFamily="18" charset="0"/>
              </a:rPr>
              <a:t>min_idx</a:t>
            </a:r>
            <a:r>
              <a:rPr lang="en-US" sz="2000" dirty="0">
                <a:latin typeface="Times New Roman" panose="02020603050405020304" pitchFamily="18" charset="0"/>
                <a:cs typeface="Times New Roman" panose="02020603050405020304" pitchFamily="18" charset="0"/>
              </a:rPr>
              <a:t>], &amp;arr2[</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0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036E2634-C7B0-4348-B8E7-217F220251E1}"/>
              </a:ext>
            </a:extLst>
          </p:cNvPr>
          <p:cNvSpPr txBox="1"/>
          <p:nvPr/>
        </p:nvSpPr>
        <p:spPr>
          <a:xfrm>
            <a:off x="194870" y="-129325"/>
            <a:ext cx="5006717" cy="6740307"/>
          </a:xfrm>
          <a:prstGeom prst="rect">
            <a:avLst/>
          </a:prstGeom>
          <a:noFill/>
        </p:spPr>
        <p:txBody>
          <a:bodyPr wrap="square" rtlCol="1">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bool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stillNeedHaircut</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custId</a:t>
            </a:r>
            <a:r>
              <a:rPr lang="en-US" dirty="0">
                <a:latin typeface="Times New Roman" panose="02020603050405020304" pitchFamily="18" charset="0"/>
                <a:cs typeface="Times New Roman" panose="02020603050405020304" pitchFamily="18" charset="0"/>
              </a:rPr>
              <a:t>)		// Customers won't be served immediately but their number is less than the maximum served number.</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custId</a:t>
            </a:r>
            <a:r>
              <a:rPr lang="en-US" dirty="0">
                <a:latin typeface="Times New Roman" panose="02020603050405020304" pitchFamily="18" charset="0"/>
                <a:cs typeface="Times New Roman" panose="02020603050405020304" pitchFamily="18" charset="0"/>
              </a:rPr>
              <a:t> &gt; </a:t>
            </a:r>
            <a:r>
              <a:rPr lang="en-US" dirty="0" err="1">
                <a:latin typeface="Times New Roman" panose="02020603050405020304" pitchFamily="18" charset="0"/>
                <a:cs typeface="Times New Roman" panose="02020603050405020304" pitchFamily="18" charset="0"/>
              </a:rPr>
              <a:t>cutCount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return true;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return false;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bool </a:t>
            </a:r>
            <a:r>
              <a:rPr lang="en-US" dirty="0" err="1">
                <a:latin typeface="Times New Roman" panose="02020603050405020304" pitchFamily="18" charset="0"/>
                <a:cs typeface="Times New Roman" panose="02020603050405020304" pitchFamily="18" charset="0"/>
              </a:rPr>
              <a:t>BarberShop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waitingRoomFull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+1 b/c barber chair</a:t>
            </a:r>
          </a:p>
          <a:p>
            <a:r>
              <a:rPr lang="en-US" dirty="0">
                <a:latin typeface="Times New Roman" panose="02020603050405020304" pitchFamily="18" charset="0"/>
                <a:cs typeface="Times New Roman" panose="02020603050405020304" pitchFamily="18" charset="0"/>
              </a:rPr>
              <a:t>  if(</a:t>
            </a:r>
            <a:r>
              <a:rPr lang="en-US" dirty="0" err="1">
                <a:latin typeface="Times New Roman" panose="02020603050405020304" pitchFamily="18" charset="0"/>
                <a:cs typeface="Times New Roman" panose="02020603050405020304" pitchFamily="18" charset="0"/>
              </a:rPr>
              <a:t>arrivalCount-cutCount</a:t>
            </a:r>
            <a:r>
              <a:rPr lang="en-US" dirty="0">
                <a:latin typeface="Times New Roman" panose="02020603050405020304" pitchFamily="18" charset="0"/>
                <a:cs typeface="Times New Roman" panose="02020603050405020304" pitchFamily="18" charset="0"/>
              </a:rPr>
              <a:t> == NCHAIRS+1){		// </a:t>
            </a:r>
            <a:r>
              <a:rPr lang="en-US" dirty="0" err="1">
                <a:latin typeface="Times New Roman" panose="02020603050405020304" pitchFamily="18" charset="0"/>
                <a:cs typeface="Times New Roman" panose="02020603050405020304" pitchFamily="18" charset="0"/>
              </a:rPr>
              <a:t>CHecks</a:t>
            </a:r>
            <a:r>
              <a:rPr lang="en-US" dirty="0">
                <a:latin typeface="Times New Roman" panose="02020603050405020304" pitchFamily="18" charset="0"/>
                <a:cs typeface="Times New Roman" panose="02020603050405020304" pitchFamily="18" charset="0"/>
              </a:rPr>
              <a:t> if the room is full</a:t>
            </a:r>
          </a:p>
          <a:p>
            <a:r>
              <a:rPr lang="en-US" dirty="0">
                <a:latin typeface="Times New Roman" panose="02020603050405020304" pitchFamily="18" charset="0"/>
                <a:cs typeface="Times New Roman" panose="02020603050405020304" pitchFamily="18" charset="0"/>
              </a:rPr>
              <a:t>    return true;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		// Room is not full yet.</a:t>
            </a:r>
          </a:p>
          <a:p>
            <a:r>
              <a:rPr lang="en-US" dirty="0">
                <a:latin typeface="Times New Roman" panose="02020603050405020304" pitchFamily="18" charset="0"/>
                <a:cs typeface="Times New Roman" panose="02020603050405020304" pitchFamily="18" charset="0"/>
              </a:rPr>
              <a:t>    return false;</a:t>
            </a:r>
          </a:p>
          <a:p>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96179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1614</TotalTime>
  <Words>1711</Words>
  <Application>Microsoft Office PowerPoint</Application>
  <PresentationFormat>شاشة عريضة</PresentationFormat>
  <Paragraphs>293</Paragraphs>
  <Slides>13</Slides>
  <Notes>1</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13</vt:i4>
      </vt:variant>
    </vt:vector>
  </HeadingPairs>
  <TitlesOfParts>
    <vt:vector size="20" baseType="lpstr">
      <vt:lpstr>Arial</vt:lpstr>
      <vt:lpstr>Bookman Old Style</vt:lpstr>
      <vt:lpstr>Calibri</vt:lpstr>
      <vt:lpstr>Rockwell</vt:lpstr>
      <vt:lpstr>Times New Roman</vt:lpstr>
      <vt:lpstr>Wingdings 3</vt:lpstr>
      <vt:lpstr>Damask</vt:lpstr>
      <vt:lpstr>Barber shop project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Barber shop project</dc:title>
  <dc:creator>ندا ياسر محمود محمد</dc:creator>
  <cp:lastModifiedBy>nada yasser</cp:lastModifiedBy>
  <cp:revision>3</cp:revision>
  <dcterms:created xsi:type="dcterms:W3CDTF">2021-12-19T19:19:50Z</dcterms:created>
  <dcterms:modified xsi:type="dcterms:W3CDTF">2021-12-21T08:09:25Z</dcterms:modified>
</cp:coreProperties>
</file>