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Lato"/>
      <p:regular r:id="rId16"/>
      <p:bold r:id="rId17"/>
      <p:italic r:id="rId18"/>
      <p:boldItalic r:id="rId19"/>
    </p:embeddedFont>
    <p:embeddedFont>
      <p:font typeface="Quattrocento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hicUNxAwjaBH+m+mQLzGuk4kDe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11" Type="http://schemas.openxmlformats.org/officeDocument/2006/relationships/slide" Target="slides/slide7.xml"/><Relationship Id="rId22" Type="http://schemas.openxmlformats.org/officeDocument/2006/relationships/font" Target="fonts/QuattrocentoSans-italic.fntdata"/><Relationship Id="rId10" Type="http://schemas.openxmlformats.org/officeDocument/2006/relationships/slide" Target="slides/slide6.xml"/><Relationship Id="rId21" Type="http://schemas.openxmlformats.org/officeDocument/2006/relationships/font" Target="fonts/QuattrocentoSans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8133b34d18_7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8133b34d18_7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 of brands</a:t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a novel sampling method </a:t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8133b34d1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8133b34d1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bagging: </a:t>
            </a:r>
            <a:r>
              <a:rPr lang="en-US" sz="90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randomly select part of data without resampling, deal with </a:t>
            </a:r>
            <a:r>
              <a:rPr lang="en-US" sz="900">
                <a:highlight>
                  <a:srgbClr val="E74C3C"/>
                </a:highlight>
                <a:latin typeface="Arial"/>
                <a:ea typeface="Arial"/>
                <a:cs typeface="Arial"/>
                <a:sym typeface="Arial"/>
              </a:rPr>
              <a:t>over-fitting</a:t>
            </a:r>
            <a:endParaRPr sz="700">
              <a:highlight>
                <a:srgbClr val="E74C3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feature_fraction: randomly select a subset of features on each iteration, can be used to speed up training, can be used to deal with </a:t>
            </a:r>
            <a:r>
              <a:rPr lang="en-US" sz="1000">
                <a:solidFill>
                  <a:srgbClr val="404040"/>
                </a:solidFill>
                <a:highlight>
                  <a:srgbClr val="E74C3C"/>
                </a:highlight>
                <a:latin typeface="Arial"/>
                <a:ea typeface="Arial"/>
                <a:cs typeface="Arial"/>
                <a:sym typeface="Arial"/>
              </a:rPr>
              <a:t>over-fitting</a:t>
            </a:r>
            <a:endParaRPr sz="1000">
              <a:solidFill>
                <a:srgbClr val="404040"/>
              </a:solidFill>
              <a:highlight>
                <a:srgbClr val="E74C3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min_data_in_leaf:</a:t>
            </a:r>
            <a:r>
              <a:rPr lang="en-US" sz="70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minimal number of data in one leaf. Can be used to deal with </a:t>
            </a:r>
            <a:r>
              <a:rPr lang="en-US" sz="900">
                <a:solidFill>
                  <a:srgbClr val="404040"/>
                </a:solidFill>
                <a:highlight>
                  <a:srgbClr val="E74C3C"/>
                </a:highlight>
                <a:latin typeface="Arial"/>
                <a:ea typeface="Arial"/>
                <a:cs typeface="Arial"/>
                <a:sym typeface="Arial"/>
              </a:rPr>
              <a:t>over-fitting</a:t>
            </a:r>
            <a:endParaRPr sz="900">
              <a:solidFill>
                <a:srgbClr val="404040"/>
              </a:solidFill>
              <a:highlight>
                <a:srgbClr val="E74C3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Quattrocento Sans"/>
                <a:ea typeface="Quattrocento Sans"/>
                <a:cs typeface="Quattrocento Sans"/>
                <a:sym typeface="Quattrocento Sans"/>
              </a:rPr>
              <a:t> in_sum_hessian_in_leaf: dealing with </a:t>
            </a:r>
            <a:r>
              <a:rPr lang="en-US" sz="1000">
                <a:highlight>
                  <a:srgbClr val="E74C3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over-fitting</a:t>
            </a:r>
            <a:endParaRPr sz="1000">
              <a:highlight>
                <a:srgbClr val="E74C3C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num_leaves: control the complexity of our model</a:t>
            </a:r>
            <a:endParaRPr sz="1000"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Quattrocento Sans"/>
                <a:ea typeface="Quattrocento Sans"/>
                <a:cs typeface="Quattrocento Sans"/>
                <a:sym typeface="Quattrocento Sans"/>
              </a:rPr>
              <a:t>reg_alpha: penalty coefficient for regularization, enabled auto feature selection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Quattrocento Sans"/>
                <a:ea typeface="Quattrocento Sans"/>
                <a:cs typeface="Quattrocento Sans"/>
                <a:sym typeface="Quattrocento Sans"/>
              </a:rPr>
              <a:t>learning_rate: </a:t>
            </a:r>
            <a:r>
              <a:rPr lang="en-US" sz="100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shrinkage rate of the algorithm, controlling the rate of gradient descent and deciding how fast the algorithm finding its global maximum </a:t>
            </a:r>
            <a:endParaRPr sz="100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04040"/>
              </a:solidFill>
              <a:highlight>
                <a:srgbClr val="E74C3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8133b34d18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203200" y="261571"/>
            <a:ext cx="8750300" cy="838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/>
          <p:nvPr>
            <p:ph type="title"/>
          </p:nvPr>
        </p:nvSpPr>
        <p:spPr>
          <a:xfrm>
            <a:off x="203200" y="261571"/>
            <a:ext cx="8750300" cy="838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attrocento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attrocento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/>
          <p:nvPr>
            <p:ph type="title"/>
          </p:nvPr>
        </p:nvSpPr>
        <p:spPr>
          <a:xfrm>
            <a:off x="203200" y="261571"/>
            <a:ext cx="8750300" cy="838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203200" y="261571"/>
            <a:ext cx="8750300" cy="838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203200" y="261571"/>
            <a:ext cx="8750300" cy="838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b="0" i="0" sz="3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5"/>
          <p:cNvSpPr/>
          <p:nvPr/>
        </p:nvSpPr>
        <p:spPr>
          <a:xfrm>
            <a:off x="0" y="1"/>
            <a:ext cx="12192000" cy="18573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16;p15"/>
          <p:cNvCxnSpPr/>
          <p:nvPr/>
        </p:nvCxnSpPr>
        <p:spPr>
          <a:xfrm>
            <a:off x="0" y="1100503"/>
            <a:ext cx="121920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15"/>
          <p:cNvSpPr/>
          <p:nvPr/>
        </p:nvSpPr>
        <p:spPr>
          <a:xfrm>
            <a:off x="0" y="6512998"/>
            <a:ext cx="12192000" cy="365125"/>
          </a:xfrm>
          <a:prstGeom prst="rect">
            <a:avLst/>
          </a:prstGeom>
          <a:solidFill>
            <a:srgbClr val="F5C7C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5"/>
          <p:cNvSpPr txBox="1"/>
          <p:nvPr/>
        </p:nvSpPr>
        <p:spPr>
          <a:xfrm>
            <a:off x="9271000" y="64674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&#10;&#10;Description automatically generated" id="19" name="Google Shape;19;p15"/>
          <p:cNvPicPr preferRelativeResize="0"/>
          <p:nvPr/>
        </p:nvPicPr>
        <p:blipFill rotWithShape="1">
          <a:blip r:embed="rId1">
            <a:alphaModFix/>
          </a:blip>
          <a:srcRect b="20431" l="0" r="3855" t="26592"/>
          <a:stretch/>
        </p:blipFill>
        <p:spPr>
          <a:xfrm>
            <a:off x="9453730" y="304366"/>
            <a:ext cx="1900070" cy="65456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6" Type="http://schemas.openxmlformats.org/officeDocument/2006/relationships/image" Target="../media/image23.jpg"/><Relationship Id="rId7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title"/>
          </p:nvPr>
        </p:nvSpPr>
        <p:spPr>
          <a:xfrm>
            <a:off x="203200" y="261571"/>
            <a:ext cx="8750300" cy="838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t/>
            </a:r>
            <a:endParaRPr/>
          </a:p>
        </p:txBody>
      </p:sp>
      <p:pic>
        <p:nvPicPr>
          <p:cNvPr descr="A group of people walking under an umbrella&#10;&#10;Description automatically generated with low confidence" id="94" name="Google Shape;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2192000" cy="682831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2164498" y="2296474"/>
            <a:ext cx="7863000" cy="1815300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Quattrocento Sans"/>
              <a:buNone/>
            </a:pPr>
            <a:r>
              <a:rPr b="1" i="0" lang="en-US" sz="4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Travelers</a:t>
            </a:r>
            <a:endParaRPr sz="2095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75"/>
              <a:buFont typeface="Quattrocento Sans"/>
              <a:buNone/>
            </a:pPr>
            <a:r>
              <a:rPr b="1" i="0" lang="en-US" sz="3575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Automotive Insurance Quote Prediction Model</a:t>
            </a:r>
            <a:endParaRPr sz="2095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0" y="6076157"/>
            <a:ext cx="12191999" cy="7818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277906" y="6203717"/>
            <a:ext cx="9144000" cy="467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Henry Hsu, Rick Wang, Nigel Wang, Zayn Sui, Richard Huang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9573263" y="6082693"/>
            <a:ext cx="2895600" cy="709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November 4</a:t>
            </a:r>
            <a:r>
              <a:rPr b="1" baseline="30000" i="1" lang="en-US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</a:t>
            </a:r>
            <a:r>
              <a:rPr b="1" i="1" lang="en-US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8133b34d18_7_21"/>
          <p:cNvSpPr txBox="1"/>
          <p:nvPr>
            <p:ph type="title"/>
          </p:nvPr>
        </p:nvSpPr>
        <p:spPr>
          <a:xfrm>
            <a:off x="203200" y="261571"/>
            <a:ext cx="87504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b="1" lang="en-US"/>
              <a:t>Business Impacts</a:t>
            </a:r>
            <a:endParaRPr/>
          </a:p>
        </p:txBody>
      </p:sp>
      <p:sp>
        <p:nvSpPr>
          <p:cNvPr id="213" name="Google Shape;213;g18133b34d18_7_21"/>
          <p:cNvSpPr/>
          <p:nvPr/>
        </p:nvSpPr>
        <p:spPr>
          <a:xfrm>
            <a:off x="730813" y="2244475"/>
            <a:ext cx="2793900" cy="885900"/>
          </a:xfrm>
          <a:prstGeom prst="rect">
            <a:avLst/>
          </a:prstGeom>
          <a:solidFill>
            <a:srgbClr val="F5C7C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Significant increase in sales</a:t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4" name="Google Shape;214;g18133b34d18_7_21"/>
          <p:cNvSpPr/>
          <p:nvPr/>
        </p:nvSpPr>
        <p:spPr>
          <a:xfrm>
            <a:off x="4602194" y="2244475"/>
            <a:ext cx="2793900" cy="885900"/>
          </a:xfrm>
          <a:prstGeom prst="rect">
            <a:avLst/>
          </a:prstGeom>
          <a:solidFill>
            <a:srgbClr val="F5C7C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Increase in profitability</a:t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5" name="Google Shape;215;g18133b34d18_7_21"/>
          <p:cNvSpPr/>
          <p:nvPr/>
        </p:nvSpPr>
        <p:spPr>
          <a:xfrm>
            <a:off x="8667298" y="2249778"/>
            <a:ext cx="2793900" cy="885900"/>
          </a:xfrm>
          <a:prstGeom prst="rect">
            <a:avLst/>
          </a:prstGeom>
          <a:solidFill>
            <a:srgbClr val="F5C7C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Reduction in issue and underwriting expenses</a:t>
            </a:r>
            <a:endParaRPr sz="1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6" name="Google Shape;216;g18133b34d18_7_21"/>
          <p:cNvSpPr/>
          <p:nvPr/>
        </p:nvSpPr>
        <p:spPr>
          <a:xfrm>
            <a:off x="633925" y="4486503"/>
            <a:ext cx="2793900" cy="885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rgbClr val="54585A"/>
                </a:solidFill>
                <a:highlight>
                  <a:srgbClr val="EFEFEF"/>
                </a:highlight>
                <a:latin typeface="Lato"/>
                <a:ea typeface="Lato"/>
                <a:cs typeface="Lato"/>
                <a:sym typeface="Lato"/>
              </a:rPr>
              <a:t>17% reported a strong positive impact, and 43% reported a somewhat positive impact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7" name="Google Shape;217;g18133b34d18_7_21"/>
          <p:cNvSpPr/>
          <p:nvPr/>
        </p:nvSpPr>
        <p:spPr>
          <a:xfrm rot="10800000">
            <a:off x="1513802" y="3759641"/>
            <a:ext cx="1227900" cy="243900"/>
          </a:xfrm>
          <a:prstGeom prst="triangle">
            <a:avLst>
              <a:gd fmla="val 50000" name="adj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8133b34d18_7_21"/>
          <p:cNvSpPr/>
          <p:nvPr/>
        </p:nvSpPr>
        <p:spPr>
          <a:xfrm rot="10800000">
            <a:off x="5385183" y="3758528"/>
            <a:ext cx="1227900" cy="243900"/>
          </a:xfrm>
          <a:prstGeom prst="triangle">
            <a:avLst>
              <a:gd fmla="val 50000" name="adj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18133b34d18_7_21"/>
          <p:cNvSpPr/>
          <p:nvPr/>
        </p:nvSpPr>
        <p:spPr>
          <a:xfrm rot="10800000">
            <a:off x="9450287" y="3758527"/>
            <a:ext cx="1227900" cy="243900"/>
          </a:xfrm>
          <a:prstGeom prst="triangle">
            <a:avLst>
              <a:gd fmla="val 50000" name="adj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18133b34d18_7_21"/>
          <p:cNvSpPr/>
          <p:nvPr/>
        </p:nvSpPr>
        <p:spPr>
          <a:xfrm>
            <a:off x="4699050" y="4486503"/>
            <a:ext cx="2793900" cy="885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rgbClr val="54585A"/>
                </a:solidFill>
                <a:highlight>
                  <a:srgbClr val="EFEFEF"/>
                </a:highlight>
                <a:latin typeface="Lato"/>
                <a:ea typeface="Lato"/>
                <a:cs typeface="Lato"/>
                <a:sym typeface="Lato"/>
              </a:rPr>
              <a:t>13% reported a strong positive impact, and 47% reported a somewhat positive impact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1" name="Google Shape;221;g18133b34d18_7_21"/>
          <p:cNvSpPr/>
          <p:nvPr/>
        </p:nvSpPr>
        <p:spPr>
          <a:xfrm>
            <a:off x="8667300" y="4486502"/>
            <a:ext cx="2793900" cy="838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rgbClr val="54585A"/>
                </a:solidFill>
                <a:highlight>
                  <a:srgbClr val="EFEFEF"/>
                </a:highlight>
                <a:latin typeface="Lato"/>
                <a:ea typeface="Lato"/>
                <a:cs typeface="Lato"/>
                <a:sym typeface="Lato"/>
              </a:rPr>
              <a:t>17% reported a strong positive impact, and 50% reported a somewhat positive impact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2" name="Google Shape;222;g18133b34d18_7_21"/>
          <p:cNvSpPr txBox="1"/>
          <p:nvPr/>
        </p:nvSpPr>
        <p:spPr>
          <a:xfrm>
            <a:off x="938575" y="5610250"/>
            <a:ext cx="1012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model allows the company to </a:t>
            </a:r>
            <a:r>
              <a:rPr b="1" i="1" lang="en-US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understand</a:t>
            </a:r>
            <a:r>
              <a:rPr b="1" i="1" lang="en-US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the customers better and increase overall profitability</a:t>
            </a:r>
            <a:endParaRPr b="1" i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3" name="Google Shape;223;g18133b34d18_7_21"/>
          <p:cNvSpPr txBox="1"/>
          <p:nvPr/>
        </p:nvSpPr>
        <p:spPr>
          <a:xfrm>
            <a:off x="7841100" y="6148375"/>
            <a:ext cx="435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The Willis Towers Watson Life Predictive  Analytics Survey Report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/>
          <p:nvPr>
            <p:ph type="title"/>
          </p:nvPr>
        </p:nvSpPr>
        <p:spPr>
          <a:xfrm>
            <a:off x="203200" y="261571"/>
            <a:ext cx="8750300" cy="838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b="1" lang="en-US">
                <a:latin typeface="Quattrocento Sans"/>
                <a:ea typeface="Quattrocento Sans"/>
                <a:cs typeface="Quattrocento Sans"/>
                <a:sym typeface="Quattrocento Sans"/>
              </a:rPr>
              <a:t>Conclusion</a:t>
            </a:r>
            <a:endParaRPr/>
          </a:p>
        </p:txBody>
      </p:sp>
      <p:sp>
        <p:nvSpPr>
          <p:cNvPr id="229" name="Google Shape;229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203200" y="261571"/>
            <a:ext cx="8750300" cy="838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b="1" lang="en-US"/>
              <a:t>EaglePub Team</a:t>
            </a:r>
            <a:endParaRPr b="1"/>
          </a:p>
        </p:txBody>
      </p:sp>
      <p:pic>
        <p:nvPicPr>
          <p:cNvPr descr="Profile photo of Yun (Rick) Wang" id="104" name="Google Shape;10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1502" y="2473889"/>
            <a:ext cx="1910219" cy="1910219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Profile photo of Richard Huang" id="105" name="Google Shape;10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39667" y="2473888"/>
            <a:ext cx="1910219" cy="1910219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A person wearing glasses and a suit&#10;&#10;Description automatically generated with medium confidence" id="106" name="Google Shape;10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0890" y="2473889"/>
            <a:ext cx="1910219" cy="1910219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Untitled photo" id="107" name="Google Shape;107;p2"/>
          <p:cNvPicPr preferRelativeResize="0"/>
          <p:nvPr/>
        </p:nvPicPr>
        <p:blipFill rotWithShape="1">
          <a:blip r:embed="rId6">
            <a:alphaModFix/>
          </a:blip>
          <a:srcRect b="2658" l="20998" r="14996" t="1240"/>
          <a:stretch/>
        </p:blipFill>
        <p:spPr>
          <a:xfrm>
            <a:off x="842114" y="2473888"/>
            <a:ext cx="1910219" cy="1910219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A person wearing glasses and a suit&#10;&#10;Description automatically generated with medium confidence" id="108" name="Google Shape;108;p2"/>
          <p:cNvPicPr preferRelativeResize="0"/>
          <p:nvPr/>
        </p:nvPicPr>
        <p:blipFill rotWithShape="1">
          <a:blip r:embed="rId7">
            <a:alphaModFix/>
          </a:blip>
          <a:srcRect b="624" l="22243" r="11106" t="-624"/>
          <a:stretch/>
        </p:blipFill>
        <p:spPr>
          <a:xfrm>
            <a:off x="7290279" y="2473888"/>
            <a:ext cx="1910219" cy="1910219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9" name="Google Shape;109;p2"/>
          <p:cNvSpPr/>
          <p:nvPr/>
        </p:nvSpPr>
        <p:spPr>
          <a:xfrm>
            <a:off x="842114" y="4689051"/>
            <a:ext cx="1910100" cy="6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Henry Hsu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2991501" y="4583387"/>
            <a:ext cx="1910100" cy="6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Rick Wang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5140888" y="4612851"/>
            <a:ext cx="1910100" cy="6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Nigel Wang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7290338" y="4703725"/>
            <a:ext cx="1910100" cy="83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Zayn Sui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9515742" y="4648526"/>
            <a:ext cx="1910100" cy="6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Richard Huang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203200" y="261571"/>
            <a:ext cx="8750300" cy="838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b="1" lang="en-US"/>
              <a:t>Agenda</a:t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4416287" y="1775058"/>
            <a:ext cx="3359426" cy="6443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 Understanding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4416287" y="2602472"/>
            <a:ext cx="3359426" cy="6443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Understanding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4416287" y="3429886"/>
            <a:ext cx="3359426" cy="6443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4416287" y="5084714"/>
            <a:ext cx="3359426" cy="644388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 Impacts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4416287" y="4257300"/>
            <a:ext cx="3359426" cy="644388"/>
          </a:xfrm>
          <a:prstGeom prst="rect">
            <a:avLst/>
          </a:prstGeom>
          <a:solidFill>
            <a:srgbClr val="C00000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Building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24" name="Google Shape;1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75" y="2419447"/>
            <a:ext cx="2925475" cy="29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3573" y="2419450"/>
            <a:ext cx="3198752" cy="31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/>
          <p:nvPr/>
        </p:nvSpPr>
        <p:spPr>
          <a:xfrm>
            <a:off x="520700" y="2895600"/>
            <a:ext cx="11112500" cy="27686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" name="Google Shape;131;p4"/>
          <p:cNvSpPr txBox="1"/>
          <p:nvPr>
            <p:ph type="title"/>
          </p:nvPr>
        </p:nvSpPr>
        <p:spPr>
          <a:xfrm>
            <a:off x="203200" y="261571"/>
            <a:ext cx="8750300" cy="838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Business Understanding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2232011" y="1498946"/>
            <a:ext cx="838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F0F0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Company Name: Peace of Mind Insurance Company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F0F0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Department: Automotive Insurance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33" name="Google Shape;133;p4"/>
          <p:cNvGrpSpPr/>
          <p:nvPr/>
        </p:nvGrpSpPr>
        <p:grpSpPr>
          <a:xfrm>
            <a:off x="1460494" y="3670541"/>
            <a:ext cx="2349501" cy="1414776"/>
            <a:chOff x="911155" y="3887413"/>
            <a:chExt cx="2349501" cy="1414776"/>
          </a:xfrm>
        </p:grpSpPr>
        <p:sp>
          <p:nvSpPr>
            <p:cNvPr id="134" name="Google Shape;134;p4"/>
            <p:cNvSpPr/>
            <p:nvPr/>
          </p:nvSpPr>
          <p:spPr>
            <a:xfrm>
              <a:off x="1796994" y="3887413"/>
              <a:ext cx="577822" cy="577822"/>
            </a:xfrm>
            <a:prstGeom prst="ellipse">
              <a:avLst/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</a:t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911155" y="4594303"/>
              <a:ext cx="2349501" cy="70788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Potential clients ask for quotes</a:t>
              </a:r>
              <a:endPara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6" name="Google Shape;136;p4"/>
          <p:cNvGrpSpPr/>
          <p:nvPr/>
        </p:nvGrpSpPr>
        <p:grpSpPr>
          <a:xfrm>
            <a:off x="4902199" y="3670541"/>
            <a:ext cx="2349501" cy="1722553"/>
            <a:chOff x="3488848" y="3887413"/>
            <a:chExt cx="2349501" cy="1722553"/>
          </a:xfrm>
        </p:grpSpPr>
        <p:sp>
          <p:nvSpPr>
            <p:cNvPr id="137" name="Google Shape;137;p4"/>
            <p:cNvSpPr/>
            <p:nvPr/>
          </p:nvSpPr>
          <p:spPr>
            <a:xfrm>
              <a:off x="4374687" y="3887413"/>
              <a:ext cx="577822" cy="577822"/>
            </a:xfrm>
            <a:prstGeom prst="ellipse">
              <a:avLst/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488848" y="4594303"/>
              <a:ext cx="2349501" cy="10156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Clients weigh benefits among other offers</a:t>
              </a:r>
              <a:endParaRPr/>
            </a:p>
          </p:txBody>
        </p:sp>
      </p:grpSp>
      <p:grpSp>
        <p:nvGrpSpPr>
          <p:cNvPr id="139" name="Google Shape;139;p4"/>
          <p:cNvGrpSpPr/>
          <p:nvPr/>
        </p:nvGrpSpPr>
        <p:grpSpPr>
          <a:xfrm>
            <a:off x="7985130" y="3208353"/>
            <a:ext cx="2349501" cy="1107000"/>
            <a:chOff x="6096000" y="3887413"/>
            <a:chExt cx="2349501" cy="1107000"/>
          </a:xfrm>
        </p:grpSpPr>
        <p:sp>
          <p:nvSpPr>
            <p:cNvPr id="140" name="Google Shape;140;p4"/>
            <p:cNvSpPr/>
            <p:nvPr/>
          </p:nvSpPr>
          <p:spPr>
            <a:xfrm>
              <a:off x="6981839" y="3887413"/>
              <a:ext cx="577822" cy="577822"/>
            </a:xfrm>
            <a:prstGeom prst="ellipse">
              <a:avLst/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6096000" y="4594303"/>
              <a:ext cx="2349501" cy="4001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Success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142;p4"/>
          <p:cNvGrpSpPr/>
          <p:nvPr/>
        </p:nvGrpSpPr>
        <p:grpSpPr>
          <a:xfrm>
            <a:off x="7985130" y="4531817"/>
            <a:ext cx="2349501" cy="1107000"/>
            <a:chOff x="8703152" y="3887413"/>
            <a:chExt cx="2349501" cy="1107000"/>
          </a:xfrm>
        </p:grpSpPr>
        <p:sp>
          <p:nvSpPr>
            <p:cNvPr id="143" name="Google Shape;143;p4"/>
            <p:cNvSpPr/>
            <p:nvPr/>
          </p:nvSpPr>
          <p:spPr>
            <a:xfrm>
              <a:off x="9588991" y="3887413"/>
              <a:ext cx="577822" cy="577822"/>
            </a:xfrm>
            <a:prstGeom prst="ellipse">
              <a:avLst/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8703152" y="4594303"/>
              <a:ext cx="2349501" cy="4001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Failure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45" name="Google Shape;145;p4"/>
          <p:cNvCxnSpPr>
            <a:stCxn id="134" idx="6"/>
            <a:endCxn id="137" idx="2"/>
          </p:cNvCxnSpPr>
          <p:nvPr/>
        </p:nvCxnSpPr>
        <p:spPr>
          <a:xfrm>
            <a:off x="2924155" y="3959452"/>
            <a:ext cx="286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" name="Google Shape;146;p4"/>
          <p:cNvCxnSpPr>
            <a:stCxn id="137" idx="6"/>
            <a:endCxn id="140" idx="2"/>
          </p:cNvCxnSpPr>
          <p:nvPr/>
        </p:nvCxnSpPr>
        <p:spPr>
          <a:xfrm flipH="1" rot="10800000">
            <a:off x="6365860" y="3497152"/>
            <a:ext cx="2505000" cy="46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7" name="Google Shape;147;p4"/>
          <p:cNvCxnSpPr>
            <a:stCxn id="137" idx="6"/>
            <a:endCxn id="143" idx="2"/>
          </p:cNvCxnSpPr>
          <p:nvPr/>
        </p:nvCxnSpPr>
        <p:spPr>
          <a:xfrm>
            <a:off x="6365860" y="3959452"/>
            <a:ext cx="2505000" cy="86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48" name="Google Shape;14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8400" y="1210375"/>
            <a:ext cx="1575350" cy="15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/>
          <p:nvPr>
            <p:ph type="title"/>
          </p:nvPr>
        </p:nvSpPr>
        <p:spPr>
          <a:xfrm>
            <a:off x="203200" y="261571"/>
            <a:ext cx="8750300" cy="838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b="1" lang="en-US"/>
              <a:t>Data Understanding</a:t>
            </a:r>
            <a:endParaRPr b="1"/>
          </a:p>
        </p:txBody>
      </p:sp>
      <p:pic>
        <p:nvPicPr>
          <p:cNvPr id="154" name="Google Shape;15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75" y="1462303"/>
            <a:ext cx="5946985" cy="4352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9235" y="1462303"/>
            <a:ext cx="5800365" cy="4176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/>
          <p:nvPr>
            <p:ph type="title"/>
          </p:nvPr>
        </p:nvSpPr>
        <p:spPr>
          <a:xfrm>
            <a:off x="203200" y="261571"/>
            <a:ext cx="8750300" cy="838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b="1" lang="en-US"/>
              <a:t>Data Understanding</a:t>
            </a:r>
            <a:endParaRPr b="1"/>
          </a:p>
        </p:txBody>
      </p:sp>
      <p:pic>
        <p:nvPicPr>
          <p:cNvPr id="161" name="Google Shape;16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2903"/>
            <a:ext cx="5958674" cy="4430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3474" y="1252903"/>
            <a:ext cx="5776126" cy="4159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>
            <p:ph type="title"/>
          </p:nvPr>
        </p:nvSpPr>
        <p:spPr>
          <a:xfrm>
            <a:off x="203200" y="261571"/>
            <a:ext cx="8750300" cy="838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b="1" lang="en-US"/>
              <a:t>Data Cleaning &amp; </a:t>
            </a:r>
            <a:r>
              <a:rPr b="1" lang="en-US">
                <a:latin typeface="Quattrocento Sans"/>
                <a:ea typeface="Quattrocento Sans"/>
                <a:cs typeface="Quattrocento Sans"/>
                <a:sym typeface="Quattrocento Sans"/>
              </a:rPr>
              <a:t>Feature Engineering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68" name="Google Shape;168;p7"/>
          <p:cNvCxnSpPr/>
          <p:nvPr/>
        </p:nvCxnSpPr>
        <p:spPr>
          <a:xfrm>
            <a:off x="3798556" y="2343053"/>
            <a:ext cx="0" cy="3788400"/>
          </a:xfrm>
          <a:prstGeom prst="straightConnector1">
            <a:avLst/>
          </a:prstGeom>
          <a:noFill/>
          <a:ln cap="flat" cmpd="sng" w="952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" name="Google Shape;169;p7"/>
          <p:cNvSpPr txBox="1"/>
          <p:nvPr/>
        </p:nvSpPr>
        <p:spPr>
          <a:xfrm>
            <a:off x="1634830" y="2181809"/>
            <a:ext cx="9541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Drivers</a:t>
            </a:r>
            <a:endParaRPr b="1"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Icon&#10;&#10;Description automatically generated" id="170" name="Google Shape;17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2418" y="1342877"/>
            <a:ext cx="838932" cy="8389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171" name="Google Shape;17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2671" y="1342877"/>
            <a:ext cx="838932" cy="8389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7"/>
          <p:cNvSpPr txBox="1"/>
          <p:nvPr/>
        </p:nvSpPr>
        <p:spPr>
          <a:xfrm>
            <a:off x="5635270" y="2181809"/>
            <a:ext cx="9937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Policies</a:t>
            </a:r>
            <a:endParaRPr/>
          </a:p>
        </p:txBody>
      </p:sp>
      <p:pic>
        <p:nvPicPr>
          <p:cNvPr descr="Logo&#10;&#10;Description automatically generated" id="173" name="Google Shape;17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32924" y="1342877"/>
            <a:ext cx="838932" cy="83893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7"/>
          <p:cNvSpPr txBox="1"/>
          <p:nvPr/>
        </p:nvSpPr>
        <p:spPr>
          <a:xfrm>
            <a:off x="9655523" y="2181809"/>
            <a:ext cx="10561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Vehicles</a:t>
            </a:r>
            <a:endParaRPr b="1"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8530889" y="2604113"/>
            <a:ext cx="33054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r>
              <a:rPr b="1"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b="1"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</a:t>
            </a: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fill null value with mean</a:t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r>
              <a:rPr b="1"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ownership_type</a:t>
            </a: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•leased: sum of “leased”</a:t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•loaned: sum of “loaned”</a:t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•owned: sum of “owned”</a:t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•fill null value with “owned”</a:t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r>
              <a:rPr b="1"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make_model</a:t>
            </a: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•# of each brand</a:t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•BMW, Honda, Mercedes-Benz</a:t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4212138" y="2662600"/>
            <a:ext cx="38400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r>
              <a:rPr b="1"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year_month</a:t>
            </a: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change from “Quote_dt”</a:t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r>
              <a:rPr b="1"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date</a:t>
            </a: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# of days from earliest quote date</a:t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r>
              <a:rPr b="1"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state_county</a:t>
            </a: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“state_id” + “county_name”</a:t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r>
              <a:rPr b="1"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r>
              <a:rPr b="1"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rior_carrier_grp</a:t>
            </a: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remove text</a:t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r>
              <a:rPr b="1"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quoted_amt: </a:t>
            </a: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remove dollar sign &amp; f</a:t>
            </a: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ill null value with mean</a:t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r>
              <a:rPr b="1"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zip</a:t>
            </a: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fill null value with 0</a:t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r>
              <a:rPr b="1"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Agent_cd</a:t>
            </a: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fill null value with 0</a:t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r>
              <a:rPr b="1"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CAT_zone</a:t>
            </a: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fill </a:t>
            </a: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null value </a:t>
            </a: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with 0</a:t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r>
              <a:rPr b="1"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credit_score</a:t>
            </a: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fill null value with mean</a:t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557275" y="2662600"/>
            <a:ext cx="31092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r>
              <a:rPr b="1"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high_education_ind</a:t>
            </a: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: mean</a:t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r>
              <a:rPr b="1"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safety_rating</a:t>
            </a: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max &amp; min &amp; mean</a:t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r>
              <a:rPr b="1"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living_status</a:t>
            </a: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•dependent: # of “dependent“</a:t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•own: # of “own”</a:t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•rent: # of “rent” </a:t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</a:t>
            </a:r>
            <a:r>
              <a:rPr b="1"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gender</a:t>
            </a: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•F: sum of female</a:t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•M: sum of male</a:t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>
            <a:off x="8234381" y="2343053"/>
            <a:ext cx="0" cy="3788400"/>
          </a:xfrm>
          <a:prstGeom prst="straightConnector1">
            <a:avLst/>
          </a:prstGeom>
          <a:noFill/>
          <a:ln cap="flat" cmpd="sng" w="9525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203200" y="261571"/>
            <a:ext cx="8750300" cy="838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b="1" lang="en-US"/>
              <a:t>Model Building</a:t>
            </a:r>
            <a:endParaRPr b="1"/>
          </a:p>
        </p:txBody>
      </p:sp>
      <p:cxnSp>
        <p:nvCxnSpPr>
          <p:cNvPr id="184" name="Google Shape;184;p10"/>
          <p:cNvCxnSpPr/>
          <p:nvPr/>
        </p:nvCxnSpPr>
        <p:spPr>
          <a:xfrm rot="10800000">
            <a:off x="6277175" y="1365345"/>
            <a:ext cx="0" cy="47373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10"/>
          <p:cNvSpPr/>
          <p:nvPr/>
        </p:nvSpPr>
        <p:spPr>
          <a:xfrm>
            <a:off x="6047201" y="3632200"/>
            <a:ext cx="97598" cy="203612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0"/>
          <p:cNvSpPr txBox="1"/>
          <p:nvPr/>
        </p:nvSpPr>
        <p:spPr>
          <a:xfrm>
            <a:off x="821075" y="2265127"/>
            <a:ext cx="5456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asymmetric</a:t>
            </a:r>
            <a:r>
              <a:rPr b="1"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Leaf-wise (horizontally) tree growth</a:t>
            </a:r>
            <a:endParaRPr b="1"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similar performance to XGBoost but faster tuning speed and fewer memory with selectively tree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Gradient-based One-Side Sampling (GOSS) </a:t>
            </a:r>
            <a:endParaRPr b="1"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achieving good balance between reducing data instances and keeping accuracy of boosted decision tree</a:t>
            </a:r>
            <a:endParaRPr b="1"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icon-01 - Wunderman Data Products" id="187" name="Google Shape;18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4495" y="2592527"/>
            <a:ext cx="1258370" cy="125376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0"/>
          <p:cNvSpPr/>
          <p:nvPr/>
        </p:nvSpPr>
        <p:spPr>
          <a:xfrm>
            <a:off x="715424" y="4856726"/>
            <a:ext cx="4841400" cy="926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Utilize LightGBM Classifier to maximize the AUC</a:t>
            </a:r>
            <a:endParaRPr sz="1600"/>
          </a:p>
        </p:txBody>
      </p:sp>
      <p:sp>
        <p:nvSpPr>
          <p:cNvPr id="189" name="Google Shape;189;p10"/>
          <p:cNvSpPr/>
          <p:nvPr/>
        </p:nvSpPr>
        <p:spPr>
          <a:xfrm rot="10800000">
            <a:off x="2522177" y="4270134"/>
            <a:ext cx="1227900" cy="243900"/>
          </a:xfrm>
          <a:prstGeom prst="triangle">
            <a:avLst>
              <a:gd fmla="val 50000" name="adj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6725" y="1427550"/>
            <a:ext cx="2618824" cy="593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1" name="Google Shape;19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050" y="2020874"/>
            <a:ext cx="5207375" cy="3131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8133b34d18_0_6"/>
          <p:cNvSpPr txBox="1"/>
          <p:nvPr>
            <p:ph type="title"/>
          </p:nvPr>
        </p:nvSpPr>
        <p:spPr>
          <a:xfrm>
            <a:off x="203200" y="261571"/>
            <a:ext cx="87504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b="1" lang="en-US"/>
              <a:t>Model Building</a:t>
            </a:r>
            <a:endParaRPr/>
          </a:p>
        </p:txBody>
      </p:sp>
      <p:sp>
        <p:nvSpPr>
          <p:cNvPr id="198" name="Google Shape;198;g18133b34d18_0_6"/>
          <p:cNvSpPr txBox="1"/>
          <p:nvPr/>
        </p:nvSpPr>
        <p:spPr>
          <a:xfrm>
            <a:off x="6724000" y="4946250"/>
            <a:ext cx="2229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bagging_fraction=0.1</a:t>
            </a:r>
            <a:endParaRPr sz="1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min_data_in_leaf=90</a:t>
            </a:r>
            <a:endParaRPr sz="1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num_leaves=10                  </a:t>
            </a:r>
            <a:endParaRPr sz="1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learning_rate= 0.15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18133b34d18_0_6"/>
          <p:cNvSpPr/>
          <p:nvPr/>
        </p:nvSpPr>
        <p:spPr>
          <a:xfrm>
            <a:off x="1285775" y="2122213"/>
            <a:ext cx="4484400" cy="17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</a:t>
            </a:r>
            <a:r>
              <a:rPr lang="en-US" sz="1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bagging_fraction		     2.min_data_in_leaf</a:t>
            </a:r>
            <a:endParaRPr sz="1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 feature_fraction	  4.in_sum_hessian_in_leaf</a:t>
            </a:r>
            <a:endParaRPr sz="1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5.num_leaves	                                  6.reg_alpha</a:t>
            </a:r>
            <a:endParaRPr sz="1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7.learning_rate</a:t>
            </a:r>
            <a:endParaRPr sz="1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operations Icon - Download operations Icon 3147052 | Noun Project" id="200" name="Google Shape;200;g18133b34d18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800" y="1440480"/>
            <a:ext cx="443850" cy="44388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18133b34d18_0_6"/>
          <p:cNvSpPr/>
          <p:nvPr/>
        </p:nvSpPr>
        <p:spPr>
          <a:xfrm>
            <a:off x="1285775" y="4694888"/>
            <a:ext cx="4484400" cy="1487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</a:pPr>
            <a:r>
              <a:rPr b="1"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GridSearchCV</a:t>
            </a:r>
            <a:endParaRPr b="1"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</a:pPr>
            <a:r>
              <a:t/>
            </a:r>
            <a:endParaRPr b="1"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Quattrocento Sans"/>
              <a:buChar char="-"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Scoring: AUC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Quattrocento Sans"/>
              <a:buChar char="-"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Cross Validations: 5 folds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2" name="Google Shape;202;g18133b34d18_0_6"/>
          <p:cNvSpPr txBox="1"/>
          <p:nvPr/>
        </p:nvSpPr>
        <p:spPr>
          <a:xfrm>
            <a:off x="1302725" y="1404563"/>
            <a:ext cx="41811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TUNING HYPERPARAMETERS</a:t>
            </a:r>
            <a:endParaRPr b="1"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competitive advantage Icon - Download competitive advantage Icon 1954425 |  Noun Project" id="203" name="Google Shape;203;g18133b34d18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881" y="4001518"/>
            <a:ext cx="515700" cy="5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18133b34d18_0_6"/>
          <p:cNvSpPr txBox="1"/>
          <p:nvPr/>
        </p:nvSpPr>
        <p:spPr>
          <a:xfrm>
            <a:off x="1216325" y="4001513"/>
            <a:ext cx="435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OPTIMIZERS</a:t>
            </a:r>
            <a:endParaRPr b="1" sz="1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05" name="Google Shape;205;g18133b34d18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3350" y="1318984"/>
            <a:ext cx="4610100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18133b34d18_0_6"/>
          <p:cNvSpPr txBox="1"/>
          <p:nvPr/>
        </p:nvSpPr>
        <p:spPr>
          <a:xfrm>
            <a:off x="8953600" y="4953650"/>
            <a:ext cx="3000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feature_fraction=0.4,  min_sum_hessian_in_leaf=6              reg_alpha=10  </a:t>
            </a:r>
            <a:endParaRPr/>
          </a:p>
        </p:txBody>
      </p:sp>
      <p:sp>
        <p:nvSpPr>
          <p:cNvPr id="207" name="Google Shape;207;g18133b34d18_0_6"/>
          <p:cNvSpPr txBox="1"/>
          <p:nvPr/>
        </p:nvSpPr>
        <p:spPr>
          <a:xfrm>
            <a:off x="6581950" y="4524000"/>
            <a:ext cx="505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Optimal Features for LightGBM Classifier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2022-03-09T01:26:18Z</dcterms:created>
  <dc:creator>shivam aggarwal</dc:creator>
</cp:coreProperties>
</file>