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14831E-34A2-4E50-ABC2-BB069DC89481}">
  <a:tblStyle styleId="{7D14831E-34A2-4E50-ABC2-BB069DC8948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FA1B97-4EE4-4169-8594-B1FB530B1A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37C50F-68B2-4662-B000-070FCCD555C1}" styleName="Table_2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TxStyle/>
      <a:tcStyle>
        <a:tcBdr/>
        <a:fill>
          <a:solidFill>
            <a:srgbClr val="ECEC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EC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7197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htmlbook.ru/html/meta/http-equiv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s://www.w3schools.com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ul_compact.asp" TargetMode="External"/><Relationship Id="rId4" Type="http://schemas.openxmlformats.org/officeDocument/2006/relationships/hyperlink" Target="http://www.w3schools.com/tags/att_ul_type.asp" TargetMode="External"/><Relationship Id="rId5" Type="http://schemas.openxmlformats.org/officeDocument/2006/relationships/hyperlink" Target="http://www.w3schools.com/tags/att_ol_compact.asp" TargetMode="External"/><Relationship Id="rId6" Type="http://schemas.openxmlformats.org/officeDocument/2006/relationships/hyperlink" Target="http://www.w3schools.com/tags/att_ol_reversed.asp" TargetMode="External"/><Relationship Id="rId7" Type="http://schemas.openxmlformats.org/officeDocument/2006/relationships/hyperlink" Target="http://www.w3schools.com/tags/att_ol_start.asp" TargetMode="External"/><Relationship Id="rId8" Type="http://schemas.openxmlformats.org/officeDocument/2006/relationships/hyperlink" Target="http://www.w3schools.com/tags/att_ol_type.asp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www.w3schools.com/html/html_form_elements.asp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5%D0%BB%D0%B8%D0%BA%D0%BE%D0%B1%D1%80%D0%B8%D1%82%D0%B0%D0%BD%D0%B8%D1%8F" TargetMode="External"/><Relationship Id="rId4" Type="http://schemas.openxmlformats.org/officeDocument/2006/relationships/hyperlink" Target="https://ru.wikipedia.org/wiki/%D0%91%D0%B5%D1%80%D0%BD%D0%B5%D1%80%D1%81-%D0%9B%D0%B8,_%D0%A2%D0%B8%D0%BC" TargetMode="External"/><Relationship Id="rId5" Type="http://schemas.openxmlformats.org/officeDocument/2006/relationships/hyperlink" Target="https://ru.wikipedia.org/wiki/1986_%D0%B3%D0%BE%D0%B4" TargetMode="External"/><Relationship Id="rId6" Type="http://schemas.openxmlformats.org/officeDocument/2006/relationships/hyperlink" Target="https://ru.wikipedia.org/wiki/1991_%D0%B3%D0%BE%D0%B4" TargetMode="External"/><Relationship Id="rId7" Type="http://schemas.openxmlformats.org/officeDocument/2006/relationships/hyperlink" Target="https://ru.wikipedia.org/wiki/%D0%A6%D0%95%D0%A0%D0%9D" TargetMode="External"/><Relationship Id="rId8" Type="http://schemas.openxmlformats.org/officeDocument/2006/relationships/hyperlink" Target="https://ru.wikipedia.org/wiki/%D0%96%D0%B5%D0%BD%D0%B5%D0%B2%D0%B0" TargetMode="External"/><Relationship Id="rId9" Type="http://schemas.openxmlformats.org/officeDocument/2006/relationships/hyperlink" Target="https://ru.wikipedia.org/wiki/%D0%A8%D0%B2%D0%B5%D0%B9%D1%86%D0%B0%D1%80%D0%B8%D1%8F" TargetMode="External"/><Relationship Id="rId10" Type="http://schemas.openxmlformats.org/officeDocument/2006/relationships/hyperlink" Target="https://ru.wikipedia.org/wiki/%D0%92%D1%91%D1%80%D1%81%D1%82%D0%BA%D0%B0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head_script" TargetMode="External"/><Relationship Id="rId4" Type="http://schemas.openxmlformats.org/officeDocument/2006/relationships/hyperlink" Target="https://www.w3schools.com/html/tryit.asp?filename=tryhtml_head_bas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Коротко о HTML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(Hyper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Markup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означает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разметки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гипертекста.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предназначен для написания гипертекстовых документов, публикуемых в World Wide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Документ на языке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может включать следующие компоненты: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стилизованный и форматированный текст;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команды включения графических и звуковых файлов;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гиперсвязи с различными ресурсами Internet;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скрипты;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различные объекты, например Flash-анимацию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65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Метаданные - это данные (информация) о данных.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Тэг &lt;meta&gt; предоставляет информацию о HTML документе. Метаданные не отображаются на странице, но могут быть прочитаны браузером, поисковыми системами или какими-то веб-сервисами.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внутри тэга &lt;meta&gt; указываются такие данные, как – описание страницы, ключевые слова, автор документе, дата последних изменений и прочие метаданные.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Устанавливает идентификатор метатега для пары «имя=значение». Одновременно использовать атрибуты name и http-equiv не допускается.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Http-Equiv (</a:t>
            </a:r>
            <a:r>
              <a:rPr lang="en-US" sz="12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http://htmlbook.ru/html/meta/http-equiv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Браузеры преобразовывают значение атрибута http-equiv, заданное с помощью content, в формат заголовка ответа HTTP и обрабатывают их, как будто они прибыли непосредственно от сервера.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charset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character_set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Задает кодировку символов для HTML-документа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Дает значение, связанное с атрибутом http-equiv или 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http-equiv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content-type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default-style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refresh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Предоставляет HTTP-заголовок для информации / значения атрибута content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application-name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Указывает имя для метаданных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20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indent="38735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36195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Заголовок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36195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</a:t>
            </a:r>
            <a:r>
              <a:rPr lang="en-US" sz="11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br/</a:t>
            </a:r>
            <a:r>
              <a:rPr lang="en-US" sz="11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dolor sit amet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36195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https://www.w3schools.com</a:t>
            </a: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914400" lvl="0" indent="36195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Посетите W3Schools.com!</a:t>
            </a:r>
          </a:p>
          <a:p>
            <a:pPr marL="457200" lvl="0" indent="36195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indent="36195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12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&lt;div style="background-color: green;"&gt;Block&lt;/div&gt;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&lt;span style="background-color: red;"&gt;Inline&lt;/span&gt;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12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ts val="1100"/>
              <a:buNone/>
            </a:pPr>
            <a:r>
              <a:rPr lang="en-US"/>
              <a:t>&lt;div style="background-color: green;"&gt;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Block1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  &lt;div&gt;Block 2&lt;/div&gt;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&lt;/div&gt;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endParaRPr/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&lt;span style="background-color: red; font-size: 20pt;"&gt;Inline&lt;/span&gt;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562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&lt;div style="background-color: green;"&gt;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  &lt;div&gt;Block 1&lt;/div&gt;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  &lt;div&gt;Block 2&lt;/div&gt;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  &lt;div&gt;Block 3&lt;/div&gt;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r>
              <a:rPr lang="en-US"/>
              <a:t>&lt;/div&gt;</a:t>
            </a:r>
          </a:p>
          <a:p>
            <a:pPr lvl="0" rtl="0">
              <a:spcBef>
                <a:spcPts val="0"/>
              </a:spcBef>
              <a:buSzPts val="1100"/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&lt;span style="background-color: red; font-size: 20pt;"&gt;Inline&lt;/span&gt;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65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&lt;div style="background-color: green;"&gt;Block 1&lt;/div&gt;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&lt;p style="background-color: yellow;"&gt;Block 2&lt;/p&gt;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&lt;span style="background-color: red;"&gt;Inline 1&lt;/span&gt;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&lt;i style="background-color: orange;"&gt;Inline 2&lt;/i&gt;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&lt;a href="#" style="background-color: orange;"&gt;Link&lt;/a&gt;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93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&lt;div style="background-color: green; width: 100px; height: 100px"&gt;Block 1&lt;/div&gt;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b="1"/>
              <a:t>&lt;span style="background-color: red; font-size: 20pt; width: 100px; height: 100px"&gt;Inline&lt;/span&gt;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b="1"/>
          </a:p>
          <a:p>
            <a:pPr marL="0" marR="0" lvl="0" indent="0" algn="l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22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474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Но есть инструменты для изменения поведения элемента - изменение свойства display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block: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&lt;div style="background-color: green; width: 100px; height: 100px"&gt;Block 1&lt;/div&gt;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&lt;span style="background-color: red; font-size: 20pt; width: 100px; height: 100px;display: block;"&gt;Inline&lt;/span&gt;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inline: 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&lt;div style="background-color: green; width: 100px; height: 100px"&gt;Block 1&lt;/div&gt;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&lt;div style="background-color: orange; width: 100px; height: 100px; display: inline;"&gt;Block 2&lt;/div&gt;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&lt;span style="background-color: red;"&gt;Inline&lt;/span&gt;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inline-block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&lt;div style="background-color: green; width: 100px; height: 100px;  display: inline-block;"&gt;Block 1&lt;/div&gt;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&lt;div style="background-color: orange; width: 100px; height: 100px; display: inline-block;"&gt;Block 2&lt;/div&gt;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&lt;span style="background-color: red;"&gt;Inline&lt;/span&gt;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68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предлагает шесть заголовков разного уровня, которые показывают относительную важность секции, расположенной после заголовка. Так, элемент &lt;h1&gt;представляет собой наиболее важный заголовок первого уровня, а &lt;h6&gt; служит для обозначения заголовка шестого уровня и является наименее значительным. По умолчанию, заголовок первого уровня отображается самым крупным шрифтом жирного начертания, заголовки последующего уровня по размеру меньше. Элементы&lt;h1&gt;,...,&lt;h6&gt; относятся к блочным элементам, они всегда начинаются с новой строки, а после них другие элементы отображаются на следующей строке. Кроме того, перед заголовком и после него добавляется пустое пространство.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26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5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&lt;p&gt; tag defines a paragraph.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Browsers automatically add some space (margin) before and after each &lt;p&gt; element. The margins can be modified with CSS (with the margin properties).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38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 служит контейнером для элементов, определяющих содержимое таблицы.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таблица состоит из строк и ячеек, которые задаются с помощью элементов &lt;tr&gt;и &lt;td&gt;.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 &lt;table&gt; допустимо использовать следующие элементы: &lt;caption&gt;,&lt;col&gt;, &lt;colgroup&gt;, &lt;tbody&gt;, &lt;td&gt;, &lt;tfoot&gt;, &lt;th&gt;, &lt;thead&gt; и &lt;tr&gt;.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Таблицы с невидимой границей долгое время использовались для верстки веб-страниц, позволяя разделять документ на модульные блоки.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Подобный способ применения таблиц нашёл воплощение на многих сайтах, пока ему на смену не пришли более современные способы вёрстки.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Colspan и rowspan.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&lt;table&gt;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&lt;tr&gt;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  &lt;th&gt;First name&lt;/th&gt;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  &lt;th&gt;Last name&lt;/th&gt;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&lt;/tr&gt;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&lt;tr&gt;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  &lt;td&gt;John&lt;/td&gt;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  &lt;td&gt;Doe&lt;/td&gt;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&lt;/tr&gt;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&lt;tr&gt;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  &lt;td&gt;Jane&lt;/td&gt;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  &lt;td&gt;Doe&lt;/td&gt;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  &lt;/tr&gt;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&lt;/table&gt;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380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Тэг img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 &lt;img&gt; предназначен для отображения на веб-странице изображений в графическом формате GIF, JPEG, SVG или PNG.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файла с картинкой задаётся через атрибут src. Если необходимо, то рисунок можно сделать ссылкой на другой файл, поместив &lt;img&gt; в контейнер &lt;a&gt;.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Атрибуты на слайде.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&lt;img src="http://lorempixel.com/400/200/" alt="Рандом" width="200" height="400"/&gt;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989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&lt;ul&gt;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  &lt;li&gt;Первый&lt;/li&gt;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  &lt;li&gt;Второй&lt;/li&gt;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  &lt;li&gt;Третий&lt;/li&gt;</a:t>
            </a:r>
          </a:p>
          <a:p>
            <a:pPr lv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&lt;/ul&gt;</a:t>
            </a:r>
          </a:p>
          <a:p>
            <a:pPr lv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compact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that the list should render smaller than normal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type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</a:t>
            </a:r>
            <a:b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square</a:t>
            </a:r>
            <a:b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kind of marker to use in the list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&lt;ol&gt;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  &lt;li&gt;Первый&lt;/li&gt;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  &lt;li&gt;Второй&lt;/li&gt;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    &lt;li&gt;Третий&lt;/li&gt;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Trebuchet MS"/>
                <a:ea typeface="Trebuchet MS"/>
                <a:cs typeface="Trebuchet MS"/>
                <a:sym typeface="Trebuchet MS"/>
              </a:rPr>
              <a:t>&lt;/ol&gt;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compact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that the list should render smaller than normal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reversed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that the list order should be descending (9,8,7...)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start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start value of an ordered list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type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A, a, I, i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kind of marker to use in the list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68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 &lt;a&gt; предназначен для создания ссылок. У него есть атрибут href в котором указывается адрес документа (какой-то URL), на который происходит переход.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так же отметить, что адрес ссылки может быть абсолютным и относительным.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Абсолютные адреса работают везде и всюду независимо от имени сайта или веб-страницы, где прописана ссылка.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Относительные ссылки, как следует из их названия, построены относительно текущего документа или корня сайта.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i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ANCHOR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Текст ссылки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</a:t>
            </a:r>
            <a:r>
              <a:rPr lang="en-US" i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ANCHOR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Текст ссылки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026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SzPts val="1100"/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1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target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 specifies where to open the linked document.</a:t>
            </a:r>
          </a:p>
          <a:p>
            <a:pPr marL="0" marR="0" lvl="0" indent="-69850" algn="l" rtl="0">
              <a:spcBef>
                <a:spcPts val="0"/>
              </a:spcBef>
              <a:buSzPts val="1100"/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target attribute can have one of the following values:</a:t>
            </a:r>
          </a:p>
          <a:p>
            <a:pPr marL="457200" lvl="0" indent="-3016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00">
                <a:solidFill>
                  <a:srgbClr val="398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_blank 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Загружает страницу в новое окно браузера.</a:t>
            </a:r>
          </a:p>
          <a:p>
            <a:pPr marL="457200" lvl="0" indent="-3016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00">
                <a:solidFill>
                  <a:srgbClr val="398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_self 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Загружает страницу в текущее окно.</a:t>
            </a:r>
          </a:p>
          <a:p>
            <a:pPr marL="457200" lvl="0" indent="-3016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00">
                <a:solidFill>
                  <a:srgbClr val="398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_parent 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Загружает страницу во фрейм-родитель, если фреймов нет, то это значение работает как </a:t>
            </a:r>
            <a:r>
              <a:rPr lang="en-US" sz="1100">
                <a:solidFill>
                  <a:srgbClr val="398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_self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16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00">
                <a:solidFill>
                  <a:srgbClr val="398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_top 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Отменяет все фреймы и загружает страницу в полном окне браузера, если фреймов нет, то это значение работает как </a:t>
            </a:r>
            <a:r>
              <a:rPr lang="en-US" sz="1100">
                <a:solidFill>
                  <a:srgbClr val="398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_self</a:t>
            </a:r>
            <a:r>
              <a:rPr lang="en-US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01625" rtl="0">
              <a:lnSpc>
                <a:spcPct val="115000"/>
              </a:lnSpc>
              <a:spcBef>
                <a:spcPts val="0"/>
              </a:spcBef>
              <a:buSzPts val="1150"/>
              <a:buFont typeface="Verdana"/>
              <a:buChar char="●"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framename - Opens the linked document in a named frame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SzPts val="1600"/>
              <a:buNone/>
            </a:pP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032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 является областью, которая может содержать элементы, позволяющие пользователю вводить информацию (такие как текстовые поля, поля многострочного текста, раскрывающиеся меню, переключатели, флажки, и т.д.).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 определяется с помощью тегов &lt;form&gt; &lt;/form&gt;, между которыми располагаются поля ввода, кнопки, а также все необходимые элементы оформления формы.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 &lt;form&gt; имеет ряд атрибутов, из которых необходимо выделить атрибуты action и method. Без этих атрибутов форма не сможет передать информацию от пользователя на сервер.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action="html_form_action.asp" method=get&gt;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 Action указывает URL-адрес объекта, который должен получить данные формы.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 method может иметь два значения: get и post.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атрибута method=get заставляет Web-браузер передать все данные формуляра по URL-адресу, заданному в action. При этом введенные при заполнении формы данные просто добавляются в адресную строку с использованием разделителя – знака вопроса. Этот метод удобен для небольших форм.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атрибута method=post заставляет Web-браузер, прежде всего, связаться с сервером, обрабатывающим форму, и только после установки связи приступить к передаче данных, для обработки которых будут использоваться специальные сценарии.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&lt;form action="https://postman-echo.com/post" method="POST"&gt;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&lt;input type="text" name="text"/&gt;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&lt;input type="submit"/&gt;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&lt;/form&gt;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40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 является областью, которая может содержать элементы, позволяющие пользователю вводить информацию (такие как текстовые поля, поля многострочного текста, раскрывающиеся меню, переключатели, флажки, и т.д.).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 определяется с помощью тегов &lt;form&gt; &lt;/form&gt;, между которыми располагаются поля ввода, кнопки, а также все необходимые элементы оформления формы.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Тег &lt;form&gt; имеет ряд атрибутов, из которых необходимо выделить атрибуты action и method. Без этих атрибутов форма не сможет передать информацию от пользователя на сервер.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action="html_form_action.asp" method=get&gt;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 Action указывает URL-адрес объекта, который должен получить данные формы.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Атрибут method может иметь два значения: get и post.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атрибута method=get заставляет Web-браузер передать все данные формуляра по URL-адресу, заданному в action. При этом введенные при заполнении формы данные просто добавляются в адресную строку с использованием разделителя – знака вопроса. Этот метод удобен для небольших форм.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атрибута method=post заставляет Web-браузер, прежде всего, связаться с сервером, обрабатывающим форму, и только после установки связи приступить к передаче данных, для обработки которых будут использоваться специальные сценарии.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accept-charset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character_set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character encodings that are to be used for the form submission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where to send the form-data when a form is submitted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autocomplete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whether a form should have autocomplete on or off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HTTP method to use when sending form-data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name of a form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_blank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_self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_parent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_top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where to display the response that is received after submitting the form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790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https://www.w3schools.com/html/html_form_elements.asp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706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2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166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88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Язык HTML был разработан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британским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учёным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Тимом Бернерсом-Ли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приблизительно в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1986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1991 годах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стенах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ЦЕРНа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Женеве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Швейцарии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HTML создавался как язык для обмена научной и технической документацией, пригодный для использования людьми, не являющимися специалистами в области </a:t>
            </a:r>
            <a:r>
              <a:rPr lang="en-US" sz="1050" u="sng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вёрстки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Изначально язык HTML был задуман и создан как средство структурирования и форматирования документов без их привязки к средствам воспроизведения (отображения). В идеале, текст с разметкой HTML должен был без стилистических и структурных искажений воспроизводиться на оборудовании с различной технической оснащённостью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34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HTML element usually consists of a </a:t>
            </a:r>
            <a:r>
              <a:rPr lang="en-US" sz="11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and </a:t>
            </a:r>
            <a:r>
              <a:rPr lang="en-US" sz="11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tag, with the content inserted in between: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Все HTML элементы обычно состоят из открывающего и закрывающего тега, с некоторым контентом между ними.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Очень важно не забывать закрывать теги, тк иначе может быть неправильная отрисовка документа.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Так же есть теги не содержащие контента, пустые теги. Им не нужны отдельные закрывающие теги, но нужен слеш внутри. Да можно обойтись и без него, НО могут возникнуть проблемы со стороны брауезров, а именно некоторые браузеры могут неправильно отображать такие теги.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87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Атрибуты тегов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Теги могут иметь атрибуты, которые предоставляют дополнительную информацию об элементах HTML. Атрибуты всегда используются в виде пары "имя/значение". Общий формат задания атрибутов имеет вид: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i="1"/>
              <a:t>&lt;имя_тега имя_атрибута="значение"&gt;</a:t>
            </a:r>
          </a:p>
          <a:p>
            <a:pPr lvl="0" rtl="0">
              <a:spcBef>
                <a:spcPts val="0"/>
              </a:spcBef>
              <a:buNone/>
            </a:pPr>
            <a:endParaRPr b="1" i="1"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Есть ряд часто используемых тегов: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id - однозначная идентификация тега/элемента в документе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title - атрибут в котором можно указать всплывающую подсказку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Есть универсальные теги которые есть для каждого элемента такие как id, class etc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Часто используемые атрибуты без значения: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disabled,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Атрибуты всегда помещаются в начальном теге элемента HTML. Значения атрибутов необходимо заключать в кавычки. Наиболее широко используются двойные кавычки, но одиночные кавычки также допустимы.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В некоторых редких ситуациях, когда, например, значение атрибута само содержит кавычки, необходимо использовать одиночные кавычки: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i="1"/>
              <a:t>&lt;html&gt; &lt;body&gt; &lt;abbr title=‘при поддержке «Какое-то название»'&gt;&lt;/abbr&gt; &lt;/body&gt; &lt;/html&gt;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Кроме атрибутов, записываемых вышеописанным способом, для некоторых элементов определены специальные флаги, которые просто указываются как </a:t>
            </a:r>
            <a:r>
              <a:rPr lang="en-US" b="1" i="1"/>
              <a:t>&lt;тег имя_флага&gt;.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9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Документы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являются обычными текстовыми файлами, содержащими специальные теги (или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управляющие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элементы) разметки. Теги разметки указывают браузеру, как надо вывести страницу.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Файлы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обычно имеют расширения htm или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Их можно создавать при помощи любого текстового редактора.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документе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можно выделить два основных блока: головная часть и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тело документа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головной части не выводится на экран пользователя, за исключением заголовка, в ней, как правило, указывают ключевые слова, авторов и другую служебную информацию, а также подключают внешние таблицы стилей и скрипты. В теле документа размещают ту информацию, которая будет выведена пользователю.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32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Doctype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&lt;!DOCTYPE&gt; предназначен для указания типа текущего документа — DTD (Document Type Definition, описание типа документа). Это необходимо, чтобы браузер понимал, как следует интерпретировать текущую веб-страницу, поскольку HTML существует в нескольких версиях, кроме того, имеется XHTML (EXtensible HyperText Markup Language, расширенный язык разметки гипертекста), похожий на HTML, но различающийся с ним по синтаксису. Чтобы браузер «не путался» и понимал, согласно какому стандарту отображать веб-страницу и необходимо в первой строке кода задавать &lt;!DOCTYPE&gt;.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Head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Элемент &lt;head&gt; предназначен для хранения других элементов, цель которых — помочь браузеру в работе с данными. Также внутри контейнера &lt;head&gt; находятся метатеги, которые используются для хранения информации предназначенной для браузеров и поисковых систем. Например, механизмы поисковых систем обращаются к метатегам для получения описания сайта, ключевых слов и других данных.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Содержимое &lt;head&gt; не отображается напрямую на веб-странице, за исключением элемента &lt;title&gt;, он задаёт заголовок окна веб-страницы.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Внутри контейнера &lt;head&gt; допускается размещать следующие элементы: &lt;base&gt;, &lt;link&gt;, &lt;meta&gt;, &lt;script&gt;, &lt;style&gt;, &lt;title&gt;.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rgbClr val="000000"/>
              </a:solidFill>
            </a:endParaRP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i="0" u="none" strike="noStrike" cap="none">
                <a:solidFill>
                  <a:srgbClr val="000000"/>
                </a:solidFill>
              </a:rPr>
              <a:t>Рассмотрим подробнее тег &lt;meta&gt; ... (след. слайд)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link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Определяет ссылки на внешние ресурсы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meta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Предоставляет метаданные о HTML документе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script </a:t>
            </a:r>
            <a:r>
              <a:rPr lang="en-U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https://www.w3schools.com/html/tryit.asp?filename=tryhtml_head_script</a:t>
            </a: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Используется для определения клиентских скриптов(JavaScript).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Используется для определения информации стиля для HTML-документа.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Требуется во всех HTML-документах и определяет заголовок документа.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base </a:t>
            </a:r>
            <a:r>
              <a:rPr lang="en-U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https://www.w3schools.com/html/tryit.asp?filename=tryhtml_head_base</a:t>
            </a: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Элемент &lt;base&gt; указывает базовый URL и базовую цель для всех относительных URL-адресов на странице</a:t>
            </a: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63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9525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–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43000" marR="0" lvl="2" indent="15240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600200" marR="0" lvl="3" indent="15240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–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057400" marR="0" lvl="4" indent="15240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»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pic" idx="5"/>
          </p:nvPr>
        </p:nvSpPr>
        <p:spPr>
          <a:xfrm>
            <a:off x="627880" y="504826"/>
            <a:ext cx="1243502" cy="4582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Bulleted lis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3736" marR="0" lvl="0" indent="-72136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955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5240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240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 rot="10800000">
            <a:off x="3048000" y="923636"/>
            <a:ext cx="0" cy="5576455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60"/>
          <p:cNvCxnSpPr/>
          <p:nvPr/>
        </p:nvCxnSpPr>
        <p:spPr>
          <a:xfrm rot="10800000">
            <a:off x="6096000" y="923636"/>
            <a:ext cx="0" cy="5576455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62" name="Shape 62"/>
          <p:cNvCxnSpPr/>
          <p:nvPr/>
        </p:nvCxnSpPr>
        <p:spPr>
          <a:xfrm rot="10800000">
            <a:off x="0" y="3712442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3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5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6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7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8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9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200"/>
              </a:spcBef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160"/>
              </a:spcBef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13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14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15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9C2D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76" name="Shape 76"/>
          <p:cNvCxnSpPr/>
          <p:nvPr/>
        </p:nvCxnSpPr>
        <p:spPr>
          <a:xfrm rot="10800000">
            <a:off x="2286000" y="932690"/>
            <a:ext cx="0" cy="5536205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 rot="10800000" flipH="1">
            <a:off x="4571999" y="944425"/>
            <a:ext cx="1" cy="5524471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 flipH="1">
            <a:off x="6857999" y="932689"/>
            <a:ext cx="1" cy="5536207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Shape 79"/>
          <p:cNvSpPr txBox="1">
            <a:spLocks noGrp="1"/>
          </p:cNvSpPr>
          <p:nvPr>
            <p:ph type="body" idx="16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7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8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9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0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</a:p>
        </p:txBody>
      </p:sp>
      <p:sp>
        <p:nvSpPr>
          <p:cNvPr id="87" name="Shape 87"/>
          <p:cNvSpPr/>
          <p:nvPr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</a:p>
        </p:txBody>
      </p:sp>
      <p:sp>
        <p:nvSpPr>
          <p:cNvPr id="88" name="Shape 88"/>
          <p:cNvSpPr/>
          <p:nvPr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</a:p>
        </p:txBody>
      </p:sp>
      <p:sp>
        <p:nvSpPr>
          <p:cNvPr id="89" name="Shape 89"/>
          <p:cNvSpPr/>
          <p:nvPr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</a:p>
        </p:txBody>
      </p:sp>
      <p:cxnSp>
        <p:nvCxnSpPr>
          <p:cNvPr id="90" name="Shape 90"/>
          <p:cNvCxnSpPr/>
          <p:nvPr/>
        </p:nvCxnSpPr>
        <p:spPr>
          <a:xfrm rot="10800000">
            <a:off x="2286000" y="932690"/>
            <a:ext cx="0" cy="5536205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 rot="10800000" flipH="1">
            <a:off x="4571999" y="944425"/>
            <a:ext cx="1" cy="5524471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92"/>
          <p:cNvCxnSpPr/>
          <p:nvPr/>
        </p:nvCxnSpPr>
        <p:spPr>
          <a:xfrm rot="10800000" flipH="1">
            <a:off x="6857999" y="932689"/>
            <a:ext cx="1" cy="5536207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" marR="0" lvl="0" indent="-51816" algn="l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" marR="0" lvl="0" indent="-51816" algn="l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" marR="0" lvl="0" indent="-51816" algn="l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5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28016" marR="0" lvl="0" indent="-51816" algn="l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6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7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8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9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2FC2D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0" y="4633576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Shape 106"/>
          <p:cNvSpPr/>
          <p:nvPr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>
            <a:off x="0" y="2786304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/>
          <p:nvPr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27425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5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3736" marR="0" lvl="0" indent="-84836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3736" marR="0" lvl="0" indent="-84836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5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320"/>
              </a:spcBef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6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73736" marR="0" lvl="0" indent="-84836" algn="l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7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- without imag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5400" dir="5400000" rotWithShape="0">
              <a:srgbClr val="000000">
                <a:alpha val="29803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600"/>
              <a:buFont typeface="Arial Black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1667934" y="328466"/>
            <a:ext cx="0" cy="2743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9144000" y="943717"/>
            <a:ext cx="0" cy="5598499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3038" marR="0" lvl="0" indent="-71438" algn="l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3970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320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3"/>
          </p:nvPr>
        </p:nvSpPr>
        <p:spPr>
          <a:xfrm>
            <a:off x="400004" y="256310"/>
            <a:ext cx="1135543" cy="48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5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 Study with imag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72273" y="269597"/>
            <a:ext cx="5709427" cy="7248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600"/>
              <a:buFont typeface="Arial Black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10800000" algn="tl" rotWithShape="0">
              <a:srgbClr val="000000">
                <a:alpha val="29803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3736" marR="0" lvl="0" indent="-17373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Lorem ipsum dolor sit amet, minum consec tetur adipiscing elit. </a:t>
            </a:r>
          </a:p>
          <a:p>
            <a:pPr marL="173736" marR="0" lvl="0" indent="-173736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Mauris sit amet enim eget odio lorem venenatis egestas. Donec vitae molestie enim. </a:t>
            </a:r>
          </a:p>
          <a:p>
            <a:pPr marL="173736" marR="0" lvl="0" indent="-173736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Aenean id mauris adipiscing accumsan, iaculis urna sit amet, facilisis velit.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6671724" y="757317"/>
            <a:ext cx="2283749" cy="0"/>
          </a:xfrm>
          <a:prstGeom prst="straightConnector1">
            <a:avLst/>
          </a:prstGeom>
          <a:noFill/>
          <a:ln w="12700" cap="flat" cmpd="sng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72273" y="269597"/>
            <a:ext cx="5709427" cy="7248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600"/>
              <a:buFont typeface="Arial Black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3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00"/>
              </a:spcBef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781353" y="3328611"/>
            <a:ext cx="6488113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accent2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6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42900" marR="0" lvl="1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685800" marR="0" lvl="2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028700" marR="0" lvl="3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371600" marR="0" lvl="4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3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6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42900" marR="0" lvl="1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685800" marR="0" lvl="2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028700" marR="0" lvl="3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371600" marR="0" lvl="4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4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5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6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42900" marR="0" lvl="1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685800" marR="0" lvl="2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028700" marR="0" lvl="3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371600" marR="0" lvl="4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 Background Slid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-1642264" y="0"/>
            <a:ext cx="12428528" cy="72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92929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92929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92929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2929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pic" idx="3"/>
          </p:nvPr>
        </p:nvSpPr>
        <p:spPr>
          <a:xfrm>
            <a:off x="627880" y="504826"/>
            <a:ext cx="1243502" cy="4582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4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2073088" y="571499"/>
            <a:ext cx="0" cy="3473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body" idx="5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9525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–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43000" marR="0" lvl="2" indent="15240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600200" marR="0" lvl="3" indent="15240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–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057400" marR="0" lvl="4" indent="152400" algn="l" rtl="0">
              <a:spcBef>
                <a:spcPts val="1200"/>
              </a:spcBef>
              <a:buClr>
                <a:schemeClr val="dk1"/>
              </a:buClr>
              <a:buSzPts val="6000"/>
              <a:buFont typeface="Arial"/>
              <a:buChar char="»"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Shape 151"/>
          <p:cNvGraphicFramePr/>
          <p:nvPr/>
        </p:nvGraphicFramePr>
        <p:xfrm>
          <a:off x="-1" y="9351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{7D14831E-34A2-4E50-ABC2-BB069DC89481}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M2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M3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M4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M5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M6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M7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M8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M9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M10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M11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rebuchet MS"/>
                        <a:buNone/>
                      </a:pPr>
                      <a:r>
                        <a:rPr lang="en-US" sz="1200" b="1" i="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M12</a:t>
                      </a:r>
                    </a:p>
                  </a:txBody>
                  <a:tcPr marL="68575" marR="68575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516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6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68575" marR="685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3970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 descr="Pattern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781353" y="3328611"/>
            <a:ext cx="6488113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buClr>
                <a:schemeClr val="accent2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6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42900" marR="0" lvl="1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685800" marR="0" lvl="2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028700" marR="0" lvl="3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371600" marR="0" lvl="4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6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42900" marR="0" lvl="1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685800" marR="0" lvl="2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028700" marR="0" lvl="3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371600" marR="0" lvl="4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60"/>
              </a:spcBef>
              <a:buClr>
                <a:schemeClr val="accent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42900" marR="0" lvl="1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685800" marR="0" lvl="2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028700" marR="0" lvl="3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371600" marR="0" lvl="4" indent="0" algn="l" rtl="0">
              <a:spcBef>
                <a:spcPts val="760"/>
              </a:spcBef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14960" algn="l"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ts val="2240"/>
              <a:buFont typeface="Trebuchet MS"/>
              <a:buAutoNum type="arabicPeriod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Lis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3736" marR="0" lvl="0" indent="-72136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784" marR="0" lvl="1" indent="-121411" algn="l" rtl="0">
              <a:lnSpc>
                <a:spcPct val="120000"/>
              </a:lnSpc>
              <a:spcBef>
                <a:spcPts val="288"/>
              </a:spcBef>
              <a:buClr>
                <a:schemeClr val="dk1"/>
              </a:buClr>
              <a:buSzPts val="1400"/>
              <a:buFont typeface="Merriweather Sans"/>
              <a:buChar char="–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9536" marR="0" lvl="2" indent="-84836" algn="l" rtl="0">
              <a:lnSpc>
                <a:spcPct val="120000"/>
              </a:lnSpc>
              <a:spcBef>
                <a:spcPts val="264"/>
              </a:spcBef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3736" marR="0" lvl="0" indent="-72136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8415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520"/>
              </a:spcBef>
              <a:buClr>
                <a:schemeClr val="accent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marR="0" lvl="1" indent="-17145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46050" algn="l" rtl="0">
              <a:spcBef>
                <a:spcPts val="260"/>
              </a:spcBef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000" b="0" i="0" u="none" strike="noStrike" cap="none">
              <a:solidFill>
                <a:srgbClr val="CCCC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CONFIDENTIAL</a:t>
            </a:r>
          </a:p>
        </p:txBody>
      </p:sp>
      <p:cxnSp>
        <p:nvCxnSpPr>
          <p:cNvPr id="29" name="Shape 29"/>
          <p:cNvCxnSpPr/>
          <p:nvPr/>
        </p:nvCxnSpPr>
        <p:spPr>
          <a:xfrm>
            <a:off x="1104900" y="6601291"/>
            <a:ext cx="0" cy="1645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Shape 30" descr="logo_footer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6830" y="6615683"/>
            <a:ext cx="476250" cy="1694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intro.asp" TargetMode="External"/><Relationship Id="rId4" Type="http://schemas.openxmlformats.org/officeDocument/2006/relationships/hyperlink" Target="http://htmlbook.ru/sam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11459"/>
          <a:stretch/>
        </p:blipFill>
        <p:spPr>
          <a:xfrm flipH="1">
            <a:off x="0" y="-1"/>
            <a:ext cx="9144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31825" y="2075578"/>
            <a:ext cx="6910388" cy="6093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6035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HTML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HyperText Markup Language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accent2"/>
              </a:buClr>
              <a:buSzPts val="1800"/>
              <a:buFont typeface="Arial"/>
              <a:buNone/>
            </a:pPr>
            <a:r>
              <a:rPr lang="en-US"/>
              <a:t>NOVEMBER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, 2017</a:t>
            </a:r>
          </a:p>
        </p:txBody>
      </p:sp>
      <p:pic>
        <p:nvPicPr>
          <p:cNvPr id="163" name="Shape 163" descr="logo_cover_5.png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 t="3538" b="3538"/>
          <a:stretch/>
        </p:blipFill>
        <p:spPr>
          <a:xfrm>
            <a:off x="627880" y="504826"/>
            <a:ext cx="1243502" cy="45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&lt;meta&gt;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356625" y="1298943"/>
            <a:ext cx="8430900" cy="427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&lt;meta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name="keywords" content="HTML, metatag, tag"&gt;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&lt;meta </a:t>
            </a:r>
          </a:p>
          <a:p>
            <a:pPr marL="457200" marR="0" lvl="0" indent="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http-equiv="Content-Type" </a:t>
            </a:r>
          </a:p>
          <a:p>
            <a:pPr marL="457200" marR="0" lvl="0" indent="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content="text/html; charset=utf-8"</a:t>
            </a: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&lt;meta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name="author" content=“Trevor Philips"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&lt;meta </a:t>
            </a:r>
          </a:p>
          <a:p>
            <a:pPr marL="457200" marR="0" lvl="0" indent="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name="copyright" lang=“ru" </a:t>
            </a:r>
          </a:p>
          <a:p>
            <a:pPr marL="457200" marR="0" lvl="0" indent="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content=“Trevor Philips Industries"</a:t>
            </a: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/&gt;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&lt;body&gt;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9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indent="3873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36195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Заголовок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36195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Lorem ipsum 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br/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dolor sit amet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36195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https://www.w3schools.com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914400" lvl="0" indent="36195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Посетите W3Schools.com!</a:t>
            </a:r>
          </a:p>
          <a:p>
            <a:pPr marL="457200" lvl="0" indent="36195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indent="36195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Inline vs block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381000" y="1093304"/>
          <a:ext cx="8382000" cy="128018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Блочные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Строчные 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0" i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занимают всю доступную ширину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ширина = содержимое + отступы + поля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Inline vs block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381000" y="10933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Блочные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Строчные 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может содержать блочные, строчные элементы и данные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содержат только данные или другие строчные элементы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Inline vs block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381000" y="10933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Блочные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Строчные 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0" i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высота элемента определяется его содержимым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высота определяется размером шрифта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Inline vs block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381000" y="1093304"/>
          <a:ext cx="8382000" cy="274322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Блочные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Строчные 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0" i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всегда начинается с новой строки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b="0" i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несколько строчных элементов идущих подряд располагаются на одной строке и переносятся на другую строку при необходимости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Inline vs block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381000" y="1093304"/>
          <a:ext cx="8382000" cy="164594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Блочные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Строчные 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2400"/>
                        <a:t>свойства, связанные с размерами (width, height) применимы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2400"/>
                        <a:t>свойства</a:t>
                      </a:r>
                      <a:r>
                        <a:rPr lang="en-US" sz="2400" b="0" i="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, связанные с размерами (width, height) </a:t>
                      </a:r>
                      <a:r>
                        <a:rPr lang="en-US" sz="2400"/>
                        <a:t>неприменимы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Inline vs block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381000" y="1093304"/>
          <a:ext cx="8382000" cy="237746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Блочные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Строчные 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2400" b="1">
                          <a:solidFill>
                            <a:srgbClr val="666666"/>
                          </a:solidFill>
                        </a:rPr>
                        <a:t>&lt;div&gt;, &lt;form&gt;, &lt;h1&gt;, &lt;h2&gt;, &lt;h3&gt;…, &lt;hr&gt;,&lt;ol&gt;, &lt;table&gt;, &lt;ul&gt;...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2400" b="1">
                          <a:solidFill>
                            <a:srgbClr val="666666"/>
                          </a:solidFill>
                        </a:rPr>
                        <a:t>&lt;span&gt;</a:t>
                      </a: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, </a:t>
                      </a:r>
                      <a:r>
                        <a:rPr lang="en-US" sz="2400" b="1">
                          <a:solidFill>
                            <a:srgbClr val="666666"/>
                          </a:solidFill>
                        </a:rPr>
                        <a:t>&lt;a&gt;</a:t>
                      </a: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, </a:t>
                      </a:r>
                      <a:r>
                        <a:rPr lang="en-US" sz="2400" b="1">
                          <a:solidFill>
                            <a:srgbClr val="666666"/>
                          </a:solidFill>
                        </a:rPr>
                        <a:t>&lt;q&gt;</a:t>
                      </a: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, </a:t>
                      </a:r>
                      <a:r>
                        <a:rPr lang="en-US" sz="2400" b="1">
                          <a:solidFill>
                            <a:srgbClr val="666666"/>
                          </a:solidFill>
                        </a:rPr>
                        <a:t>&lt;b&gt;</a:t>
                      </a: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 и др., а также элементы, у которых свойство display установлено как inline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/>
              <a:t>Display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00700" y="2252625"/>
            <a:ext cx="6123900" cy="203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display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block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display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inline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display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inline-block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Headers &lt;h#&gt;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2"/>
          </p:nvPr>
        </p:nvSpPr>
        <p:spPr>
          <a:xfrm>
            <a:off x="356616" y="1033670"/>
            <a:ext cx="8430768" cy="54168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/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 #1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 #2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/h2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 #3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/h3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 #4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/h4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 #5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/h5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Header #6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/h6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5325" y="1415974"/>
            <a:ext cx="3897925" cy="25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Обо мне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9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/>
              <a:t>Алексей Ившин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2"/>
                </a:solidFill>
              </a:rPr>
              <a:t>Разработчик мобильных приложений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2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2"/>
                </a:solidFill>
              </a:rPr>
              <a:t>3 года в EPAM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Paragraph &lt;p&gt;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2"/>
          </p:nvPr>
        </p:nvSpPr>
        <p:spPr>
          <a:xfrm>
            <a:off x="356616" y="1033670"/>
            <a:ext cx="8430768" cy="54168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&lt;p&gt;</a:t>
            </a:r>
          </a:p>
          <a:p>
            <a:pPr marL="0" marR="0" lvl="0" indent="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Lorem ipsum dolor sit amet, consectetur adipisicing elit.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&lt;/p&gt;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&lt;p&gt;</a:t>
            </a:r>
          </a:p>
          <a:p>
            <a:pPr marL="45720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Dolorem sed officia ex eius iste quod commodi doloribus totam reiciendis suscipit atque repellendus 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&lt;p/&gt;</a:t>
            </a:r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2400"/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1" y="4271679"/>
            <a:ext cx="8313400" cy="17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Table &lt;t</a:t>
            </a:r>
            <a:r>
              <a:rPr lang="en-US"/>
              <a:t>able&gt;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356650" y="3278825"/>
            <a:ext cx="7719600" cy="28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00CD"/>
                </a:solidFill>
              </a:rPr>
              <a:t>&lt;table&gt;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CC0000"/>
                </a:solidFill>
              </a:rPr>
              <a:t>&lt;</a:t>
            </a:r>
            <a:r>
              <a:rPr lang="en-US" sz="2400" dirty="0" err="1">
                <a:solidFill>
                  <a:srgbClr val="CC0000"/>
                </a:solidFill>
              </a:rPr>
              <a:t>tr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  <a:r>
              <a:rPr lang="en-US" sz="2400" dirty="0">
                <a:solidFill>
                  <a:srgbClr val="6AA84F"/>
                </a:solidFill>
              </a:rPr>
              <a:t>&lt;</a:t>
            </a:r>
            <a:r>
              <a:rPr lang="en-US" sz="2400" dirty="0" err="1">
                <a:solidFill>
                  <a:srgbClr val="6AA84F"/>
                </a:solidFill>
              </a:rPr>
              <a:t>th</a:t>
            </a:r>
            <a:r>
              <a:rPr lang="en-US" sz="2400" dirty="0">
                <a:solidFill>
                  <a:srgbClr val="6AA84F"/>
                </a:solidFill>
              </a:rPr>
              <a:t>&gt;</a:t>
            </a:r>
            <a:r>
              <a:rPr lang="en-US" sz="2400" dirty="0"/>
              <a:t>First name</a:t>
            </a:r>
            <a:r>
              <a:rPr lang="en-US" sz="2400" dirty="0">
                <a:solidFill>
                  <a:srgbClr val="6AA84F"/>
                </a:solidFill>
              </a:rPr>
              <a:t>&lt;/</a:t>
            </a:r>
            <a:r>
              <a:rPr lang="en-US" sz="2400" dirty="0" err="1">
                <a:solidFill>
                  <a:srgbClr val="6AA84F"/>
                </a:solidFill>
              </a:rPr>
              <a:t>th</a:t>
            </a:r>
            <a:r>
              <a:rPr lang="en-US" sz="2400" dirty="0">
                <a:solidFill>
                  <a:srgbClr val="6AA84F"/>
                </a:solidFill>
              </a:rPr>
              <a:t>&gt;&lt;</a:t>
            </a:r>
            <a:r>
              <a:rPr lang="en-US" sz="2400" dirty="0" err="1">
                <a:solidFill>
                  <a:srgbClr val="6AA84F"/>
                </a:solidFill>
              </a:rPr>
              <a:t>th</a:t>
            </a:r>
            <a:r>
              <a:rPr lang="en-US" sz="2400" dirty="0">
                <a:solidFill>
                  <a:srgbClr val="6AA84F"/>
                </a:solidFill>
              </a:rPr>
              <a:t>&gt;</a:t>
            </a:r>
            <a:r>
              <a:rPr lang="en-US" sz="2400" dirty="0"/>
              <a:t>Last name</a:t>
            </a:r>
            <a:r>
              <a:rPr lang="en-US" sz="2400" dirty="0">
                <a:solidFill>
                  <a:srgbClr val="6AA84F"/>
                </a:solidFill>
              </a:rPr>
              <a:t>&lt;/</a:t>
            </a:r>
            <a:r>
              <a:rPr lang="en-US" sz="2400" dirty="0" err="1">
                <a:solidFill>
                  <a:srgbClr val="6AA84F"/>
                </a:solidFill>
              </a:rPr>
              <a:t>th</a:t>
            </a:r>
            <a:r>
              <a:rPr lang="en-US" sz="2400" dirty="0">
                <a:solidFill>
                  <a:srgbClr val="6AA84F"/>
                </a:solidFill>
              </a:rPr>
              <a:t>&gt;</a:t>
            </a:r>
            <a:r>
              <a:rPr lang="en-US" sz="2400" dirty="0">
                <a:solidFill>
                  <a:srgbClr val="CC0000"/>
                </a:solidFill>
              </a:rPr>
              <a:t>&lt;/</a:t>
            </a:r>
            <a:r>
              <a:rPr lang="en-US" sz="2400" dirty="0" err="1">
                <a:solidFill>
                  <a:srgbClr val="CC0000"/>
                </a:solidFill>
              </a:rPr>
              <a:t>tr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CC0000"/>
                </a:solidFill>
              </a:rPr>
              <a:t>&lt;</a:t>
            </a:r>
            <a:r>
              <a:rPr lang="en-US" sz="2400" dirty="0" err="1">
                <a:solidFill>
                  <a:srgbClr val="CC0000"/>
                </a:solidFill>
              </a:rPr>
              <a:t>tr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  <a:r>
              <a:rPr lang="en-US" sz="2400" dirty="0">
                <a:solidFill>
                  <a:srgbClr val="B45F06"/>
                </a:solidFill>
              </a:rPr>
              <a:t>&lt;td&gt;</a:t>
            </a:r>
            <a:r>
              <a:rPr lang="en-US" sz="2400" dirty="0"/>
              <a:t>John</a:t>
            </a:r>
            <a:r>
              <a:rPr lang="en-US" sz="2400" dirty="0">
                <a:solidFill>
                  <a:srgbClr val="B45F06"/>
                </a:solidFill>
              </a:rPr>
              <a:t>&lt;/td&gt;&lt;td&gt;</a:t>
            </a:r>
            <a:r>
              <a:rPr lang="en-US" sz="2400" dirty="0"/>
              <a:t>Doe</a:t>
            </a:r>
            <a:r>
              <a:rPr lang="en-US" sz="2400" dirty="0">
                <a:solidFill>
                  <a:srgbClr val="B45F06"/>
                </a:solidFill>
              </a:rPr>
              <a:t>&lt;/td&gt;</a:t>
            </a:r>
            <a:r>
              <a:rPr lang="en-US" sz="2400" dirty="0">
                <a:solidFill>
                  <a:srgbClr val="CC0000"/>
                </a:solidFill>
              </a:rPr>
              <a:t>&lt;/</a:t>
            </a:r>
            <a:r>
              <a:rPr lang="en-US" sz="2400" dirty="0" err="1">
                <a:solidFill>
                  <a:srgbClr val="CC0000"/>
                </a:solidFill>
              </a:rPr>
              <a:t>tr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C00000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tr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  <a:r>
              <a:rPr lang="en-US" sz="2400" dirty="0">
                <a:solidFill>
                  <a:srgbClr val="B45F06"/>
                </a:solidFill>
              </a:rPr>
              <a:t>&lt;td&gt;</a:t>
            </a:r>
            <a:r>
              <a:rPr lang="en-US" sz="2400" dirty="0"/>
              <a:t>Jane</a:t>
            </a:r>
            <a:r>
              <a:rPr lang="en-US" sz="2400" dirty="0">
                <a:solidFill>
                  <a:srgbClr val="B45F06"/>
                </a:solidFill>
              </a:rPr>
              <a:t>&lt;/td&gt;&lt;td&gt;</a:t>
            </a:r>
            <a:r>
              <a:rPr lang="en-US" sz="2400" dirty="0"/>
              <a:t>Doe</a:t>
            </a:r>
            <a:r>
              <a:rPr lang="en-US" sz="2400" dirty="0">
                <a:solidFill>
                  <a:srgbClr val="B45F06"/>
                </a:solidFill>
              </a:rPr>
              <a:t>&lt;/td&gt;</a:t>
            </a:r>
            <a:r>
              <a:rPr lang="en-US" sz="2400" dirty="0">
                <a:solidFill>
                  <a:srgbClr val="CC0000"/>
                </a:solidFill>
              </a:rPr>
              <a:t>&lt;/</a:t>
            </a:r>
            <a:r>
              <a:rPr lang="en-US" sz="2400" dirty="0" err="1">
                <a:solidFill>
                  <a:srgbClr val="CC0000"/>
                </a:solidFill>
              </a:rPr>
              <a:t>tr</a:t>
            </a:r>
            <a:r>
              <a:rPr lang="en-US" sz="2400" dirty="0">
                <a:solidFill>
                  <a:srgbClr val="CC0000"/>
                </a:solidFill>
              </a:rPr>
              <a:t>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000CD"/>
                </a:solidFill>
              </a:rPr>
              <a:t>&lt;/table&gt;</a:t>
            </a:r>
          </a:p>
          <a:p>
            <a:pPr marL="0" marR="0" lvl="0" indent="-69850" algn="l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306" name="Shape 306"/>
          <p:cNvSpPr txBox="1"/>
          <p:nvPr/>
        </p:nvSpPr>
        <p:spPr>
          <a:xfrm>
            <a:off x="467224" y="1246722"/>
            <a:ext cx="3587400" cy="171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&lt;th&gt; - Заголовок</a:t>
            </a:r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&lt;tr&gt; - Строка</a:t>
            </a:r>
          </a:p>
          <a:p>
            <a:pPr marL="0" marR="0" lvl="0" indent="-101600" algn="l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&lt;td&gt; - Ячейка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Image </a:t>
            </a:r>
            <a:r>
              <a:rPr lang="en-US"/>
              <a:t>&lt;img&gt;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304800" y="15190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{0BFA1B97-4EE4-4169-8594-B1FB530B1ACF}</a:tableStyleId>
              </a:tblPr>
              <a:tblGrid>
                <a:gridCol w="1403575"/>
                <a:gridCol w="1332600"/>
                <a:gridCol w="5721275"/>
              </a:tblGrid>
              <a:tr h="31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Attribute</a:t>
                      </a:r>
                    </a:p>
                  </a:txBody>
                  <a:tcPr marL="77150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Value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31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alt</a:t>
                      </a:r>
                    </a:p>
                  </a:txBody>
                  <a:tcPr marL="77150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текст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Задает альтернативный текст для изображения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height</a:t>
                      </a:r>
                    </a:p>
                  </a:txBody>
                  <a:tcPr marL="77150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пиксели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Задает высоту изображения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src</a:t>
                      </a:r>
                    </a:p>
                  </a:txBody>
                  <a:tcPr marL="77150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URL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Указывает URL-адрес изображения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width</a:t>
                      </a:r>
                    </a:p>
                  </a:txBody>
                  <a:tcPr marL="77150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пиксели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Задает ширину изображения</a:t>
                      </a:r>
                    </a:p>
                  </a:txBody>
                  <a:tcPr marL="38575" marR="38575" marT="38575" marB="3857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Lists &lt;ul&gt;, &lt;ol&gt;</a:t>
            </a:r>
          </a:p>
        </p:txBody>
      </p:sp>
      <p:graphicFrame>
        <p:nvGraphicFramePr>
          <p:cNvPr id="320" name="Shape 320"/>
          <p:cNvGraphicFramePr/>
          <p:nvPr/>
        </p:nvGraphicFramePr>
        <p:xfrm>
          <a:off x="381000" y="10933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{6437C50F-68B2-4662-B000-070FCCD555C1}</a:tableStyleId>
              </a:tblPr>
              <a:tblGrid>
                <a:gridCol w="4191000"/>
                <a:gridCol w="4191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Неупорядоченный (маркированный)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Упорядоченный</a:t>
                      </a: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dk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&lt;ul&gt;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&lt;li&gt;Первый&lt;/li&gt;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&lt;li&gt;Второй&lt;/li&gt;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&lt;li&gt;Третий&lt;/li&gt;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&lt;/ul&gt;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&lt;ol&gt;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&lt;li&gt;Первый&lt;/li&gt;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&lt;li&gt;Второй&lt;/li&gt;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    &lt;li&gt;Третий&lt;/li&gt;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&lt;/ol&gt;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Hyperlink / Anchor &lt;</a:t>
            </a:r>
            <a:r>
              <a:rPr lang="en-US"/>
              <a:t>a&gt;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356625" y="1435598"/>
            <a:ext cx="8430900" cy="25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/>
              <a:t>Ссылка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i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Текст ссылки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/>
              <a:t>Как якорь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400" i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ANCHOR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"/&gt;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="#</a:t>
            </a:r>
            <a:r>
              <a:rPr lang="en-US" sz="2400" i="1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ANCHOR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Текст ссылки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101600" algn="l" rtl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Hyperlink / Anchor &lt;</a:t>
            </a:r>
            <a:r>
              <a:rPr lang="en-US"/>
              <a:t>a&gt;</a:t>
            </a:r>
          </a:p>
        </p:txBody>
      </p:sp>
      <p:graphicFrame>
        <p:nvGraphicFramePr>
          <p:cNvPr id="334" name="Shape 334"/>
          <p:cNvGraphicFramePr/>
          <p:nvPr/>
        </p:nvGraphicFramePr>
        <p:xfrm>
          <a:off x="356615" y="139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{0BFA1B97-4EE4-4169-8594-B1FB530B1ACF}</a:tableStyleId>
              </a:tblPr>
              <a:tblGrid>
                <a:gridCol w="1683550"/>
                <a:gridCol w="2033975"/>
                <a:gridCol w="4713225"/>
              </a:tblGrid>
              <a:tr h="16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Attribute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Value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16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href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URL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Указывает URL-адрес страницы, на которую ссылается ссылка.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target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_blank</a:t>
                      </a:r>
                      <a:br>
                        <a:rPr lang="en-US" sz="2400"/>
                      </a:br>
                      <a:r>
                        <a:rPr lang="en-US" sz="2400"/>
                        <a:t>_parent</a:t>
                      </a:r>
                      <a:br>
                        <a:rPr lang="en-US" sz="2400"/>
                      </a:br>
                      <a:r>
                        <a:rPr lang="en-US" sz="2400"/>
                        <a:t>_self (default)</a:t>
                      </a:r>
                      <a:br>
                        <a:rPr lang="en-US" sz="2400"/>
                      </a:br>
                      <a:r>
                        <a:rPr lang="en-US" sz="2400"/>
                        <a:t>_top</a:t>
                      </a:r>
                      <a:br>
                        <a:rPr lang="en-US" sz="2400"/>
                      </a:br>
                      <a:r>
                        <a:rPr lang="en-US" sz="2400" i="1"/>
                        <a:t>framename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Определяет, где открыть связанный документ</a:t>
                      </a:r>
                    </a:p>
                  </a:txBody>
                  <a:tcPr marL="27325" marR="27325" marT="27325" marB="273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Form &lt;for</a:t>
            </a:r>
            <a:r>
              <a:rPr lang="en-US"/>
              <a:t>m&gt;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84100" y="2719850"/>
            <a:ext cx="8293200" cy="156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action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="/action_page.php"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method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="get"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...Внутренние поля формы...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Form</a:t>
            </a:r>
          </a:p>
        </p:txBody>
      </p:sp>
      <p:graphicFrame>
        <p:nvGraphicFramePr>
          <p:cNvPr id="348" name="Shape 348"/>
          <p:cNvGraphicFramePr/>
          <p:nvPr/>
        </p:nvGraphicFramePr>
        <p:xfrm>
          <a:off x="303307" y="1126368"/>
          <a:ext cx="8348875" cy="4981670"/>
        </p:xfrm>
        <a:graphic>
          <a:graphicData uri="http://schemas.openxmlformats.org/drawingml/2006/table">
            <a:tbl>
              <a:tblPr>
                <a:noFill/>
                <a:tableStyleId>{0BFA1B97-4EE4-4169-8594-B1FB530B1ACF}</a:tableStyleId>
              </a:tblPr>
              <a:tblGrid>
                <a:gridCol w="2618350"/>
                <a:gridCol w="5730525"/>
              </a:tblGrid>
              <a:tr h="26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Attribute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>
                          <a:solidFill>
                            <a:schemeClr val="lt1"/>
                          </a:solidFill>
                        </a:rPr>
                        <a:t>Value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accept-charset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character_set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action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URL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autocomplete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on</a:t>
                      </a:r>
                      <a:br>
                        <a:rPr lang="en-US" sz="2400"/>
                      </a:br>
                      <a:r>
                        <a:rPr lang="en-US" sz="2400"/>
                        <a:t>off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method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get</a:t>
                      </a:r>
                      <a:br>
                        <a:rPr lang="en-US" sz="2400"/>
                      </a:br>
                      <a:r>
                        <a:rPr lang="en-US" sz="2400"/>
                        <a:t>post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name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i="1"/>
                        <a:t>текст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0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 u="sng"/>
                        <a:t>target</a:t>
                      </a:r>
                    </a:p>
                  </a:txBody>
                  <a:tcPr marL="84650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_blank</a:t>
                      </a:r>
                      <a:br>
                        <a:rPr lang="en-US" sz="2400"/>
                      </a:br>
                      <a:r>
                        <a:rPr lang="en-US" sz="2400"/>
                        <a:t>_self</a:t>
                      </a:r>
                      <a:br>
                        <a:rPr lang="en-US" sz="2400"/>
                      </a:br>
                      <a:r>
                        <a:rPr lang="en-US" sz="2400"/>
                        <a:t>_parent</a:t>
                      </a:r>
                      <a:br>
                        <a:rPr lang="en-US" sz="2400"/>
                      </a:br>
                      <a:r>
                        <a:rPr lang="en-US" sz="2400"/>
                        <a:t>_top</a:t>
                      </a:r>
                    </a:p>
                  </a:txBody>
                  <a:tcPr marL="42325" marR="42325" marT="42325" marB="423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Form &lt;for</a:t>
            </a:r>
            <a:r>
              <a:rPr lang="en-US"/>
              <a:t>m&gt;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00200" y="1117975"/>
            <a:ext cx="9144000" cy="54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="firstname"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="text"&gt;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="cars"&gt;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="volvo"&gt;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Volvo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="saab"&gt;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Saab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/select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="button"&gt;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Нажми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698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387350" algn="l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Многострочное текстовое поле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/textarea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W3 Schools / HTML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Htmlbook / HTML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Содержание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9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История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Теги</a:t>
            </a:r>
          </a:p>
          <a:p>
            <a: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Атрибуты тегов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Общая структура HTML документа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buSzPts val="3000"/>
              <a:buChar char="●"/>
            </a:pPr>
            <a:r>
              <a:rPr lang="en-US" sz="3000"/>
              <a:t>Подробнее о тегах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4"/>
          </p:nvPr>
        </p:nvSpPr>
        <p:spPr>
          <a:xfrm>
            <a:off x="0" y="2535806"/>
            <a:ext cx="9143999" cy="1663331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square" lIns="137150" tIns="27425" rIns="137150" bIns="34275" anchor="ctr" anchorCtr="0">
            <a:noAutofit/>
          </a:bodyPr>
          <a:lstStyle/>
          <a:p>
            <a:pPr marL="0" marR="0" lvl="0" indent="-241300" algn="ctr" rtl="0">
              <a:spcBef>
                <a:spcPts val="0"/>
              </a:spcBef>
              <a:buClr>
                <a:schemeClr val="accent2"/>
              </a:buClr>
              <a:buSzPts val="3800"/>
              <a:buFont typeface="Arial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История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13" y="1631800"/>
            <a:ext cx="8769376" cy="3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Теги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381000" y="1645699"/>
            <a:ext cx="8382000" cy="30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endParaRPr sz="2400"/>
          </a:p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Контент тега...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/tagname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marL="0" marR="0" lvl="0" indent="-127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emptytag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ts val="2000"/>
              <a:buFont typeface="Arial"/>
              <a:buNone/>
            </a:pPr>
            <a:endParaRPr sz="2400">
              <a:solidFill>
                <a:srgbClr val="0000C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ts val="1500"/>
              <a:buFont typeface="Arial"/>
              <a:buNone/>
            </a:pPr>
            <a:r>
              <a:rPr lang="en-US" sz="240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&lt;!-- Комментарий --&gt;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ts val="2000"/>
              <a:buFont typeface="Arial"/>
              <a:buNone/>
            </a:pPr>
            <a:endParaRPr sz="2400">
              <a:solidFill>
                <a:srgbClr val="0000C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0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Атрибуты тегов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381000" y="1701975"/>
            <a:ext cx="8629500" cy="452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Общий вид:</a:t>
            </a:r>
          </a:p>
          <a:p>
            <a:pPr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 </a:t>
            </a:r>
            <a:r>
              <a:rPr lang="en-US" sz="2400">
                <a:solidFill>
                  <a:srgbClr val="CC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attributeName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=”attributeValue”/&gt;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Примеры: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 </a:t>
            </a:r>
            <a:r>
              <a:rPr lang="en-US" sz="2400">
                <a:solidFill>
                  <a:srgbClr val="CC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=”tagId”/&gt;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AutoNum type="arabicPeriod"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 </a:t>
            </a:r>
            <a:r>
              <a:rPr lang="en-US" sz="2400">
                <a:solidFill>
                  <a:srgbClr val="CC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=’Некоторый “Текст” подсказки’/&gt;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ts val="2400"/>
              <a:buFont typeface="Verdana"/>
              <a:buAutoNum type="arabicPeriod"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tagname </a:t>
            </a:r>
            <a:r>
              <a:rPr lang="en-US" sz="2400">
                <a:solidFill>
                  <a:srgbClr val="CC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disabled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Общая структура HTML документа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&lt;!DOCTYPE html&gt;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4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&lt;meta charset="UTF-8"&gt;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&lt;title&gt;</a:t>
            </a:r>
            <a:r>
              <a:rPr lang="en-US" sz="2400">
                <a:solidFill>
                  <a:srgbClr val="CC0000"/>
                </a:solidFill>
              </a:rPr>
              <a:t>Заголовок документа</a:t>
            </a:r>
            <a:r>
              <a:rPr lang="en-US" sz="24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&lt;/title&gt;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		&lt;link rel="stylesheet" href="css/styles.css"&gt;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	&lt;/head&gt;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400" b="0" i="0" u="none" strike="noStrike" cap="none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-US" sz="2400">
                <a:solidFill>
                  <a:srgbClr val="38761D"/>
                </a:solidFill>
              </a:rPr>
              <a:t>Отображаемый контент сайта…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	&lt;/body&gt;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&lt;script src="js/script.js"&gt;&lt;/script&gt;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1360"/>
              <a:buFont typeface="Arial"/>
              <a:buNone/>
            </a:pPr>
            <a:r>
              <a:rPr lang="en-US" sz="2400" b="0" i="0" u="none" strike="noStrike" cap="none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DOCTYPE</a:t>
            </a:r>
          </a:p>
        </p:txBody>
      </p:sp>
      <p:graphicFrame>
        <p:nvGraphicFramePr>
          <p:cNvPr id="212" name="Shape 212"/>
          <p:cNvGraphicFramePr/>
          <p:nvPr/>
        </p:nvGraphicFramePr>
        <p:xfrm>
          <a:off x="228600" y="1214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{0BFA1B97-4EE4-4169-8594-B1FB530B1ACF}</a:tableStyleId>
              </a:tblPr>
              <a:tblGrid>
                <a:gridCol w="5096975"/>
                <a:gridCol w="35898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 i="1" u="none" strike="noStrike" cap="none">
                          <a:solidFill>
                            <a:schemeClr val="lt1"/>
                          </a:solidFill>
                        </a:rPr>
                        <a:t>DOCTYPE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 i="1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HTML 4.01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&lt;!DOCTYPE HTML PUBLIC "-//W3C//DTD HTML 4.01//EN" "http://www.w3.org/TR/html4/strict.dtd"&gt;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Строгий синтаксис HTML.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&lt;!DOCTYPE HTML PUBLIC "-//W3C//DTD HTML 4.01 Transitional//EN" "http://www.w3.org/TR/html4/loose.dtd"&gt;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Синтаксис Transitional HTML.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HTML 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&lt;!DOCTYPE html&gt;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Для всех документов.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E9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5" dist="25400" dir="5400000" algn="t" rotWithShape="0">
              <a:srgbClr val="000000">
                <a:alpha val="29803"/>
              </a:srgbClr>
            </a:outerShdw>
          </a:effectLst>
        </p:spPr>
        <p:txBody>
          <a:bodyPr wrap="square" lIns="365750" tIns="45700" rIns="91425" bIns="45700" anchor="ctr" anchorCtr="0">
            <a:noAutofit/>
          </a:bodyPr>
          <a:lstStyle/>
          <a:p>
            <a:pPr marL="0" marR="0" lvl="0" indent="-165100" algn="l" rtl="0">
              <a:spcBef>
                <a:spcPts val="0"/>
              </a:spcBef>
              <a:buClr>
                <a:schemeClr val="accent2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&lt;head&gt;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356616" y="1435607"/>
            <a:ext cx="84309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charset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="UTF-8"&gt;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="author"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="John Doe"&gt;</a:t>
            </a:r>
          </a:p>
          <a:p>
            <a:pPr lvl="0" indent="38735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Заголовок документа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/title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href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="URL/images/"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target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="_blank"&gt;</a:t>
            </a:r>
          </a:p>
          <a:p>
            <a:pPr marL="0" marR="0" lvl="0" indent="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rel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="stylesheet"</a:t>
            </a:r>
            <a:r>
              <a:rPr lang="en-US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href</a:t>
            </a:r>
            <a:r>
              <a:rPr lang="en-US" sz="2400">
                <a:solidFill>
                  <a:srgbClr val="0000C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="mystyle.css"&gt;</a:t>
            </a:r>
          </a:p>
          <a:p>
            <a:pPr marL="0" marR="0" lvl="0" indent="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</a:p>
          <a:p>
            <a:pPr marL="457200" marR="0" lvl="0" indent="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body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background-color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 green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 </a:t>
            </a:r>
          </a:p>
          <a:p>
            <a:pPr marL="4572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/style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4572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alert(‘Привет!’)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/script</a:t>
            </a:r>
            <a:r>
              <a:rPr lang="en-US" sz="2400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</a:p>
          <a:p>
            <a:pPr marL="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rgbClr val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rgbClr val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Microsoft Macintosh PowerPoint</Application>
  <PresentationFormat>On-screen Show (4:3)</PresentationFormat>
  <Paragraphs>522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Verdana</vt:lpstr>
      <vt:lpstr>Merriweather Sans</vt:lpstr>
      <vt:lpstr>Consolas</vt:lpstr>
      <vt:lpstr>Arial</vt:lpstr>
      <vt:lpstr>Trebuchet MS</vt:lpstr>
      <vt:lpstr>Calibri</vt:lpstr>
      <vt:lpstr>Arial Black</vt:lpstr>
      <vt:lpstr>Custom Design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2017-11-30T13:49:05Z</dcterms:modified>
</cp:coreProperties>
</file>