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5" r:id="rId3"/>
    <p:sldId id="264" r:id="rId4"/>
    <p:sldId id="266" r:id="rId5"/>
    <p:sldId id="267" r:id="rId6"/>
    <p:sldId id="268" r:id="rId7"/>
    <p:sldId id="269" r:id="rId8"/>
    <p:sldId id="270" r:id="rId9"/>
    <p:sldId id="271" r:id="rId10"/>
    <p:sldId id="272" r:id="rId11"/>
    <p:sldId id="273" r:id="rId12"/>
    <p:sldId id="274" r:id="rId13"/>
    <p:sldId id="275" r:id="rId14"/>
    <p:sldId id="257" r:id="rId15"/>
    <p:sldId id="258" r:id="rId16"/>
    <p:sldId id="259" r:id="rId17"/>
    <p:sldId id="260" r:id="rId18"/>
    <p:sldId id="261" r:id="rId19"/>
    <p:sldId id="262" r:id="rId20"/>
    <p:sldId id="263"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4D8AD81-256A-43CE-A260-3DFCC5E3B766}">
          <p14:sldIdLst>
            <p14:sldId id="256"/>
            <p14:sldId id="265"/>
            <p14:sldId id="264"/>
            <p14:sldId id="266"/>
            <p14:sldId id="267"/>
            <p14:sldId id="268"/>
            <p14:sldId id="269"/>
            <p14:sldId id="270"/>
            <p14:sldId id="271"/>
            <p14:sldId id="272"/>
            <p14:sldId id="273"/>
            <p14:sldId id="274"/>
            <p14:sldId id="275"/>
            <p14:sldId id="257"/>
            <p14:sldId id="258"/>
            <p14:sldId id="259"/>
            <p14:sldId id="260"/>
            <p14:sldId id="261"/>
            <p14:sldId id="262"/>
            <p14:sldId id="263"/>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D8336-92D0-40EF-BDF9-CD9ADA54ABCC}" type="datetimeFigureOut">
              <a:rPr lang="en-IN" smtClean="0"/>
              <a:t>28-06-2025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AF2A-DF70-43C5-97C8-4D08ACE5BF7C}" type="slidenum">
              <a:rPr lang="en-IN" smtClean="0"/>
              <a:t>‹#›</a:t>
            </a:fld>
            <a:endParaRPr lang="en-IN"/>
          </a:p>
        </p:txBody>
      </p:sp>
    </p:spTree>
    <p:extLst>
      <p:ext uri="{BB962C8B-B14F-4D97-AF65-F5344CB8AC3E}">
        <p14:creationId xmlns:p14="http://schemas.microsoft.com/office/powerpoint/2010/main" val="249800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952788-ED2B-E702-5CF3-AD53D9F62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15D764B-D9CA-AC3A-6FF0-43B823090B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814791D-3807-3C83-5EC5-4D7CC9E527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1BFED25-7AA9-7CC3-E1C9-B744329A8DE4}"/>
              </a:ext>
            </a:extLst>
          </p:cNvPr>
          <p:cNvSpPr>
            <a:spLocks noGrp="1"/>
          </p:cNvSpPr>
          <p:nvPr>
            <p:ph type="sldNum" sz="quarter" idx="5"/>
          </p:nvPr>
        </p:nvSpPr>
        <p:spPr/>
        <p:txBody>
          <a:bodyPr/>
          <a:lstStyle/>
          <a:p>
            <a:fld id="{BC79AF2A-DF70-43C5-97C8-4D08ACE5BF7C}" type="slidenum">
              <a:rPr lang="en-IN" smtClean="0"/>
              <a:t>2</a:t>
            </a:fld>
            <a:endParaRPr lang="en-IN"/>
          </a:p>
        </p:txBody>
      </p:sp>
    </p:spTree>
    <p:extLst>
      <p:ext uri="{BB962C8B-B14F-4D97-AF65-F5344CB8AC3E}">
        <p14:creationId xmlns:p14="http://schemas.microsoft.com/office/powerpoint/2010/main" val="308612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AF2A-DF70-43C5-97C8-4D08ACE5BF7C}" type="slidenum">
              <a:rPr lang="en-IN" smtClean="0"/>
              <a:t>14</a:t>
            </a:fld>
            <a:endParaRPr lang="en-IN"/>
          </a:p>
        </p:txBody>
      </p:sp>
    </p:spTree>
    <p:extLst>
      <p:ext uri="{BB962C8B-B14F-4D97-AF65-F5344CB8AC3E}">
        <p14:creationId xmlns:p14="http://schemas.microsoft.com/office/powerpoint/2010/main" val="3819109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270548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5F0BA-33C5-43B3-882C-9180D70B0805}"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269150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1021495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4232155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3095568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15F0BA-33C5-43B3-882C-9180D70B0805}" type="datetimeFigureOut">
              <a:rPr lang="en-IN" smtClean="0"/>
              <a:t>28-06-2025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2349942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15F0BA-33C5-43B3-882C-9180D70B0805}" type="datetimeFigureOut">
              <a:rPr lang="en-IN" smtClean="0"/>
              <a:t>28-06-2025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2685819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1022638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232279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428991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5F0BA-33C5-43B3-882C-9180D70B0805}"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362078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5F0BA-33C5-43B3-882C-9180D70B0805}"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260438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5F0BA-33C5-43B3-882C-9180D70B0805}" type="datetimeFigureOut">
              <a:rPr lang="en-IN" smtClean="0"/>
              <a:t>28-06-2025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79584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5F0BA-33C5-43B3-882C-9180D70B0805}" type="datetimeFigureOut">
              <a:rPr lang="en-IN" smtClean="0"/>
              <a:t>28-06-2025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94586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5F0BA-33C5-43B3-882C-9180D70B0805}" type="datetimeFigureOut">
              <a:rPr lang="en-IN" smtClean="0"/>
              <a:t>28-06-2025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112999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5F0BA-33C5-43B3-882C-9180D70B0805}"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295943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5F0BA-33C5-43B3-882C-9180D70B0805}"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3D912B-44AC-49C4-84C6-3FA222841EFB}" type="slidenum">
              <a:rPr lang="en-IN" smtClean="0"/>
              <a:t>‹#›</a:t>
            </a:fld>
            <a:endParaRPr lang="en-IN"/>
          </a:p>
        </p:txBody>
      </p:sp>
    </p:spTree>
    <p:extLst>
      <p:ext uri="{BB962C8B-B14F-4D97-AF65-F5344CB8AC3E}">
        <p14:creationId xmlns:p14="http://schemas.microsoft.com/office/powerpoint/2010/main" val="326113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15F0BA-33C5-43B3-882C-9180D70B0805}" type="datetimeFigureOut">
              <a:rPr lang="en-IN" smtClean="0"/>
              <a:t>28-06-2025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3D912B-44AC-49C4-84C6-3FA222841EFB}" type="slidenum">
              <a:rPr lang="en-IN" smtClean="0"/>
              <a:t>‹#›</a:t>
            </a:fld>
            <a:endParaRPr lang="en-IN"/>
          </a:p>
        </p:txBody>
      </p:sp>
    </p:spTree>
    <p:extLst>
      <p:ext uri="{BB962C8B-B14F-4D97-AF65-F5344CB8AC3E}">
        <p14:creationId xmlns:p14="http://schemas.microsoft.com/office/powerpoint/2010/main" val="1639134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5C252-0045-18DE-9487-281DA9F5B836}"/>
              </a:ext>
            </a:extLst>
          </p:cNvPr>
          <p:cNvSpPr>
            <a:spLocks noGrp="1"/>
          </p:cNvSpPr>
          <p:nvPr>
            <p:ph type="ctrTitle"/>
          </p:nvPr>
        </p:nvSpPr>
        <p:spPr/>
        <p:txBody>
          <a:bodyPr/>
          <a:lstStyle/>
          <a:p>
            <a:r>
              <a:rPr lang="en-IN" dirty="0"/>
              <a:t>C++ Programming – Chapter 5</a:t>
            </a:r>
          </a:p>
        </p:txBody>
      </p:sp>
      <p:sp>
        <p:nvSpPr>
          <p:cNvPr id="3" name="Subtitle 2">
            <a:extLst>
              <a:ext uri="{FF2B5EF4-FFF2-40B4-BE49-F238E27FC236}">
                <a16:creationId xmlns:a16="http://schemas.microsoft.com/office/drawing/2014/main" xmlns="" id="{07ABCAED-A6DF-62E1-EED0-CE1789278AC1}"/>
              </a:ext>
            </a:extLst>
          </p:cNvPr>
          <p:cNvSpPr>
            <a:spLocks noGrp="1"/>
          </p:cNvSpPr>
          <p:nvPr>
            <p:ph type="subTitle" idx="1"/>
          </p:nvPr>
        </p:nvSpPr>
        <p:spPr/>
        <p:txBody>
          <a:bodyPr/>
          <a:lstStyle/>
          <a:p>
            <a:r>
              <a:rPr lang="en-US" dirty="0"/>
              <a:t>Created by : the </a:t>
            </a:r>
            <a:r>
              <a:rPr lang="en-US" dirty="0" err="1"/>
              <a:t>easylearn</a:t>
            </a:r>
            <a:r>
              <a:rPr lang="en-US" dirty="0"/>
              <a:t> </a:t>
            </a:r>
            <a:r>
              <a:rPr lang="en-US" dirty="0" err="1"/>
              <a:t>acadamy</a:t>
            </a:r>
            <a:endParaRPr lang="en-IN" dirty="0"/>
          </a:p>
        </p:txBody>
      </p:sp>
    </p:spTree>
    <p:extLst>
      <p:ext uri="{BB962C8B-B14F-4D97-AF65-F5344CB8AC3E}">
        <p14:creationId xmlns:p14="http://schemas.microsoft.com/office/powerpoint/2010/main" val="112285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B8C74FF-D532-C4FF-E799-DE92FFCDB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321C7E7-2B3F-32B9-4D71-4F869CB65293}"/>
              </a:ext>
            </a:extLst>
          </p:cNvPr>
          <p:cNvSpPr>
            <a:spLocks noGrp="1"/>
          </p:cNvSpPr>
          <p:nvPr>
            <p:ph type="title"/>
          </p:nvPr>
        </p:nvSpPr>
        <p:spPr/>
        <p:txBody>
          <a:bodyPr/>
          <a:lstStyle/>
          <a:p>
            <a:r>
              <a:rPr lang="en-IN" dirty="0"/>
              <a:t>2. precision Function</a:t>
            </a:r>
            <a:endParaRPr lang="en-IN" dirty="0">
              <a:effectLst/>
            </a:endParaRPr>
          </a:p>
        </p:txBody>
      </p:sp>
      <p:sp>
        <p:nvSpPr>
          <p:cNvPr id="4" name="Rectangle 2">
            <a:extLst>
              <a:ext uri="{FF2B5EF4-FFF2-40B4-BE49-F238E27FC236}">
                <a16:creationId xmlns:a16="http://schemas.microsoft.com/office/drawing/2014/main" xmlns="" id="{E6DC255D-7D95-132E-06EB-CCF93249C1A8}"/>
              </a:ext>
            </a:extLst>
          </p:cNvPr>
          <p:cNvSpPr>
            <a:spLocks noGrp="1" noChangeArrowheads="1"/>
          </p:cNvSpPr>
          <p:nvPr>
            <p:ph idx="1"/>
          </p:nvPr>
        </p:nvSpPr>
        <p:spPr bwMode="auto">
          <a:xfrm>
            <a:off x="904926" y="2478684"/>
            <a:ext cx="1038214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#include &lt;iostream&gt;</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#include &lt;</a:t>
            </a:r>
            <a:r>
              <a:rPr lang="en-US" altLang="en-US" sz="2000" dirty="0" err="1">
                <a:solidFill>
                  <a:schemeClr val="tx1"/>
                </a:solidFill>
                <a:latin typeface="Times New Roman" panose="02020603050405020304" pitchFamily="18" charset="0"/>
                <a:cs typeface="Times New Roman" panose="02020603050405020304" pitchFamily="18" charset="0"/>
              </a:rPr>
              <a:t>iomanip</a:t>
            </a:r>
            <a:r>
              <a:rPr lang="en-US" altLang="en-US" sz="2000" dirty="0">
                <a:solidFill>
                  <a:schemeClr val="tx1"/>
                </a:solidFill>
                <a:latin typeface="Times New Roman" panose="02020603050405020304" pitchFamily="18" charset="0"/>
                <a:cs typeface="Times New Roman" panose="02020603050405020304" pitchFamily="18" charset="0"/>
              </a:rPr>
              <a:t>&gt;</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int main() {</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double num = 123.456789;</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std::</a:t>
            </a:r>
            <a:r>
              <a:rPr lang="en-US" altLang="en-US" sz="2000" dirty="0" err="1">
                <a:solidFill>
                  <a:schemeClr val="tx1"/>
                </a:solidFill>
                <a:latin typeface="Times New Roman" panose="02020603050405020304" pitchFamily="18" charset="0"/>
                <a:cs typeface="Times New Roman" panose="02020603050405020304" pitchFamily="18" charset="0"/>
              </a:rPr>
              <a:t>cout</a:t>
            </a:r>
            <a:r>
              <a:rPr lang="en-US" altLang="en-US" sz="2000" dirty="0">
                <a:solidFill>
                  <a:schemeClr val="tx1"/>
                </a:solidFill>
                <a:latin typeface="Times New Roman" panose="02020603050405020304" pitchFamily="18" charset="0"/>
                <a:cs typeface="Times New Roman" panose="02020603050405020304" pitchFamily="18" charset="0"/>
              </a:rPr>
              <a:t> &lt;&lt; "Default: " &lt;&lt; num &lt;&lt; std::</a:t>
            </a:r>
            <a:r>
              <a:rPr lang="en-US" altLang="en-US" sz="2000" dirty="0" err="1">
                <a:solidFill>
                  <a:schemeClr val="tx1"/>
                </a:solidFill>
                <a:latin typeface="Times New Roman" panose="02020603050405020304" pitchFamily="18" charset="0"/>
                <a:cs typeface="Times New Roman" panose="02020603050405020304" pitchFamily="18" charset="0"/>
              </a:rPr>
              <a:t>endl</a:t>
            </a:r>
            <a:r>
              <a:rPr lang="en-US" altLang="en-US" sz="2000" dirty="0">
                <a:solidFill>
                  <a:schemeClr val="tx1"/>
                </a:solidFill>
                <a:latin typeface="Times New Roman" panose="02020603050405020304" pitchFamily="18" charset="0"/>
                <a:cs typeface="Times New Roman" panose="02020603050405020304" pitchFamily="18" charset="0"/>
              </a:rPr>
              <a:t>; // Outputs: 123.457 (6 significant digits)</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std::</a:t>
            </a:r>
            <a:r>
              <a:rPr lang="en-US" altLang="en-US" sz="2000" dirty="0" err="1">
                <a:solidFill>
                  <a:schemeClr val="tx1"/>
                </a:solidFill>
                <a:latin typeface="Times New Roman" panose="02020603050405020304" pitchFamily="18" charset="0"/>
                <a:cs typeface="Times New Roman" panose="02020603050405020304" pitchFamily="18" charset="0"/>
              </a:rPr>
              <a:t>cout.precision</a:t>
            </a:r>
            <a:r>
              <a:rPr lang="en-US" altLang="en-US" sz="2000" dirty="0">
                <a:solidFill>
                  <a:schemeClr val="tx1"/>
                </a:solidFill>
                <a:latin typeface="Times New Roman" panose="02020603050405020304" pitchFamily="18" charset="0"/>
                <a:cs typeface="Times New Roman" panose="02020603050405020304" pitchFamily="18" charset="0"/>
              </a:rPr>
              <a:t>(4); // Set precision to 4</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std::</a:t>
            </a:r>
            <a:r>
              <a:rPr lang="en-US" altLang="en-US" sz="2000" dirty="0" err="1">
                <a:solidFill>
                  <a:schemeClr val="tx1"/>
                </a:solidFill>
                <a:latin typeface="Times New Roman" panose="02020603050405020304" pitchFamily="18" charset="0"/>
                <a:cs typeface="Times New Roman" panose="02020603050405020304" pitchFamily="18" charset="0"/>
              </a:rPr>
              <a:t>cout</a:t>
            </a:r>
            <a:r>
              <a:rPr lang="en-US" altLang="en-US" sz="2000" dirty="0">
                <a:solidFill>
                  <a:schemeClr val="tx1"/>
                </a:solidFill>
                <a:latin typeface="Times New Roman" panose="02020603050405020304" pitchFamily="18" charset="0"/>
                <a:cs typeface="Times New Roman" panose="02020603050405020304" pitchFamily="18" charset="0"/>
              </a:rPr>
              <a:t> &lt;&lt; num &lt;&lt; std::</a:t>
            </a:r>
            <a:r>
              <a:rPr lang="en-US" altLang="en-US" sz="2000" dirty="0" err="1">
                <a:solidFill>
                  <a:schemeClr val="tx1"/>
                </a:solidFill>
                <a:latin typeface="Times New Roman" panose="02020603050405020304" pitchFamily="18" charset="0"/>
                <a:cs typeface="Times New Roman" panose="02020603050405020304" pitchFamily="18" charset="0"/>
              </a:rPr>
              <a:t>endl</a:t>
            </a:r>
            <a:r>
              <a:rPr lang="en-US" altLang="en-US" sz="2000" dirty="0">
                <a:solidFill>
                  <a:schemeClr val="tx1"/>
                </a:solidFill>
                <a:latin typeface="Times New Roman" panose="02020603050405020304" pitchFamily="18" charset="0"/>
                <a:cs typeface="Times New Roman" panose="02020603050405020304" pitchFamily="18" charset="0"/>
              </a:rPr>
              <a:t>; // Outputs: 123.5 (4 significant digits)</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std::</a:t>
            </a:r>
            <a:r>
              <a:rPr lang="en-US" altLang="en-US" sz="2000" dirty="0" err="1">
                <a:solidFill>
                  <a:schemeClr val="tx1"/>
                </a:solidFill>
                <a:latin typeface="Times New Roman" panose="02020603050405020304" pitchFamily="18" charset="0"/>
                <a:cs typeface="Times New Roman" panose="02020603050405020304" pitchFamily="18" charset="0"/>
              </a:rPr>
              <a:t>cout</a:t>
            </a:r>
            <a:r>
              <a:rPr lang="en-US" altLang="en-US" sz="2000" dirty="0">
                <a:solidFill>
                  <a:schemeClr val="tx1"/>
                </a:solidFill>
                <a:latin typeface="Times New Roman" panose="02020603050405020304" pitchFamily="18" charset="0"/>
                <a:cs typeface="Times New Roman" panose="02020603050405020304" pitchFamily="18" charset="0"/>
              </a:rPr>
              <a:t> &lt;&lt; std::fixed; // Switch to fixed notation</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std::</a:t>
            </a:r>
            <a:r>
              <a:rPr lang="en-US" altLang="en-US" sz="2000" dirty="0" err="1">
                <a:solidFill>
                  <a:schemeClr val="tx1"/>
                </a:solidFill>
                <a:latin typeface="Times New Roman" panose="02020603050405020304" pitchFamily="18" charset="0"/>
                <a:cs typeface="Times New Roman" panose="02020603050405020304" pitchFamily="18" charset="0"/>
              </a:rPr>
              <a:t>cout</a:t>
            </a:r>
            <a:r>
              <a:rPr lang="en-US" altLang="en-US" sz="2000" dirty="0">
                <a:solidFill>
                  <a:schemeClr val="tx1"/>
                </a:solidFill>
                <a:latin typeface="Times New Roman" panose="02020603050405020304" pitchFamily="18" charset="0"/>
                <a:cs typeface="Times New Roman" panose="02020603050405020304" pitchFamily="18" charset="0"/>
              </a:rPr>
              <a:t> &lt;&lt; num &lt;&lt; std::</a:t>
            </a:r>
            <a:r>
              <a:rPr lang="en-US" altLang="en-US" sz="2000" dirty="0" err="1">
                <a:solidFill>
                  <a:schemeClr val="tx1"/>
                </a:solidFill>
                <a:latin typeface="Times New Roman" panose="02020603050405020304" pitchFamily="18" charset="0"/>
                <a:cs typeface="Times New Roman" panose="02020603050405020304" pitchFamily="18" charset="0"/>
              </a:rPr>
              <a:t>endl</a:t>
            </a:r>
            <a:r>
              <a:rPr lang="en-US" altLang="en-US" sz="2000" dirty="0">
                <a:solidFill>
                  <a:schemeClr val="tx1"/>
                </a:solidFill>
                <a:latin typeface="Times New Roman" panose="02020603050405020304" pitchFamily="18" charset="0"/>
                <a:cs typeface="Times New Roman" panose="02020603050405020304" pitchFamily="18" charset="0"/>
              </a:rPr>
              <a:t>; // Outputs: 123.4568 (4 decimal places)</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std::</a:t>
            </a:r>
            <a:r>
              <a:rPr lang="en-US" altLang="en-US" sz="2000" dirty="0" err="1">
                <a:solidFill>
                  <a:schemeClr val="tx1"/>
                </a:solidFill>
                <a:latin typeface="Times New Roman" panose="02020603050405020304" pitchFamily="18" charset="0"/>
                <a:cs typeface="Times New Roman" panose="02020603050405020304" pitchFamily="18" charset="0"/>
              </a:rPr>
              <a:t>cout</a:t>
            </a:r>
            <a:r>
              <a:rPr lang="en-US" altLang="en-US" sz="2000" dirty="0">
                <a:solidFill>
                  <a:schemeClr val="tx1"/>
                </a:solidFill>
                <a:latin typeface="Times New Roman" panose="02020603050405020304" pitchFamily="18" charset="0"/>
                <a:cs typeface="Times New Roman" panose="02020603050405020304" pitchFamily="18" charset="0"/>
              </a:rPr>
              <a:t> &lt;&lt; std::</a:t>
            </a:r>
            <a:r>
              <a:rPr lang="en-US" altLang="en-US" sz="2000" dirty="0" err="1">
                <a:solidFill>
                  <a:schemeClr val="tx1"/>
                </a:solidFill>
                <a:latin typeface="Times New Roman" panose="02020603050405020304" pitchFamily="18" charset="0"/>
                <a:cs typeface="Times New Roman" panose="02020603050405020304" pitchFamily="18" charset="0"/>
              </a:rPr>
              <a:t>setprecision</a:t>
            </a:r>
            <a:r>
              <a:rPr lang="en-US" altLang="en-US" sz="2000" dirty="0">
                <a:solidFill>
                  <a:schemeClr val="tx1"/>
                </a:solidFill>
                <a:latin typeface="Times New Roman" panose="02020603050405020304" pitchFamily="18" charset="0"/>
                <a:cs typeface="Times New Roman" panose="02020603050405020304" pitchFamily="18" charset="0"/>
              </a:rPr>
              <a:t>(2) &lt;&lt; num &lt;&lt; std::</a:t>
            </a:r>
            <a:r>
              <a:rPr lang="en-US" altLang="en-US" sz="2000" dirty="0" err="1">
                <a:solidFill>
                  <a:schemeClr val="tx1"/>
                </a:solidFill>
                <a:latin typeface="Times New Roman" panose="02020603050405020304" pitchFamily="18" charset="0"/>
                <a:cs typeface="Times New Roman" panose="02020603050405020304" pitchFamily="18" charset="0"/>
              </a:rPr>
              <a:t>endl</a:t>
            </a:r>
            <a:r>
              <a:rPr lang="en-US" altLang="en-US" sz="2000" dirty="0">
                <a:solidFill>
                  <a:schemeClr val="tx1"/>
                </a:solidFill>
                <a:latin typeface="Times New Roman" panose="02020603050405020304" pitchFamily="18" charset="0"/>
                <a:cs typeface="Times New Roman" panose="02020603050405020304" pitchFamily="18" charset="0"/>
              </a:rPr>
              <a:t>; // Outputs: 123.46 (2 decimal places)</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std::</a:t>
            </a:r>
            <a:r>
              <a:rPr lang="en-US" altLang="en-US" sz="2000" dirty="0" err="1">
                <a:solidFill>
                  <a:schemeClr val="tx1"/>
                </a:solidFill>
                <a:latin typeface="Times New Roman" panose="02020603050405020304" pitchFamily="18" charset="0"/>
                <a:cs typeface="Times New Roman" panose="02020603050405020304" pitchFamily="18" charset="0"/>
              </a:rPr>
              <a:t>cout</a:t>
            </a:r>
            <a:r>
              <a:rPr lang="en-US" altLang="en-US" sz="2000" dirty="0">
                <a:solidFill>
                  <a:schemeClr val="tx1"/>
                </a:solidFill>
                <a:latin typeface="Times New Roman" panose="02020603050405020304" pitchFamily="18" charset="0"/>
                <a:cs typeface="Times New Roman" panose="02020603050405020304" pitchFamily="18" charset="0"/>
              </a:rPr>
              <a:t> &lt;&lt; std::scientific &lt;&lt; std::</a:t>
            </a:r>
            <a:r>
              <a:rPr lang="en-US" altLang="en-US" sz="2000" dirty="0" err="1">
                <a:solidFill>
                  <a:schemeClr val="tx1"/>
                </a:solidFill>
                <a:latin typeface="Times New Roman" panose="02020603050405020304" pitchFamily="18" charset="0"/>
                <a:cs typeface="Times New Roman" panose="02020603050405020304" pitchFamily="18" charset="0"/>
              </a:rPr>
              <a:t>setprecision</a:t>
            </a:r>
            <a:r>
              <a:rPr lang="en-US" altLang="en-US" sz="2000" dirty="0">
                <a:solidFill>
                  <a:schemeClr val="tx1"/>
                </a:solidFill>
                <a:latin typeface="Times New Roman" panose="02020603050405020304" pitchFamily="18" charset="0"/>
                <a:cs typeface="Times New Roman" panose="02020603050405020304" pitchFamily="18" charset="0"/>
              </a:rPr>
              <a:t>(3) &lt;&lt; num &lt;&lt; std::</a:t>
            </a:r>
            <a:r>
              <a:rPr lang="en-US" altLang="en-US" sz="2000" dirty="0" err="1">
                <a:solidFill>
                  <a:schemeClr val="tx1"/>
                </a:solidFill>
                <a:latin typeface="Times New Roman" panose="02020603050405020304" pitchFamily="18" charset="0"/>
                <a:cs typeface="Times New Roman" panose="02020603050405020304" pitchFamily="18" charset="0"/>
              </a:rPr>
              <a:t>endl</a:t>
            </a:r>
            <a:r>
              <a:rPr lang="en-US" altLang="en-US" sz="2000" dirty="0">
                <a:solidFill>
                  <a:schemeClr val="tx1"/>
                </a:solidFill>
                <a:latin typeface="Times New Roman" panose="02020603050405020304" pitchFamily="18" charset="0"/>
                <a:cs typeface="Times New Roman" panose="02020603050405020304" pitchFamily="18" charset="0"/>
              </a:rPr>
              <a:t>; // Outputs: 1.235e+02</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return 0;</a:t>
            </a:r>
          </a:p>
          <a:p>
            <a:pPr marL="0" lvl="0" indent="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a:t>
            </a:r>
            <a:endParaRPr kumimoji="0" lang="en-US" altLang="en-US" sz="20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93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3C21FCC-AF61-5EED-AF2D-1B4F8528C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D9ECB3B-6793-1227-5DBE-6866DF6BE270}"/>
              </a:ext>
            </a:extLst>
          </p:cNvPr>
          <p:cNvSpPr>
            <a:spLocks noGrp="1"/>
          </p:cNvSpPr>
          <p:nvPr>
            <p:ph type="title"/>
          </p:nvPr>
        </p:nvSpPr>
        <p:spPr/>
        <p:txBody>
          <a:bodyPr/>
          <a:lstStyle/>
          <a:p>
            <a:r>
              <a:rPr lang="en-IN" dirty="0"/>
              <a:t>3. fill Function</a:t>
            </a:r>
            <a:endParaRPr lang="en-IN" dirty="0">
              <a:effectLst/>
            </a:endParaRPr>
          </a:p>
        </p:txBody>
      </p:sp>
      <p:sp>
        <p:nvSpPr>
          <p:cNvPr id="4" name="Rectangle 2">
            <a:extLst>
              <a:ext uri="{FF2B5EF4-FFF2-40B4-BE49-F238E27FC236}">
                <a16:creationId xmlns:a16="http://schemas.microsoft.com/office/drawing/2014/main" xmlns="" id="{B45757AA-5641-FEC0-337A-33708472C9C4}"/>
              </a:ext>
            </a:extLst>
          </p:cNvPr>
          <p:cNvSpPr>
            <a:spLocks noGrp="1" noChangeArrowheads="1"/>
          </p:cNvSpPr>
          <p:nvPr>
            <p:ph idx="1"/>
          </p:nvPr>
        </p:nvSpPr>
        <p:spPr bwMode="auto">
          <a:xfrm>
            <a:off x="904926" y="2491509"/>
            <a:ext cx="10382148" cy="406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Times New Roman" panose="02020603050405020304" pitchFamily="18" charset="0"/>
                <a:cs typeface="Times New Roman" panose="02020603050405020304" pitchFamily="18" charset="0"/>
              </a:rPr>
              <a:t>The fill function sets the character used to pad the output when the width is greater than the content length.</a:t>
            </a:r>
          </a:p>
          <a:p>
            <a:r>
              <a:rPr lang="en-US" sz="2000" b="1" u="sng" dirty="0">
                <a:latin typeface="Times New Roman" panose="02020603050405020304" pitchFamily="18" charset="0"/>
                <a:cs typeface="Times New Roman" panose="02020603050405020304" pitchFamily="18" charset="0"/>
              </a:rPr>
              <a:t>Key Points:</a:t>
            </a:r>
          </a:p>
          <a:p>
            <a:r>
              <a:rPr lang="en-US" sz="2000" b="1" dirty="0">
                <a:latin typeface="Times New Roman" panose="02020603050405020304" pitchFamily="18" charset="0"/>
                <a:cs typeface="Times New Roman" panose="02020603050405020304" pitchFamily="18" charset="0"/>
              </a:rPr>
              <a:t>Header</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&gt; (included with &lt;iostream&gt;)</a:t>
            </a:r>
          </a:p>
          <a:p>
            <a:r>
              <a:rPr lang="en-US" sz="2000" b="1" dirty="0">
                <a:latin typeface="Times New Roman" panose="02020603050405020304" pitchFamily="18" charset="0"/>
                <a:cs typeface="Times New Roman" panose="02020603050405020304" pitchFamily="18" charset="0"/>
              </a:rPr>
              <a:t>Member Function</a:t>
            </a:r>
            <a:r>
              <a:rPr lang="en-US" sz="2000" dirty="0">
                <a:latin typeface="Times New Roman" panose="02020603050405020304" pitchFamily="18" charset="0"/>
                <a:cs typeface="Times New Roman" panose="02020603050405020304" pitchFamily="18" charset="0"/>
              </a:rPr>
              <a:t>: std::</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::fill</a:t>
            </a:r>
          </a:p>
          <a:p>
            <a:r>
              <a:rPr lang="en-US" sz="2000" b="1" u="sng" dirty="0">
                <a:latin typeface="Times New Roman" panose="02020603050405020304" pitchFamily="18" charset="0"/>
                <a:cs typeface="Times New Roman" panose="02020603050405020304" pitchFamily="18" charset="0"/>
              </a:rPr>
              <a:t>Syntax</a:t>
            </a:r>
            <a:r>
              <a:rPr lang="en-US" sz="2000" u="sng"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stream.fill</a:t>
            </a:r>
            <a:r>
              <a:rPr lang="en-US" sz="2000" dirty="0">
                <a:latin typeface="Times New Roman" panose="02020603050405020304" pitchFamily="18" charset="0"/>
                <a:cs typeface="Times New Roman" panose="02020603050405020304" pitchFamily="18" charset="0"/>
              </a:rPr>
              <a:t>(c); // Sets the fill character to c</a:t>
            </a:r>
          </a:p>
          <a:p>
            <a:pPr marL="0" indent="0">
              <a:buNone/>
            </a:pPr>
            <a:r>
              <a:rPr lang="en-US" sz="2000" dirty="0">
                <a:latin typeface="Times New Roman" panose="02020603050405020304" pitchFamily="18" charset="0"/>
                <a:cs typeface="Times New Roman" panose="02020603050405020304" pitchFamily="18" charset="0"/>
              </a:rPr>
              <a:t>// OR</a:t>
            </a:r>
          </a:p>
          <a:p>
            <a:pPr marL="0" indent="0">
              <a:buNone/>
            </a:pPr>
            <a:r>
              <a:rPr lang="en-US" sz="2000" dirty="0">
                <a:latin typeface="Times New Roman" panose="02020603050405020304" pitchFamily="18" charset="0"/>
                <a:cs typeface="Times New Roman" panose="02020603050405020304" pitchFamily="18" charset="0"/>
              </a:rPr>
              <a:t>std::</a:t>
            </a:r>
            <a:r>
              <a:rPr lang="en-US" sz="2000" dirty="0" err="1">
                <a:latin typeface="Times New Roman" panose="02020603050405020304" pitchFamily="18" charset="0"/>
                <a:cs typeface="Times New Roman" panose="02020603050405020304" pitchFamily="18" charset="0"/>
              </a:rPr>
              <a:t>setfill</a:t>
            </a:r>
            <a:r>
              <a:rPr lang="en-US" sz="2000" dirty="0">
                <a:latin typeface="Times New Roman" panose="02020603050405020304" pitchFamily="18" charset="0"/>
                <a:cs typeface="Times New Roman" panose="02020603050405020304" pitchFamily="18" charset="0"/>
              </a:rPr>
              <a:t>(c); // Manipulator equivalent (requires &lt;</a:t>
            </a:r>
            <a:r>
              <a:rPr lang="en-US" sz="2000" dirty="0" err="1">
                <a:latin typeface="Times New Roman" panose="02020603050405020304" pitchFamily="18" charset="0"/>
                <a:cs typeface="Times New Roman" panose="02020603050405020304" pitchFamily="18" charset="0"/>
              </a:rPr>
              <a:t>iomanip</a:t>
            </a:r>
            <a:r>
              <a:rPr lang="en-US" sz="2000" dirty="0">
                <a:latin typeface="Times New Roman" panose="02020603050405020304" pitchFamily="18" charset="0"/>
                <a:cs typeface="Times New Roman" panose="02020603050405020304" pitchFamily="18" charset="0"/>
              </a:rPr>
              <a:t>&gt;)</a:t>
            </a:r>
          </a:p>
          <a:p>
            <a:pPr marL="0" lvl="0" indent="0" defTabSz="914400" eaLnBrk="0" fontAlgn="base" hangingPunct="0">
              <a:spcBef>
                <a:spcPct val="0"/>
              </a:spcBef>
              <a:spcAft>
                <a:spcPct val="0"/>
              </a:spcAft>
              <a:buClrTx/>
              <a:buSzTx/>
              <a:buNone/>
            </a:pPr>
            <a:endParaRPr kumimoji="0" lang="en-US" altLang="en-US" sz="20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0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CBA9930-E1D6-B674-4375-A5A3CFF32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8A62D8-98C3-2A85-A115-E820E3FDB48D}"/>
              </a:ext>
            </a:extLst>
          </p:cNvPr>
          <p:cNvSpPr>
            <a:spLocks noGrp="1"/>
          </p:cNvSpPr>
          <p:nvPr>
            <p:ph type="title"/>
          </p:nvPr>
        </p:nvSpPr>
        <p:spPr/>
        <p:txBody>
          <a:bodyPr/>
          <a:lstStyle/>
          <a:p>
            <a:r>
              <a:rPr lang="en-IN" dirty="0"/>
              <a:t>3. fill Function</a:t>
            </a:r>
            <a:endParaRPr lang="en-IN" dirty="0">
              <a:effectLst/>
            </a:endParaRPr>
          </a:p>
        </p:txBody>
      </p:sp>
      <p:sp>
        <p:nvSpPr>
          <p:cNvPr id="5" name="Rectangle 2">
            <a:extLst>
              <a:ext uri="{FF2B5EF4-FFF2-40B4-BE49-F238E27FC236}">
                <a16:creationId xmlns:a16="http://schemas.microsoft.com/office/drawing/2014/main" xmlns="" id="{81BEFC1B-DEC3-A638-E684-5DF44F3DA508}"/>
              </a:ext>
            </a:extLst>
          </p:cNvPr>
          <p:cNvSpPr>
            <a:spLocks noGrp="1" noChangeArrowheads="1"/>
          </p:cNvSpPr>
          <p:nvPr>
            <p:ph idx="1"/>
          </p:nvPr>
        </p:nvSpPr>
        <p:spPr bwMode="auto">
          <a:xfrm>
            <a:off x="904875" y="2817804"/>
            <a:ext cx="1100718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fill character is used to pad the output when width is set and the content is shorter.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fill character setting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persists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until changed.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default fill character is a space ('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Value</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stream.fill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returns the current fill character.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stream.fill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returns nothing (sets the fill character).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setfill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returns a manipulator object.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default fill character is ' '. </a:t>
            </a:r>
          </a:p>
        </p:txBody>
      </p:sp>
    </p:spTree>
    <p:extLst>
      <p:ext uri="{BB962C8B-B14F-4D97-AF65-F5344CB8AC3E}">
        <p14:creationId xmlns:p14="http://schemas.microsoft.com/office/powerpoint/2010/main" val="424159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A5B315-C2A6-C1C1-958D-CA29D98D3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34DACF8-644B-C9C1-CFCD-D7943B51A126}"/>
              </a:ext>
            </a:extLst>
          </p:cNvPr>
          <p:cNvSpPr>
            <a:spLocks noGrp="1"/>
          </p:cNvSpPr>
          <p:nvPr>
            <p:ph type="title"/>
          </p:nvPr>
        </p:nvSpPr>
        <p:spPr/>
        <p:txBody>
          <a:bodyPr/>
          <a:lstStyle/>
          <a:p>
            <a:r>
              <a:rPr lang="en-IN" dirty="0"/>
              <a:t>3. fill Function</a:t>
            </a:r>
            <a:endParaRPr lang="en-IN" dirty="0">
              <a:effectLst/>
            </a:endParaRPr>
          </a:p>
        </p:txBody>
      </p:sp>
      <p:sp>
        <p:nvSpPr>
          <p:cNvPr id="5" name="Rectangle 2">
            <a:extLst>
              <a:ext uri="{FF2B5EF4-FFF2-40B4-BE49-F238E27FC236}">
                <a16:creationId xmlns:a16="http://schemas.microsoft.com/office/drawing/2014/main" xmlns="" id="{59CE1007-38AE-477E-3A52-113AB89C7D0A}"/>
              </a:ext>
            </a:extLst>
          </p:cNvPr>
          <p:cNvSpPr>
            <a:spLocks noGrp="1" noChangeArrowheads="1"/>
          </p:cNvSpPr>
          <p:nvPr>
            <p:ph idx="1"/>
          </p:nvPr>
        </p:nvSpPr>
        <p:spPr bwMode="auto">
          <a:xfrm>
            <a:off x="904875" y="2633138"/>
            <a:ext cx="105560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#include &lt;iostream&gt;</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#include &lt;</a:t>
            </a:r>
            <a:r>
              <a:rPr lang="en-US" altLang="en-US" sz="2400" dirty="0" err="1">
                <a:solidFill>
                  <a:schemeClr val="tx1"/>
                </a:solidFill>
                <a:latin typeface="Times New Roman" panose="02020603050405020304" pitchFamily="18" charset="0"/>
                <a:cs typeface="Times New Roman" panose="02020603050405020304" pitchFamily="18" charset="0"/>
              </a:rPr>
              <a:t>iomanip</a:t>
            </a:r>
            <a:r>
              <a:rPr lang="en-US" altLang="en-US" sz="2400" dirty="0">
                <a:solidFill>
                  <a:schemeClr val="tx1"/>
                </a:solidFill>
                <a:latin typeface="Times New Roman" panose="02020603050405020304" pitchFamily="18" charset="0"/>
                <a:cs typeface="Times New Roman" panose="02020603050405020304" pitchFamily="18" charset="0"/>
              </a:rPr>
              <a:t>&gt;</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int main() {</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std::</a:t>
            </a:r>
            <a:r>
              <a:rPr lang="en-US" altLang="en-US" sz="2400" dirty="0" err="1">
                <a:solidFill>
                  <a:schemeClr val="tx1"/>
                </a:solidFill>
                <a:latin typeface="Times New Roman" panose="02020603050405020304" pitchFamily="18" charset="0"/>
                <a:cs typeface="Times New Roman" panose="02020603050405020304" pitchFamily="18" charset="0"/>
              </a:rPr>
              <a:t>setw</a:t>
            </a:r>
            <a:r>
              <a:rPr lang="en-US" altLang="en-US" sz="2400" dirty="0">
                <a:solidFill>
                  <a:schemeClr val="tx1"/>
                </a:solidFill>
                <a:latin typeface="Times New Roman" panose="02020603050405020304" pitchFamily="18" charset="0"/>
                <a:cs typeface="Times New Roman" panose="02020603050405020304" pitchFamily="18" charset="0"/>
              </a:rPr>
              <a:t>(6)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Outputs: "    42" (space padding)</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cout.fill</a:t>
            </a:r>
            <a:r>
              <a:rPr lang="en-US" altLang="en-US" sz="2400" dirty="0">
                <a:solidFill>
                  <a:schemeClr val="tx1"/>
                </a:solidFill>
                <a:latin typeface="Times New Roman" panose="02020603050405020304" pitchFamily="18" charset="0"/>
                <a:cs typeface="Times New Roman" panose="02020603050405020304" pitchFamily="18" charset="0"/>
              </a:rPr>
              <a:t>('*'); // Set fill character to '*'</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std::</a:t>
            </a:r>
            <a:r>
              <a:rPr lang="en-US" altLang="en-US" sz="2400" dirty="0" err="1">
                <a:solidFill>
                  <a:schemeClr val="tx1"/>
                </a:solidFill>
                <a:latin typeface="Times New Roman" panose="02020603050405020304" pitchFamily="18" charset="0"/>
                <a:cs typeface="Times New Roman" panose="02020603050405020304" pitchFamily="18" charset="0"/>
              </a:rPr>
              <a:t>setw</a:t>
            </a:r>
            <a:r>
              <a:rPr lang="en-US" altLang="en-US" sz="2400" dirty="0">
                <a:solidFill>
                  <a:schemeClr val="tx1"/>
                </a:solidFill>
                <a:latin typeface="Times New Roman" panose="02020603050405020304" pitchFamily="18" charset="0"/>
                <a:cs typeface="Times New Roman" panose="02020603050405020304" pitchFamily="18" charset="0"/>
              </a:rPr>
              <a:t>(6)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Outputs: "****42"</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std::left &lt;&lt; std::</a:t>
            </a:r>
            <a:r>
              <a:rPr lang="en-US" altLang="en-US" sz="2400" dirty="0" err="1">
                <a:solidFill>
                  <a:schemeClr val="tx1"/>
                </a:solidFill>
                <a:latin typeface="Times New Roman" panose="02020603050405020304" pitchFamily="18" charset="0"/>
                <a:cs typeface="Times New Roman" panose="02020603050405020304" pitchFamily="18" charset="0"/>
              </a:rPr>
              <a:t>setw</a:t>
            </a:r>
            <a:r>
              <a:rPr lang="en-US" altLang="en-US" sz="2400" dirty="0">
                <a:solidFill>
                  <a:schemeClr val="tx1"/>
                </a:solidFill>
                <a:latin typeface="Times New Roman" panose="02020603050405020304" pitchFamily="18" charset="0"/>
                <a:cs typeface="Times New Roman" panose="02020603050405020304" pitchFamily="18" charset="0"/>
              </a:rPr>
              <a:t>(6)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Outputs: "42****"</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std::</a:t>
            </a:r>
            <a:r>
              <a:rPr lang="en-US" altLang="en-US" sz="2400" dirty="0" err="1">
                <a:solidFill>
                  <a:schemeClr val="tx1"/>
                </a:solidFill>
                <a:latin typeface="Times New Roman" panose="02020603050405020304" pitchFamily="18" charset="0"/>
                <a:cs typeface="Times New Roman" panose="02020603050405020304" pitchFamily="18" charset="0"/>
              </a:rPr>
              <a:t>setfill</a:t>
            </a:r>
            <a:r>
              <a:rPr lang="en-US" altLang="en-US" sz="2400" dirty="0">
                <a:solidFill>
                  <a:schemeClr val="tx1"/>
                </a:solidFill>
                <a:latin typeface="Times New Roman" panose="02020603050405020304" pitchFamily="18" charset="0"/>
                <a:cs typeface="Times New Roman" panose="02020603050405020304" pitchFamily="18" charset="0"/>
              </a:rPr>
              <a:t>('#') &lt;&lt; std::</a:t>
            </a:r>
            <a:r>
              <a:rPr lang="en-US" altLang="en-US" sz="2400" dirty="0" err="1">
                <a:solidFill>
                  <a:schemeClr val="tx1"/>
                </a:solidFill>
                <a:latin typeface="Times New Roman" panose="02020603050405020304" pitchFamily="18" charset="0"/>
                <a:cs typeface="Times New Roman" panose="02020603050405020304" pitchFamily="18" charset="0"/>
              </a:rPr>
              <a:t>setw</a:t>
            </a:r>
            <a:r>
              <a:rPr lang="en-US" altLang="en-US" sz="2400" dirty="0">
                <a:solidFill>
                  <a:schemeClr val="tx1"/>
                </a:solidFill>
                <a:latin typeface="Times New Roman" panose="02020603050405020304" pitchFamily="18" charset="0"/>
                <a:cs typeface="Times New Roman" panose="02020603050405020304" pitchFamily="18" charset="0"/>
              </a:rPr>
              <a:t>(6)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Outputs: "42####"</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return 0;</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a:t>
            </a:r>
            <a:endParaRPr kumimoji="0" lang="en-US" altLang="en-US" sz="2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0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E4BB2-7FBC-2675-C074-CFB8548D1633}"/>
              </a:ext>
            </a:extLst>
          </p:cNvPr>
          <p:cNvSpPr>
            <a:spLocks noGrp="1"/>
          </p:cNvSpPr>
          <p:nvPr>
            <p:ph type="title"/>
          </p:nvPr>
        </p:nvSpPr>
        <p:spPr/>
        <p:txBody>
          <a:bodyPr/>
          <a:lstStyle/>
          <a:p>
            <a:r>
              <a:rPr lang="en-IN" dirty="0"/>
              <a:t>File I/O :</a:t>
            </a:r>
          </a:p>
        </p:txBody>
      </p:sp>
      <p:sp>
        <p:nvSpPr>
          <p:cNvPr id="3" name="Content Placeholder 2">
            <a:extLst>
              <a:ext uri="{FF2B5EF4-FFF2-40B4-BE49-F238E27FC236}">
                <a16:creationId xmlns:a16="http://schemas.microsoft.com/office/drawing/2014/main" xmlns="" id="{0162A10A-891C-376E-B91D-500854BDA6F2}"/>
              </a:ext>
            </a:extLst>
          </p:cNvPr>
          <p:cNvSpPr>
            <a:spLocks noGrp="1"/>
          </p:cNvSpPr>
          <p:nvPr>
            <p:ph idx="1"/>
          </p:nvPr>
        </p:nvSpPr>
        <p:spPr>
          <a:xfrm>
            <a:off x="78658" y="2330245"/>
            <a:ext cx="11926529" cy="4527755"/>
          </a:xfrm>
        </p:spPr>
        <p:txBody>
          <a:bodyPr>
            <a:normAutofit/>
          </a:bodyPr>
          <a:lstStyle/>
          <a:p>
            <a:pPr algn="just"/>
            <a:r>
              <a:rPr lang="en-US" sz="2400" dirty="0">
                <a:latin typeface="Times New Roman" panose="02020603050405020304" pitchFamily="18" charset="0"/>
                <a:cs typeface="Times New Roman" panose="02020603050405020304" pitchFamily="18" charset="0"/>
              </a:rPr>
              <a:t>File I/O is how a C++ program reads from or writes to files on your computer, like text files, data files, or even binary files. This is super useful for saving data (e.g., game scores, user info) or reading data (e.g., configuration files). We’ll break it down step-by-step, with clear explanations, examples, and tips to make it beginner-friendly.</a:t>
            </a:r>
          </a:p>
          <a:p>
            <a:pPr algn="just"/>
            <a:r>
              <a:rPr lang="en-US" sz="2400" b="1" u="sng" dirty="0">
                <a:latin typeface="Times New Roman" panose="02020603050405020304" pitchFamily="18" charset="0"/>
                <a:cs typeface="Times New Roman" panose="02020603050405020304" pitchFamily="18" charset="0"/>
              </a:rPr>
              <a:t>Library: </a:t>
            </a:r>
            <a:r>
              <a:rPr lang="en-US" sz="2400" dirty="0">
                <a:latin typeface="Times New Roman" panose="02020603050405020304" pitchFamily="18" charset="0"/>
                <a:cs typeface="Times New Roman" panose="02020603050405020304" pitchFamily="18" charset="0"/>
              </a:rPr>
              <a:t>File I/O in C++ uses the &lt;</a:t>
            </a:r>
            <a:r>
              <a:rPr lang="en-US" sz="2400" dirty="0" err="1">
                <a:latin typeface="Times New Roman" panose="02020603050405020304" pitchFamily="18" charset="0"/>
                <a:cs typeface="Times New Roman" panose="02020603050405020304" pitchFamily="18" charset="0"/>
              </a:rPr>
              <a:t>fstream</a:t>
            </a:r>
            <a:r>
              <a:rPr lang="en-US" sz="2400" dirty="0">
                <a:latin typeface="Times New Roman" panose="02020603050405020304" pitchFamily="18" charset="0"/>
                <a:cs typeface="Times New Roman" panose="02020603050405020304" pitchFamily="18" charset="0"/>
              </a:rPr>
              <a:t>&gt; library, which provides classes to handle files.</a:t>
            </a:r>
          </a:p>
          <a:p>
            <a:pPr algn="just"/>
            <a:r>
              <a:rPr lang="en-US" sz="2400" b="1" u="sng" dirty="0">
                <a:latin typeface="Times New Roman" panose="02020603050405020304" pitchFamily="18" charset="0"/>
                <a:cs typeface="Times New Roman" panose="02020603050405020304" pitchFamily="18" charset="0"/>
              </a:rPr>
              <a:t>Classes:</a:t>
            </a:r>
          </a:p>
          <a:p>
            <a:pPr algn="just"/>
            <a:r>
              <a:rPr lang="en-US" sz="2400" b="1" dirty="0" err="1">
                <a:latin typeface="Times New Roman" panose="02020603050405020304" pitchFamily="18" charset="0"/>
                <a:cs typeface="Times New Roman" panose="02020603050405020304" pitchFamily="18" charset="0"/>
              </a:rPr>
              <a:t>ofstream</a:t>
            </a:r>
            <a:r>
              <a:rPr lang="en-US" sz="2400" dirty="0">
                <a:latin typeface="Times New Roman" panose="02020603050405020304" pitchFamily="18" charset="0"/>
                <a:cs typeface="Times New Roman" panose="02020603050405020304" pitchFamily="18" charset="0"/>
              </a:rPr>
              <a:t>: Used to write to files (output).</a:t>
            </a:r>
          </a:p>
          <a:p>
            <a:pPr algn="just"/>
            <a:r>
              <a:rPr lang="en-US" sz="2400" b="1" dirty="0" err="1">
                <a:latin typeface="Times New Roman" panose="02020603050405020304" pitchFamily="18" charset="0"/>
                <a:cs typeface="Times New Roman" panose="02020603050405020304" pitchFamily="18" charset="0"/>
              </a:rPr>
              <a:t>ifstream</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Used to read from files (input).</a:t>
            </a:r>
          </a:p>
          <a:p>
            <a:pPr algn="just"/>
            <a:r>
              <a:rPr lang="en-US" sz="2400" b="1" dirty="0" err="1">
                <a:latin typeface="Times New Roman" panose="02020603050405020304" pitchFamily="18" charset="0"/>
                <a:cs typeface="Times New Roman" panose="02020603050405020304" pitchFamily="18" charset="0"/>
              </a:rPr>
              <a:t>fstream</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Used for both reading and writing.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32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D0D82D-F648-DA9E-5962-8839BE6361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72733C-195A-2FF3-7CD0-31020910A5AA}"/>
              </a:ext>
            </a:extLst>
          </p:cNvPr>
          <p:cNvSpPr>
            <a:spLocks noGrp="1"/>
          </p:cNvSpPr>
          <p:nvPr>
            <p:ph type="title"/>
          </p:nvPr>
        </p:nvSpPr>
        <p:spPr/>
        <p:txBody>
          <a:bodyPr/>
          <a:lstStyle/>
          <a:p>
            <a:r>
              <a:rPr lang="en-IN" dirty="0"/>
              <a:t>File I/O :</a:t>
            </a:r>
          </a:p>
        </p:txBody>
      </p:sp>
      <p:sp>
        <p:nvSpPr>
          <p:cNvPr id="3" name="Content Placeholder 2">
            <a:extLst>
              <a:ext uri="{FF2B5EF4-FFF2-40B4-BE49-F238E27FC236}">
                <a16:creationId xmlns:a16="http://schemas.microsoft.com/office/drawing/2014/main" xmlns="" id="{93574DEE-5FCF-CEDA-5E18-24CABA5A8F31}"/>
              </a:ext>
            </a:extLst>
          </p:cNvPr>
          <p:cNvSpPr>
            <a:spLocks noGrp="1"/>
          </p:cNvSpPr>
          <p:nvPr>
            <p:ph idx="1"/>
          </p:nvPr>
        </p:nvSpPr>
        <p:spPr>
          <a:xfrm>
            <a:off x="78658" y="2330245"/>
            <a:ext cx="11926529" cy="4527755"/>
          </a:xfrm>
        </p:spPr>
        <p:txBody>
          <a:bodyPr>
            <a:normAutofit/>
          </a:bodyPr>
          <a:lstStyle/>
          <a:p>
            <a:pPr algn="just"/>
            <a:r>
              <a:rPr lang="en-US" sz="2400" dirty="0">
                <a:latin typeface="Times New Roman" panose="02020603050405020304" pitchFamily="18" charset="0"/>
                <a:cs typeface="Times New Roman" panose="02020603050405020304" pitchFamily="18" charset="0"/>
              </a:rPr>
              <a:t>Header: Always include &lt;</a:t>
            </a:r>
            <a:r>
              <a:rPr lang="en-US" sz="2400" dirty="0" err="1">
                <a:latin typeface="Times New Roman" panose="02020603050405020304" pitchFamily="18" charset="0"/>
                <a:cs typeface="Times New Roman" panose="02020603050405020304" pitchFamily="18" charset="0"/>
              </a:rPr>
              <a:t>fstream</a:t>
            </a:r>
            <a:r>
              <a:rPr lang="en-US" sz="2400" dirty="0">
                <a:latin typeface="Times New Roman" panose="02020603050405020304" pitchFamily="18" charset="0"/>
                <a:cs typeface="Times New Roman" panose="02020603050405020304" pitchFamily="18" charset="0"/>
              </a:rPr>
              <a:t>&gt; and often &lt;iostream&gt; for console output.</a:t>
            </a:r>
          </a:p>
          <a:p>
            <a:pPr algn="just"/>
            <a:r>
              <a:rPr lang="en-US" sz="2400" dirty="0">
                <a:latin typeface="Times New Roman" panose="02020603050405020304" pitchFamily="18" charset="0"/>
                <a:cs typeface="Times New Roman" panose="02020603050405020304" pitchFamily="18" charset="0"/>
              </a:rPr>
              <a:t>Namespace: Use using namespace std; to avoid writing std:: everywhere (though in larger projects, it’s better to avoid this and use std:: explicitly).</a:t>
            </a:r>
          </a:p>
          <a:p>
            <a:pPr marL="0" indent="0" algn="just">
              <a:buNone/>
            </a:pPr>
            <a:endParaRPr lang="en-US" sz="2400" dirty="0">
              <a:latin typeface="Times New Roman" panose="02020603050405020304" pitchFamily="18" charset="0"/>
              <a:cs typeface="Times New Roman" panose="02020603050405020304" pitchFamily="18" charset="0"/>
            </a:endParaRPr>
          </a:p>
          <a:p>
            <a:r>
              <a:rPr lang="en-US" sz="2800" b="1" u="sng" dirty="0">
                <a:latin typeface="Times New Roman" panose="02020603050405020304" pitchFamily="18" charset="0"/>
                <a:cs typeface="Times New Roman" panose="02020603050405020304" pitchFamily="18" charset="0"/>
              </a:rPr>
              <a:t>Here’s the basic setup for all examples:</a:t>
            </a:r>
          </a:p>
          <a:p>
            <a:pPr marL="0" indent="0" algn="just">
              <a:buNone/>
            </a:pPr>
            <a:r>
              <a:rPr lang="en-US" sz="2400" dirty="0">
                <a:latin typeface="Times New Roman" panose="02020603050405020304" pitchFamily="18" charset="0"/>
                <a:cs typeface="Times New Roman" panose="02020603050405020304" pitchFamily="18" charset="0"/>
              </a:rPr>
              <a:t>     #include &lt;iostream&gt;</a:t>
            </a:r>
          </a:p>
          <a:p>
            <a:pPr marL="0" indent="0" algn="just">
              <a:buNone/>
            </a:pPr>
            <a:r>
              <a:rPr lang="en-US" sz="2400" dirty="0">
                <a:latin typeface="Times New Roman" panose="02020603050405020304" pitchFamily="18" charset="0"/>
                <a:cs typeface="Times New Roman" panose="02020603050405020304" pitchFamily="18" charset="0"/>
              </a:rPr>
              <a:t>     #include &lt;</a:t>
            </a:r>
            <a:r>
              <a:rPr lang="en-US" sz="2400" dirty="0" err="1">
                <a:latin typeface="Times New Roman" panose="02020603050405020304" pitchFamily="18" charset="0"/>
                <a:cs typeface="Times New Roman" panose="02020603050405020304" pitchFamily="18" charset="0"/>
              </a:rPr>
              <a:t>fstream</a:t>
            </a:r>
            <a:r>
              <a:rPr lang="en-US" sz="2400" dirty="0">
                <a:latin typeface="Times New Roman" panose="02020603050405020304" pitchFamily="18" charset="0"/>
                <a:cs typeface="Times New Roman" panose="02020603050405020304" pitchFamily="18" charset="0"/>
              </a:rPr>
              <a:t>&gt;</a:t>
            </a:r>
          </a:p>
          <a:p>
            <a:pPr marL="0" indent="0" algn="just">
              <a:buNone/>
            </a:pPr>
            <a:r>
              <a:rPr lang="en-US" sz="2400" dirty="0">
                <a:latin typeface="Times New Roman" panose="02020603050405020304" pitchFamily="18" charset="0"/>
                <a:cs typeface="Times New Roman" panose="02020603050405020304" pitchFamily="18" charset="0"/>
              </a:rPr>
              <a:t>     using namespace std;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739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F763ADF-16D5-521C-2863-DC8D35C88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80B45D9-B82E-103E-3D46-45A799B89103}"/>
              </a:ext>
            </a:extLst>
          </p:cNvPr>
          <p:cNvSpPr>
            <a:spLocks noGrp="1"/>
          </p:cNvSpPr>
          <p:nvPr>
            <p:ph type="title"/>
          </p:nvPr>
        </p:nvSpPr>
        <p:spPr/>
        <p:txBody>
          <a:bodyPr/>
          <a:lstStyle/>
          <a:p>
            <a:r>
              <a:rPr lang="en-US" dirty="0"/>
              <a:t>1. Writing to a File (Using </a:t>
            </a:r>
            <a:r>
              <a:rPr lang="en-US" dirty="0" err="1"/>
              <a:t>ofstream</a:t>
            </a:r>
            <a:r>
              <a:rPr lang="en-US" dirty="0"/>
              <a:t>)</a:t>
            </a:r>
            <a:endParaRPr lang="en-IN" dirty="0"/>
          </a:p>
        </p:txBody>
      </p:sp>
      <p:sp>
        <p:nvSpPr>
          <p:cNvPr id="3" name="Content Placeholder 2">
            <a:extLst>
              <a:ext uri="{FF2B5EF4-FFF2-40B4-BE49-F238E27FC236}">
                <a16:creationId xmlns:a16="http://schemas.microsoft.com/office/drawing/2014/main" xmlns="" id="{68E5E574-ED55-6061-ADA7-7BA2299E5AF3}"/>
              </a:ext>
            </a:extLst>
          </p:cNvPr>
          <p:cNvSpPr>
            <a:spLocks noGrp="1"/>
          </p:cNvSpPr>
          <p:nvPr>
            <p:ph idx="1"/>
          </p:nvPr>
        </p:nvSpPr>
        <p:spPr>
          <a:xfrm>
            <a:off x="304800" y="2192594"/>
            <a:ext cx="10687666" cy="4665406"/>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int main() {    // Step 1: Create </a:t>
            </a:r>
            <a:r>
              <a:rPr lang="en-US" sz="2400" dirty="0" err="1">
                <a:latin typeface="Times New Roman" panose="02020603050405020304" pitchFamily="18" charset="0"/>
                <a:cs typeface="Times New Roman" panose="02020603050405020304" pitchFamily="18" charset="0"/>
              </a:rPr>
              <a:t>ofstream</a:t>
            </a:r>
            <a:r>
              <a:rPr lang="en-US" sz="2400" dirty="0">
                <a:latin typeface="Times New Roman" panose="02020603050405020304" pitchFamily="18" charset="0"/>
                <a:cs typeface="Times New Roman" panose="02020603050405020304" pitchFamily="18" charset="0"/>
              </a:rPr>
              <a:t> object</a:t>
            </a:r>
          </a:p>
          <a:p>
            <a:pPr marL="0" indent="0">
              <a:buNone/>
            </a:pPr>
            <a:r>
              <a:rPr lang="en-US" sz="2400" dirty="0" err="1">
                <a:latin typeface="Times New Roman" panose="02020603050405020304" pitchFamily="18" charset="0"/>
                <a:cs typeface="Times New Roman" panose="02020603050405020304" pitchFamily="18" charset="0"/>
              </a:rPr>
              <a:t>ofstream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 // Step 2: Open the file (creates it if it doesn’t exist)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outFile.open</a:t>
            </a:r>
            <a:r>
              <a:rPr lang="en-US" sz="2400" dirty="0">
                <a:latin typeface="Times New Roman" panose="02020603050405020304" pitchFamily="18" charset="0"/>
                <a:cs typeface="Times New Roman" panose="02020603050405020304" pitchFamily="18" charset="0"/>
              </a:rPr>
              <a:t>("students.txt");  // Step 3: Check if the file opened successfully</a:t>
            </a:r>
          </a:p>
          <a:p>
            <a:pPr marL="0" indent="0">
              <a:buNone/>
            </a:pP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outFile.is_open</a:t>
            </a:r>
            <a:r>
              <a:rPr lang="en-US" sz="2400" dirty="0">
                <a:latin typeface="Times New Roman" panose="02020603050405020304" pitchFamily="18" charset="0"/>
                <a:cs typeface="Times New Roman" panose="02020603050405020304" pitchFamily="18" charset="0"/>
              </a:rPr>
              <a:t>()) { // Step 4: Write data</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 &lt;&lt; "Name: Alice\n";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 &lt;&lt; "Score: 95\n";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 &lt;&lt; "Name: Bob\n";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 &lt;&lt; "Score: 88\n";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outFile.close</a:t>
            </a:r>
            <a:r>
              <a:rPr lang="en-US" sz="2400" dirty="0">
                <a:latin typeface="Times New Roman" panose="02020603050405020304" pitchFamily="18" charset="0"/>
                <a:cs typeface="Times New Roman" panose="02020603050405020304" pitchFamily="18" charset="0"/>
              </a:rPr>
              <a:t>(); // Step 5: Close the file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&lt;&lt; "Data written to students.txt successfully!\n";   } </a:t>
            </a:r>
          </a:p>
          <a:p>
            <a:pPr marL="0" indent="0">
              <a:buNone/>
            </a:pPr>
            <a:r>
              <a:rPr lang="en-US" sz="2400" dirty="0">
                <a:latin typeface="Times New Roman" panose="02020603050405020304" pitchFamily="18" charset="0"/>
                <a:cs typeface="Times New Roman" panose="02020603050405020304" pitchFamily="18" charset="0"/>
              </a:rPr>
              <a:t>else {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&lt;&lt; "Error: Could not open the file!\n";  }</a:t>
            </a:r>
          </a:p>
          <a:p>
            <a:pPr marL="0" indent="0">
              <a:buNone/>
            </a:pPr>
            <a:r>
              <a:rPr lang="en-US" sz="2400" dirty="0">
                <a:latin typeface="Times New Roman" panose="02020603050405020304" pitchFamily="18" charset="0"/>
                <a:cs typeface="Times New Roman" panose="02020603050405020304" pitchFamily="18" charset="0"/>
              </a:rPr>
              <a:t>    return 0;  }</a:t>
            </a:r>
          </a:p>
        </p:txBody>
      </p:sp>
    </p:spTree>
    <p:extLst>
      <p:ext uri="{BB962C8B-B14F-4D97-AF65-F5344CB8AC3E}">
        <p14:creationId xmlns:p14="http://schemas.microsoft.com/office/powerpoint/2010/main" val="11788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EAB48C-3164-15D1-0C11-179AB2ADA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5C5B076-C09D-0E5A-F7C2-87C52981B742}"/>
              </a:ext>
            </a:extLst>
          </p:cNvPr>
          <p:cNvSpPr>
            <a:spLocks noGrp="1"/>
          </p:cNvSpPr>
          <p:nvPr>
            <p:ph type="title"/>
          </p:nvPr>
        </p:nvSpPr>
        <p:spPr/>
        <p:txBody>
          <a:bodyPr/>
          <a:lstStyle/>
          <a:p>
            <a:r>
              <a:rPr lang="en-US" dirty="0"/>
              <a:t>1. Writing to a File (Using </a:t>
            </a:r>
            <a:r>
              <a:rPr lang="en-US" dirty="0" err="1"/>
              <a:t>ofstream</a:t>
            </a:r>
            <a:r>
              <a:rPr lang="en-US" dirty="0"/>
              <a:t>)</a:t>
            </a:r>
            <a:endParaRPr lang="en-IN" dirty="0"/>
          </a:p>
        </p:txBody>
      </p:sp>
      <p:sp>
        <p:nvSpPr>
          <p:cNvPr id="3" name="Content Placeholder 2">
            <a:extLst>
              <a:ext uri="{FF2B5EF4-FFF2-40B4-BE49-F238E27FC236}">
                <a16:creationId xmlns:a16="http://schemas.microsoft.com/office/drawing/2014/main" xmlns="" id="{F3FBE9ED-3E35-3D5E-10D2-28748DCEE927}"/>
              </a:ext>
            </a:extLst>
          </p:cNvPr>
          <p:cNvSpPr>
            <a:spLocks noGrp="1"/>
          </p:cNvSpPr>
          <p:nvPr>
            <p:ph idx="1"/>
          </p:nvPr>
        </p:nvSpPr>
        <p:spPr>
          <a:xfrm>
            <a:off x="304800" y="2192594"/>
            <a:ext cx="10687666" cy="466540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What Happens?</a:t>
            </a:r>
          </a:p>
          <a:p>
            <a:r>
              <a:rPr lang="en-US" sz="2000" dirty="0">
                <a:latin typeface="Times New Roman" panose="02020603050405020304" pitchFamily="18" charset="0"/>
                <a:cs typeface="Times New Roman" panose="02020603050405020304" pitchFamily="18" charset="0"/>
              </a:rPr>
              <a:t>This creates (or overwrites) a file called students.txt.</a:t>
            </a:r>
          </a:p>
          <a:p>
            <a:pPr marL="0" indent="0">
              <a:buNone/>
            </a:pPr>
            <a:r>
              <a:rPr lang="en-US" sz="2000" b="1" u="sng" dirty="0">
                <a:latin typeface="Times New Roman" panose="02020603050405020304" pitchFamily="18" charset="0"/>
                <a:cs typeface="Times New Roman" panose="02020603050405020304" pitchFamily="18" charset="0"/>
              </a:rPr>
              <a:t>Alternative Way to Open</a:t>
            </a:r>
          </a:p>
          <a:p>
            <a:r>
              <a:rPr lang="en-US" sz="2000" dirty="0">
                <a:latin typeface="Times New Roman" panose="02020603050405020304" pitchFamily="18" charset="0"/>
                <a:cs typeface="Times New Roman" panose="02020603050405020304" pitchFamily="18" charset="0"/>
              </a:rPr>
              <a:t>You can combine creating and opening the file in one line:</a:t>
            </a:r>
          </a:p>
          <a:p>
            <a:r>
              <a:rPr lang="en-US" sz="2000" b="1" dirty="0" err="1">
                <a:latin typeface="Times New Roman" panose="02020603050405020304" pitchFamily="18" charset="0"/>
                <a:cs typeface="Times New Roman" panose="02020603050405020304" pitchFamily="18" charset="0"/>
              </a:rPr>
              <a:t>ofstream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outFile</a:t>
            </a:r>
            <a:r>
              <a:rPr lang="en-US" sz="2000" b="1" dirty="0">
                <a:latin typeface="Times New Roman" panose="02020603050405020304" pitchFamily="18" charset="0"/>
                <a:cs typeface="Times New Roman" panose="02020603050405020304" pitchFamily="18" charset="0"/>
              </a:rPr>
              <a:t>("students.txt");</a:t>
            </a:r>
            <a:r>
              <a:rPr lang="en-US" sz="2000" dirty="0">
                <a:latin typeface="Times New Roman" panose="02020603050405020304" pitchFamily="18" charset="0"/>
                <a:cs typeface="Times New Roman" panose="02020603050405020304" pitchFamily="18" charset="0"/>
              </a:rPr>
              <a:t> // Opens file directly</a:t>
            </a:r>
          </a:p>
          <a:p>
            <a:pPr marL="0" indent="0">
              <a:buNone/>
            </a:pPr>
            <a:r>
              <a:rPr lang="en-US" sz="2000" b="1" u="sng" dirty="0">
                <a:latin typeface="Times New Roman" panose="02020603050405020304" pitchFamily="18" charset="0"/>
                <a:cs typeface="Times New Roman" panose="02020603050405020304" pitchFamily="18" charset="0"/>
              </a:rPr>
              <a:t>File Modes</a:t>
            </a:r>
          </a:p>
          <a:p>
            <a:r>
              <a:rPr lang="en-US" sz="2000" dirty="0">
                <a:latin typeface="Times New Roman" panose="02020603050405020304" pitchFamily="18" charset="0"/>
                <a:cs typeface="Times New Roman" panose="02020603050405020304" pitchFamily="18" charset="0"/>
              </a:rPr>
              <a:t>You can control </a:t>
            </a:r>
            <a:r>
              <a:rPr lang="en-US" sz="2000" i="1" dirty="0">
                <a:latin typeface="Times New Roman" panose="02020603050405020304" pitchFamily="18" charset="0"/>
                <a:cs typeface="Times New Roman" panose="02020603050405020304" pitchFamily="18" charset="0"/>
              </a:rPr>
              <a:t>how</a:t>
            </a:r>
            <a:r>
              <a:rPr lang="en-US" sz="2000" dirty="0">
                <a:latin typeface="Times New Roman" panose="02020603050405020304" pitchFamily="18" charset="0"/>
                <a:cs typeface="Times New Roman" panose="02020603050405020304" pitchFamily="18" charset="0"/>
              </a:rPr>
              <a:t> the file is opened using modes:</a:t>
            </a:r>
          </a:p>
          <a:p>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::out: Open for writing (default for </a:t>
            </a:r>
            <a:r>
              <a:rPr lang="en-US" sz="2000" dirty="0" err="1">
                <a:latin typeface="Times New Roman" panose="02020603050405020304" pitchFamily="18" charset="0"/>
                <a:cs typeface="Times New Roman" panose="02020603050405020304" pitchFamily="18" charset="0"/>
              </a:rPr>
              <a:t>ofstream</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::app: Append data to the end of the file instead of overwriting.</a:t>
            </a:r>
          </a:p>
          <a:p>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trunc</a:t>
            </a:r>
            <a:r>
              <a:rPr lang="en-US" sz="2000" dirty="0">
                <a:latin typeface="Times New Roman" panose="02020603050405020304" pitchFamily="18" charset="0"/>
                <a:cs typeface="Times New Roman" panose="02020603050405020304" pitchFamily="18" charset="0"/>
              </a:rPr>
              <a:t>: Erase the file’s contents if it exists (default behavior).</a:t>
            </a:r>
          </a:p>
          <a:p>
            <a:endParaRPr lang="en-US" sz="2400" dirty="0"/>
          </a:p>
        </p:txBody>
      </p:sp>
    </p:spTree>
    <p:extLst>
      <p:ext uri="{BB962C8B-B14F-4D97-AF65-F5344CB8AC3E}">
        <p14:creationId xmlns:p14="http://schemas.microsoft.com/office/powerpoint/2010/main" val="95282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199625-B7AB-6A7C-99C1-118AD29B6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D6BCC6E-2ED8-E8E7-1FE8-FCC136696E9D}"/>
              </a:ext>
            </a:extLst>
          </p:cNvPr>
          <p:cNvSpPr>
            <a:spLocks noGrp="1"/>
          </p:cNvSpPr>
          <p:nvPr>
            <p:ph type="title"/>
          </p:nvPr>
        </p:nvSpPr>
        <p:spPr/>
        <p:txBody>
          <a:bodyPr/>
          <a:lstStyle/>
          <a:p>
            <a:r>
              <a:rPr lang="en-US" dirty="0"/>
              <a:t>1. Writing to a File (Using </a:t>
            </a:r>
            <a:r>
              <a:rPr lang="en-US" dirty="0" err="1"/>
              <a:t>ofstream</a:t>
            </a:r>
            <a:r>
              <a:rPr lang="en-US" dirty="0"/>
              <a:t>)</a:t>
            </a:r>
            <a:endParaRPr lang="en-IN" dirty="0"/>
          </a:p>
        </p:txBody>
      </p:sp>
      <p:sp>
        <p:nvSpPr>
          <p:cNvPr id="3" name="Content Placeholder 2">
            <a:extLst>
              <a:ext uri="{FF2B5EF4-FFF2-40B4-BE49-F238E27FC236}">
                <a16:creationId xmlns:a16="http://schemas.microsoft.com/office/drawing/2014/main" xmlns="" id="{6DA5C3A6-1B3A-8DA5-C644-C75CA1674932}"/>
              </a:ext>
            </a:extLst>
          </p:cNvPr>
          <p:cNvSpPr>
            <a:spLocks noGrp="1"/>
          </p:cNvSpPr>
          <p:nvPr>
            <p:ph idx="1"/>
          </p:nvPr>
        </p:nvSpPr>
        <p:spPr>
          <a:xfrm>
            <a:off x="619432" y="2654710"/>
            <a:ext cx="8072284" cy="3156155"/>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Example with append mode: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ofstream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("students.txt", </a:t>
            </a:r>
            <a:r>
              <a:rPr lang="en-US" sz="2400" dirty="0" err="1">
                <a:latin typeface="Times New Roman" panose="02020603050405020304" pitchFamily="18" charset="0"/>
                <a:cs typeface="Times New Roman" panose="02020603050405020304" pitchFamily="18" charset="0"/>
              </a:rPr>
              <a:t>ios</a:t>
            </a:r>
            <a:r>
              <a:rPr lang="en-US" sz="2400" dirty="0">
                <a:latin typeface="Times New Roman" panose="02020603050405020304" pitchFamily="18" charset="0"/>
                <a:cs typeface="Times New Roman" panose="02020603050405020304" pitchFamily="18" charset="0"/>
              </a:rPr>
              <a:t>::app); // Adds new data without erasing</a:t>
            </a:r>
          </a:p>
          <a:p>
            <a:pPr marL="0" indent="0">
              <a:buNone/>
            </a:pP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 &lt;&lt; "Name: Charlie\n";</a:t>
            </a:r>
          </a:p>
          <a:p>
            <a:pPr marL="0" indent="0">
              <a:buNone/>
            </a:pPr>
            <a:r>
              <a:rPr lang="en-US" sz="2400" dirty="0" err="1">
                <a:latin typeface="Times New Roman" panose="02020603050405020304" pitchFamily="18" charset="0"/>
                <a:cs typeface="Times New Roman" panose="02020603050405020304" pitchFamily="18" charset="0"/>
              </a:rPr>
              <a:t>outFile</a:t>
            </a:r>
            <a:r>
              <a:rPr lang="en-US" sz="2400" dirty="0">
                <a:latin typeface="Times New Roman" panose="02020603050405020304" pitchFamily="18" charset="0"/>
                <a:cs typeface="Times New Roman" panose="02020603050405020304" pitchFamily="18" charset="0"/>
              </a:rPr>
              <a:t> &lt;&lt; "Score: 92\n";</a:t>
            </a:r>
            <a:endParaRPr lang="en-US" sz="2800" dirty="0"/>
          </a:p>
        </p:txBody>
      </p:sp>
    </p:spTree>
    <p:extLst>
      <p:ext uri="{BB962C8B-B14F-4D97-AF65-F5344CB8AC3E}">
        <p14:creationId xmlns:p14="http://schemas.microsoft.com/office/powerpoint/2010/main" val="873928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75A93A9-EBF1-BC96-2854-E7FD6CE00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5B26FEE-8E8F-AC9F-7B5A-982363947F07}"/>
              </a:ext>
            </a:extLst>
          </p:cNvPr>
          <p:cNvSpPr>
            <a:spLocks noGrp="1"/>
          </p:cNvSpPr>
          <p:nvPr>
            <p:ph type="title"/>
          </p:nvPr>
        </p:nvSpPr>
        <p:spPr/>
        <p:txBody>
          <a:bodyPr/>
          <a:lstStyle/>
          <a:p>
            <a:r>
              <a:rPr lang="en-US" dirty="0"/>
              <a:t>2. Reading from a File (Using </a:t>
            </a:r>
            <a:r>
              <a:rPr lang="en-US" dirty="0" err="1"/>
              <a:t>ifstream</a:t>
            </a:r>
            <a:r>
              <a:rPr lang="en-US" dirty="0"/>
              <a:t>)</a:t>
            </a:r>
            <a:endParaRPr lang="en-US" dirty="0">
              <a:effectLst/>
            </a:endParaRPr>
          </a:p>
        </p:txBody>
      </p:sp>
      <p:sp>
        <p:nvSpPr>
          <p:cNvPr id="3" name="Content Placeholder 2">
            <a:extLst>
              <a:ext uri="{FF2B5EF4-FFF2-40B4-BE49-F238E27FC236}">
                <a16:creationId xmlns:a16="http://schemas.microsoft.com/office/drawing/2014/main" xmlns="" id="{6C4949EA-67E6-64EC-8DB2-8B33C6AF6168}"/>
              </a:ext>
            </a:extLst>
          </p:cNvPr>
          <p:cNvSpPr>
            <a:spLocks noGrp="1"/>
          </p:cNvSpPr>
          <p:nvPr>
            <p:ph idx="1"/>
          </p:nvPr>
        </p:nvSpPr>
        <p:spPr>
          <a:xfrm>
            <a:off x="462117" y="2290916"/>
            <a:ext cx="11071122" cy="4567084"/>
          </a:xfrm>
        </p:spPr>
        <p:txBody>
          <a:bodyPr>
            <a:normAutofit/>
          </a:bodyPr>
          <a:lstStyle/>
          <a:p>
            <a:r>
              <a:rPr lang="en-US" sz="2000" b="1" u="sng" dirty="0">
                <a:latin typeface="Times New Roman" panose="02020603050405020304" pitchFamily="18" charset="0"/>
                <a:cs typeface="Times New Roman" panose="02020603050405020304" pitchFamily="18" charset="0"/>
              </a:rPr>
              <a:t>If you know the file’s format, you can read specific parts using &gt;&gt;:</a:t>
            </a:r>
          </a:p>
          <a:p>
            <a:pPr marL="0" indent="0">
              <a:buNone/>
            </a:pPr>
            <a:r>
              <a:rPr lang="en-US" sz="2000" dirty="0">
                <a:latin typeface="Times New Roman" panose="02020603050405020304" pitchFamily="18" charset="0"/>
                <a:cs typeface="Times New Roman" panose="02020603050405020304" pitchFamily="18" charset="0"/>
              </a:rPr>
              <a:t>string </a:t>
            </a:r>
            <a:r>
              <a:rPr lang="en-US" sz="2000" dirty="0" err="1">
                <a:latin typeface="Times New Roman" panose="02020603050405020304" pitchFamily="18" charset="0"/>
                <a:cs typeface="Times New Roman" panose="02020603050405020304" pitchFamily="18" charset="0"/>
              </a:rPr>
              <a:t>nameLabel</a:t>
            </a:r>
            <a:r>
              <a:rPr lang="en-US" sz="2000" dirty="0">
                <a:latin typeface="Times New Roman" panose="02020603050405020304" pitchFamily="18" charset="0"/>
                <a:cs typeface="Times New Roman" panose="02020603050405020304" pitchFamily="18" charset="0"/>
              </a:rPr>
              <a:t>, name;</a:t>
            </a:r>
          </a:p>
          <a:p>
            <a:pPr marL="0" indent="0">
              <a:buNone/>
            </a:pPr>
            <a:r>
              <a:rPr lang="en-US" sz="2000" dirty="0">
                <a:latin typeface="Times New Roman" panose="02020603050405020304" pitchFamily="18" charset="0"/>
                <a:cs typeface="Times New Roman" panose="02020603050405020304" pitchFamily="18" charset="0"/>
              </a:rPr>
              <a:t>int score;</a:t>
            </a:r>
          </a:p>
          <a:p>
            <a:pPr marL="0" indent="0">
              <a:buNone/>
            </a:pPr>
            <a:r>
              <a:rPr lang="en-US" sz="2000" dirty="0" err="1">
                <a:latin typeface="Times New Roman" panose="02020603050405020304" pitchFamily="18" charset="0"/>
                <a:cs typeface="Times New Roman" panose="02020603050405020304" pitchFamily="18" charset="0"/>
              </a:rPr>
              <a:t>ifstream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inFile</a:t>
            </a:r>
            <a:r>
              <a:rPr lang="en-US" sz="2000" dirty="0">
                <a:latin typeface="Times New Roman" panose="02020603050405020304" pitchFamily="18" charset="0"/>
                <a:cs typeface="Times New Roman" panose="02020603050405020304" pitchFamily="18" charset="0"/>
              </a:rPr>
              <a:t>("students.txt");</a:t>
            </a:r>
          </a:p>
          <a:p>
            <a:pPr marL="0" indent="0">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inFile.is_open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inFile</a:t>
            </a:r>
            <a:r>
              <a:rPr lang="en-US" sz="2000" dirty="0">
                <a:latin typeface="Times New Roman" panose="02020603050405020304" pitchFamily="18" charset="0"/>
                <a:cs typeface="Times New Roman" panose="02020603050405020304" pitchFamily="18" charset="0"/>
              </a:rPr>
              <a:t> &gt;&gt; </a:t>
            </a:r>
            <a:r>
              <a:rPr lang="en-US" sz="2000" dirty="0" err="1">
                <a:latin typeface="Times New Roman" panose="02020603050405020304" pitchFamily="18" charset="0"/>
                <a:cs typeface="Times New Roman" panose="02020603050405020304" pitchFamily="18" charset="0"/>
              </a:rPr>
              <a:t>nameLabel</a:t>
            </a:r>
            <a:r>
              <a:rPr lang="en-US" sz="2000" dirty="0">
                <a:latin typeface="Times New Roman" panose="02020603050405020304" pitchFamily="18" charset="0"/>
                <a:cs typeface="Times New Roman" panose="02020603050405020304" pitchFamily="18" charset="0"/>
              </a:rPr>
              <a:t> &gt;&gt; name; // Reads "Name:" and "Alice"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inFile</a:t>
            </a:r>
            <a:r>
              <a:rPr lang="en-US" sz="2000" dirty="0">
                <a:latin typeface="Times New Roman" panose="02020603050405020304" pitchFamily="18" charset="0"/>
                <a:cs typeface="Times New Roman" panose="02020603050405020304" pitchFamily="18" charset="0"/>
              </a:rPr>
              <a:t> &gt;&gt; </a:t>
            </a:r>
            <a:r>
              <a:rPr lang="en-US" sz="2000" dirty="0" err="1">
                <a:latin typeface="Times New Roman" panose="02020603050405020304" pitchFamily="18" charset="0"/>
                <a:cs typeface="Times New Roman" panose="02020603050405020304" pitchFamily="18" charset="0"/>
              </a:rPr>
              <a:t>nameLabel</a:t>
            </a:r>
            <a:r>
              <a:rPr lang="en-US" sz="2000" dirty="0">
                <a:latin typeface="Times New Roman" panose="02020603050405020304" pitchFamily="18" charset="0"/>
                <a:cs typeface="Times New Roman" panose="02020603050405020304" pitchFamily="18" charset="0"/>
              </a:rPr>
              <a:t> &gt;&gt; score; // Reads "Score:" and 95</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name &lt;&lt; " scored " &lt;&lt; score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inFile.close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62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E294708-94D1-3572-B745-B0D58C337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F9E8E79-A16D-037A-4DE2-0D4FA2AC1192}"/>
              </a:ext>
            </a:extLst>
          </p:cNvPr>
          <p:cNvSpPr>
            <a:spLocks noGrp="1"/>
          </p:cNvSpPr>
          <p:nvPr>
            <p:ph type="title"/>
          </p:nvPr>
        </p:nvSpPr>
        <p:spPr/>
        <p:txBody>
          <a:bodyPr/>
          <a:lstStyle/>
          <a:p>
            <a:r>
              <a:rPr lang="en-IN" dirty="0"/>
              <a:t>I/O :</a:t>
            </a:r>
          </a:p>
        </p:txBody>
      </p:sp>
      <p:sp>
        <p:nvSpPr>
          <p:cNvPr id="3" name="Content Placeholder 2">
            <a:extLst>
              <a:ext uri="{FF2B5EF4-FFF2-40B4-BE49-F238E27FC236}">
                <a16:creationId xmlns:a16="http://schemas.microsoft.com/office/drawing/2014/main" xmlns="" id="{B94B8FE4-147C-ABF6-769E-EC81BACF9B96}"/>
              </a:ext>
            </a:extLst>
          </p:cNvPr>
          <p:cNvSpPr>
            <a:spLocks noGrp="1"/>
          </p:cNvSpPr>
          <p:nvPr>
            <p:ph idx="1"/>
          </p:nvPr>
        </p:nvSpPr>
        <p:spPr>
          <a:xfrm>
            <a:off x="78658" y="2330245"/>
            <a:ext cx="11926529" cy="4527755"/>
          </a:xfrm>
        </p:spPr>
        <p:txBody>
          <a:bodyPr>
            <a:normAutofit/>
          </a:bodyPr>
          <a:lstStyle/>
          <a:p>
            <a:pPr algn="just"/>
            <a:r>
              <a:rPr lang="en-US" sz="2000" b="1" u="sng" dirty="0">
                <a:latin typeface="Times New Roman" panose="02020603050405020304" pitchFamily="18" charset="0"/>
                <a:cs typeface="Times New Roman" panose="02020603050405020304" pitchFamily="18" charset="0"/>
              </a:rPr>
              <a:t>Why use get() and put() when we already have </a:t>
            </a:r>
            <a:r>
              <a:rPr lang="en-US" sz="2000" b="1" u="sng" dirty="0" err="1">
                <a:latin typeface="Times New Roman" panose="02020603050405020304" pitchFamily="18" charset="0"/>
                <a:cs typeface="Times New Roman" panose="02020603050405020304" pitchFamily="18" charset="0"/>
              </a:rPr>
              <a:t>cin</a:t>
            </a:r>
            <a:r>
              <a:rPr lang="en-US" sz="2000" b="1" u="sng" dirty="0">
                <a:latin typeface="Times New Roman" panose="02020603050405020304" pitchFamily="18" charset="0"/>
                <a:cs typeface="Times New Roman" panose="02020603050405020304" pitchFamily="18" charset="0"/>
              </a:rPr>
              <a:t> and </a:t>
            </a:r>
            <a:r>
              <a:rPr lang="en-US" sz="2000" b="1" u="sng" dirty="0" err="1">
                <a:latin typeface="Times New Roman" panose="02020603050405020304" pitchFamily="18" charset="0"/>
                <a:cs typeface="Times New Roman" panose="02020603050405020304" pitchFamily="18" charset="0"/>
              </a:rPr>
              <a:t>cout</a:t>
            </a:r>
            <a:r>
              <a:rPr lang="en-US" sz="2000" b="1" u="sng"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You're right that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are the standard ways to input and output data in C++. However, functions like get() and put() are character-specific I/O functions. They give you more control when dealing with characters, especially when you want to handle spaces, newlines, or special formatting.</a:t>
            </a:r>
          </a:p>
          <a:p>
            <a:pPr algn="just"/>
            <a:r>
              <a:rPr lang="en-US" sz="2000" b="1" u="sng" dirty="0">
                <a:latin typeface="Times New Roman" panose="02020603050405020304" pitchFamily="18" charset="0"/>
                <a:cs typeface="Times New Roman" panose="02020603050405020304" pitchFamily="18" charset="0"/>
              </a:rPr>
              <a:t>Difference Between </a:t>
            </a:r>
            <a:r>
              <a:rPr lang="en-US" sz="2000" b="1" u="sng" dirty="0" err="1">
                <a:latin typeface="Times New Roman" panose="02020603050405020304" pitchFamily="18" charset="0"/>
                <a:cs typeface="Times New Roman" panose="02020603050405020304" pitchFamily="18" charset="0"/>
              </a:rPr>
              <a:t>cin</a:t>
            </a:r>
            <a:r>
              <a:rPr lang="en-US" sz="2000" b="1" u="sng" dirty="0">
                <a:latin typeface="Times New Roman" panose="02020603050405020304" pitchFamily="18" charset="0"/>
                <a:cs typeface="Times New Roman" panose="02020603050405020304" pitchFamily="18" charset="0"/>
              </a:rPr>
              <a:t> &gt;&gt; and </a:t>
            </a:r>
            <a:r>
              <a:rPr lang="en-US" sz="2000" b="1" u="sng" dirty="0" err="1">
                <a:latin typeface="Times New Roman" panose="02020603050405020304" pitchFamily="18" charset="0"/>
                <a:cs typeface="Times New Roman" panose="02020603050405020304" pitchFamily="18" charset="0"/>
              </a:rPr>
              <a:t>cin.get</a:t>
            </a:r>
            <a:r>
              <a:rPr lang="en-US" sz="2000" b="1" u="sng"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Feature                 | `</a:t>
            </a:r>
            <a:r>
              <a:rPr lang="en-IN" sz="2000" dirty="0" err="1">
                <a:latin typeface="Times New Roman" panose="02020603050405020304" pitchFamily="18" charset="0"/>
                <a:cs typeface="Times New Roman" panose="02020603050405020304" pitchFamily="18" charset="0"/>
              </a:rPr>
              <a:t>cin</a:t>
            </a:r>
            <a:r>
              <a:rPr lang="en-IN" sz="2000" dirty="0">
                <a:latin typeface="Times New Roman" panose="02020603050405020304" pitchFamily="18" charset="0"/>
                <a:cs typeface="Times New Roman" panose="02020603050405020304" pitchFamily="18" charset="0"/>
              </a:rPr>
              <a:t> &gt;&gt;`                      | `</a:t>
            </a:r>
            <a:r>
              <a:rPr lang="en-IN" sz="2000" dirty="0" err="1">
                <a:latin typeface="Times New Roman" panose="02020603050405020304" pitchFamily="18" charset="0"/>
                <a:cs typeface="Times New Roman" panose="02020603050405020304" pitchFamily="18" charset="0"/>
              </a:rPr>
              <a:t>cin.get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 -------------------          | --------------------------------------- |</a:t>
            </a:r>
          </a:p>
          <a:p>
            <a:pPr marL="0" indent="0" algn="just">
              <a:buNone/>
            </a:pPr>
            <a:r>
              <a:rPr lang="en-IN" sz="2000" dirty="0">
                <a:latin typeface="Times New Roman" panose="02020603050405020304" pitchFamily="18" charset="0"/>
                <a:cs typeface="Times New Roman" panose="02020603050405020304" pitchFamily="18" charset="0"/>
              </a:rPr>
              <a:t>| Skips whitespace  | Yes                             | **No** (takes spaces, tabs, etc.)       |</a:t>
            </a:r>
          </a:p>
          <a:p>
            <a:pPr marL="0" indent="0" algn="just">
              <a:buNone/>
            </a:pPr>
            <a:r>
              <a:rPr lang="en-IN" sz="2000" dirty="0">
                <a:latin typeface="Times New Roman" panose="02020603050405020304" pitchFamily="18" charset="0"/>
                <a:cs typeface="Times New Roman" panose="02020603050405020304" pitchFamily="18" charset="0"/>
              </a:rPr>
              <a:t>| Stops at                 | First whitespace         | You decide when to stop (e.g., newline) |</a:t>
            </a:r>
          </a:p>
          <a:p>
            <a:pPr marL="0" indent="0" algn="just">
              <a:buNone/>
            </a:pPr>
            <a:r>
              <a:rPr lang="en-IN" sz="2000" dirty="0">
                <a:latin typeface="Times New Roman" panose="02020603050405020304" pitchFamily="18" charset="0"/>
                <a:cs typeface="Times New Roman" panose="02020603050405020304" pitchFamily="18" charset="0"/>
              </a:rPr>
              <a:t>| Use case                | Word input, numbers | Character-by-character input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3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09BF789-7700-79BB-F873-0404D9251D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C701C9A-842D-1727-0BAB-A16F05B437E6}"/>
              </a:ext>
            </a:extLst>
          </p:cNvPr>
          <p:cNvSpPr>
            <a:spLocks noGrp="1"/>
          </p:cNvSpPr>
          <p:nvPr>
            <p:ph type="title"/>
          </p:nvPr>
        </p:nvSpPr>
        <p:spPr/>
        <p:txBody>
          <a:bodyPr/>
          <a:lstStyle/>
          <a:p>
            <a:r>
              <a:rPr lang="en-US" dirty="0"/>
              <a:t>3. Reading and Writing with One File (Using </a:t>
            </a:r>
            <a:r>
              <a:rPr lang="en-US" dirty="0" err="1"/>
              <a:t>fstream</a:t>
            </a:r>
            <a:r>
              <a:rPr lang="en-US" dirty="0"/>
              <a:t>)</a:t>
            </a:r>
            <a:endParaRPr lang="en-US" dirty="0">
              <a:effectLst/>
            </a:endParaRPr>
          </a:p>
        </p:txBody>
      </p:sp>
      <p:sp>
        <p:nvSpPr>
          <p:cNvPr id="3" name="Content Placeholder 2">
            <a:extLst>
              <a:ext uri="{FF2B5EF4-FFF2-40B4-BE49-F238E27FC236}">
                <a16:creationId xmlns:a16="http://schemas.microsoft.com/office/drawing/2014/main" xmlns="" id="{A536D24D-9309-B02F-391B-D884870FED97}"/>
              </a:ext>
            </a:extLst>
          </p:cNvPr>
          <p:cNvSpPr>
            <a:spLocks noGrp="1"/>
          </p:cNvSpPr>
          <p:nvPr>
            <p:ph idx="1"/>
          </p:nvPr>
        </p:nvSpPr>
        <p:spPr>
          <a:xfrm>
            <a:off x="462117" y="2290916"/>
            <a:ext cx="11071122" cy="4567084"/>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fstream</a:t>
            </a:r>
            <a:r>
              <a:rPr lang="en-US" dirty="0">
                <a:latin typeface="Times New Roman" panose="02020603050405020304" pitchFamily="18" charset="0"/>
                <a:cs typeface="Times New Roman" panose="02020603050405020304" pitchFamily="18" charset="0"/>
              </a:rPr>
              <a:t> class lets you read </a:t>
            </a:r>
            <a:r>
              <a:rPr lang="en-US" i="1" dirty="0">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write to the same file.</a:t>
            </a:r>
          </a:p>
          <a:p>
            <a:pPr marL="0" indent="0">
              <a:buNone/>
            </a:pPr>
            <a:r>
              <a:rPr lang="en-US" dirty="0">
                <a:latin typeface="Times New Roman" panose="02020603050405020304" pitchFamily="18" charset="0"/>
                <a:cs typeface="Times New Roman" panose="02020603050405020304" pitchFamily="18" charset="0"/>
              </a:rPr>
              <a:t>     int main() {    // Open file for both reading and appending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fstream</a:t>
            </a:r>
            <a:r>
              <a:rPr lang="en-US" dirty="0">
                <a:latin typeface="Times New Roman" panose="02020603050405020304" pitchFamily="18" charset="0"/>
                <a:cs typeface="Times New Roman" panose="02020603050405020304" pitchFamily="18" charset="0"/>
              </a:rPr>
              <a:t> file("students.txt",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::in |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::out |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::app);</a:t>
            </a:r>
          </a:p>
          <a:p>
            <a:pPr marL="0" indent="0">
              <a:buNone/>
            </a:pP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file.is_open</a:t>
            </a:r>
            <a:r>
              <a:rPr lang="en-US" dirty="0">
                <a:latin typeface="Times New Roman" panose="02020603050405020304" pitchFamily="18" charset="0"/>
                <a:cs typeface="Times New Roman" panose="02020603050405020304" pitchFamily="18" charset="0"/>
              </a:rPr>
              <a:t>()) {        // Step 1: Append new data</a:t>
            </a:r>
          </a:p>
          <a:p>
            <a:pPr marL="0" indent="0">
              <a:buNone/>
            </a:pPr>
            <a:r>
              <a:rPr lang="en-US" dirty="0">
                <a:latin typeface="Times New Roman" panose="02020603050405020304" pitchFamily="18" charset="0"/>
                <a:cs typeface="Times New Roman" panose="02020603050405020304" pitchFamily="18" charset="0"/>
              </a:rPr>
              <a:t>     file &lt;&lt; "Name: David\n";</a:t>
            </a:r>
          </a:p>
          <a:p>
            <a:pPr marL="0" indent="0">
              <a:buNone/>
            </a:pPr>
            <a:r>
              <a:rPr lang="en-US" dirty="0">
                <a:latin typeface="Times New Roman" panose="02020603050405020304" pitchFamily="18" charset="0"/>
                <a:cs typeface="Times New Roman" panose="02020603050405020304" pitchFamily="18" charset="0"/>
              </a:rPr>
              <a:t>     file &lt;&lt; "Score: 78\n";    // Step 2: Move to the start to read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file.seekg</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::beg); // Move to beginning of file        // Step 3: Read all lines</a:t>
            </a:r>
          </a:p>
          <a:p>
            <a:pPr marL="0" indent="0">
              <a:buNone/>
            </a:pPr>
            <a:r>
              <a:rPr lang="en-US" dirty="0">
                <a:latin typeface="Times New Roman" panose="02020603050405020304" pitchFamily="18" charset="0"/>
                <a:cs typeface="Times New Roman" panose="02020603050405020304" pitchFamily="18" charset="0"/>
              </a:rPr>
              <a:t>     string line;</a:t>
            </a:r>
          </a:p>
          <a:p>
            <a:pPr marL="0" indent="0">
              <a:buNone/>
            </a:pPr>
            <a:r>
              <a:rPr lang="en-US" dirty="0">
                <a:latin typeface="Times New Roman" panose="02020603050405020304" pitchFamily="18" charset="0"/>
                <a:cs typeface="Times New Roman" panose="02020603050405020304" pitchFamily="18" charset="0"/>
              </a:rPr>
              <a:t>     while (</a:t>
            </a:r>
            <a:r>
              <a:rPr lang="en-US" dirty="0" err="1">
                <a:latin typeface="Times New Roman" panose="02020603050405020304" pitchFamily="18" charset="0"/>
                <a:cs typeface="Times New Roman" panose="02020603050405020304" pitchFamily="18" charset="0"/>
              </a:rPr>
              <a:t>getline</a:t>
            </a:r>
            <a:r>
              <a:rPr lang="en-US" dirty="0">
                <a:latin typeface="Times New Roman" panose="02020603050405020304" pitchFamily="18" charset="0"/>
                <a:cs typeface="Times New Roman" panose="02020603050405020304" pitchFamily="18" charset="0"/>
              </a:rPr>
              <a:t>(file, line))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line &lt;&lt; </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       }      // Step 4: Close the file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file.close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else {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"Error: Could not open the file!\n"; }</a:t>
            </a:r>
          </a:p>
          <a:p>
            <a:pPr marL="0" indent="0">
              <a:buNone/>
            </a:pPr>
            <a:r>
              <a:rPr lang="en-US" dirty="0">
                <a:latin typeface="Times New Roman" panose="02020603050405020304" pitchFamily="18" charset="0"/>
                <a:cs typeface="Times New Roman" panose="02020603050405020304" pitchFamily="18" charset="0"/>
              </a:rPr>
              <a:t>     return 0;}</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9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FE9C49C-2801-372C-F919-C164E9E71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43203A5-60E7-306F-5C5B-215305BEA4E0}"/>
              </a:ext>
            </a:extLst>
          </p:cNvPr>
          <p:cNvSpPr>
            <a:spLocks noGrp="1"/>
          </p:cNvSpPr>
          <p:nvPr>
            <p:ph type="title"/>
          </p:nvPr>
        </p:nvSpPr>
        <p:spPr/>
        <p:txBody>
          <a:bodyPr/>
          <a:lstStyle/>
          <a:p>
            <a:r>
              <a:rPr lang="en-IN" dirty="0"/>
              <a:t>malloc (Memory Allocation)</a:t>
            </a:r>
            <a:br>
              <a:rPr lang="en-IN" dirty="0"/>
            </a:br>
            <a:endParaRPr lang="en-US" dirty="0">
              <a:effectLst/>
            </a:endParaRPr>
          </a:p>
        </p:txBody>
      </p:sp>
      <p:sp>
        <p:nvSpPr>
          <p:cNvPr id="4" name="Rectangle 1">
            <a:extLst>
              <a:ext uri="{FF2B5EF4-FFF2-40B4-BE49-F238E27FC236}">
                <a16:creationId xmlns:a16="http://schemas.microsoft.com/office/drawing/2014/main" xmlns="" id="{EF40B5A0-79CA-1E78-DF42-6E2B72D40EEB}"/>
              </a:ext>
            </a:extLst>
          </p:cNvPr>
          <p:cNvSpPr>
            <a:spLocks noGrp="1" noChangeArrowheads="1"/>
          </p:cNvSpPr>
          <p:nvPr>
            <p:ph idx="1"/>
          </p:nvPr>
        </p:nvSpPr>
        <p:spPr bwMode="auto">
          <a:xfrm>
            <a:off x="461963" y="2543057"/>
            <a:ext cx="1141540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Allocates a specified number of bytes of memory and returns a pointer to the first byte of the allocated space.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Prototype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void *malloc(</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size_t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size);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 Number of bytes to allocate.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Returns a void* pointer to the allocated memory, or NULL if allocation fails.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Allocates memory as a single contiguous block.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allocated memory is uninitialized (contains garbage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specify the total size in bytes (e.g., for an array of 10 integers, use malloc(10 *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sizeof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240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7381760-F0E0-2F7D-DB9E-4DEB33E76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1B67AFE-6773-C89F-F84D-7815EF04906F}"/>
              </a:ext>
            </a:extLst>
          </p:cNvPr>
          <p:cNvSpPr>
            <a:spLocks noGrp="1"/>
          </p:cNvSpPr>
          <p:nvPr>
            <p:ph type="title"/>
          </p:nvPr>
        </p:nvSpPr>
        <p:spPr/>
        <p:txBody>
          <a:bodyPr/>
          <a:lstStyle/>
          <a:p>
            <a:r>
              <a:rPr lang="en-IN" dirty="0"/>
              <a:t>malloc (Memory Allocation)</a:t>
            </a:r>
            <a:br>
              <a:rPr lang="en-IN" dirty="0"/>
            </a:br>
            <a:endParaRPr lang="en-US" dirty="0">
              <a:effectLst/>
            </a:endParaRPr>
          </a:p>
        </p:txBody>
      </p:sp>
      <p:sp>
        <p:nvSpPr>
          <p:cNvPr id="4" name="Rectangle 1">
            <a:extLst>
              <a:ext uri="{FF2B5EF4-FFF2-40B4-BE49-F238E27FC236}">
                <a16:creationId xmlns:a16="http://schemas.microsoft.com/office/drawing/2014/main" xmlns="" id="{83245446-FED0-C495-EB83-CC7C732D86C3}"/>
              </a:ext>
            </a:extLst>
          </p:cNvPr>
          <p:cNvSpPr>
            <a:spLocks noGrp="1" noChangeArrowheads="1"/>
          </p:cNvSpPr>
          <p:nvPr>
            <p:ph idx="1"/>
          </p:nvPr>
        </p:nvSpPr>
        <p:spPr bwMode="auto">
          <a:xfrm>
            <a:off x="530790" y="2283579"/>
            <a:ext cx="1141540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int *</a:t>
            </a:r>
            <a:r>
              <a:rPr lang="en-US" altLang="en-US" b="1" dirty="0" err="1">
                <a:solidFill>
                  <a:schemeClr val="tx1"/>
                </a:solidFill>
                <a:latin typeface="Times New Roman" panose="02020603050405020304" pitchFamily="18" charset="0"/>
                <a:cs typeface="Times New Roman" panose="02020603050405020304" pitchFamily="18" charset="0"/>
              </a:rPr>
              <a:t>arr</a:t>
            </a:r>
            <a:r>
              <a:rPr lang="en-US" altLang="en-US" b="1" dirty="0">
                <a:solidFill>
                  <a:schemeClr val="tx1"/>
                </a:solidFill>
                <a:latin typeface="Times New Roman" panose="02020603050405020304" pitchFamily="18" charset="0"/>
                <a:cs typeface="Times New Roman" panose="02020603050405020304" pitchFamily="18" charset="0"/>
              </a:rPr>
              <a:t> = (int *)malloc(5 * </a:t>
            </a:r>
            <a:r>
              <a:rPr lang="en-US" altLang="en-US" b="1" dirty="0" err="1">
                <a:solidFill>
                  <a:schemeClr val="tx1"/>
                </a:solidFill>
                <a:latin typeface="Times New Roman" panose="02020603050405020304" pitchFamily="18" charset="0"/>
                <a:cs typeface="Times New Roman" panose="02020603050405020304" pitchFamily="18" charset="0"/>
              </a:rPr>
              <a:t>sizeof</a:t>
            </a:r>
            <a:r>
              <a:rPr lang="en-US" altLang="en-US" b="1" dirty="0">
                <a:solidFill>
                  <a:schemeClr val="tx1"/>
                </a:solidFill>
                <a:latin typeface="Times New Roman" panose="02020603050405020304" pitchFamily="18" charset="0"/>
                <a:cs typeface="Times New Roman" panose="02020603050405020304" pitchFamily="18" charset="0"/>
              </a:rPr>
              <a:t>(int)); // Allocates memory for 5 integers</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if (</a:t>
            </a:r>
            <a:r>
              <a:rPr lang="en-US" altLang="en-US" b="1" dirty="0" err="1">
                <a:solidFill>
                  <a:schemeClr val="tx1"/>
                </a:solidFill>
                <a:latin typeface="Times New Roman" panose="02020603050405020304" pitchFamily="18" charset="0"/>
                <a:cs typeface="Times New Roman" panose="02020603050405020304" pitchFamily="18" charset="0"/>
              </a:rPr>
              <a:t>arr</a:t>
            </a:r>
            <a:r>
              <a:rPr lang="en-US" altLang="en-US" b="1" dirty="0">
                <a:solidFill>
                  <a:schemeClr val="tx1"/>
                </a:solidFill>
                <a:latin typeface="Times New Roman" panose="02020603050405020304" pitchFamily="18" charset="0"/>
                <a:cs typeface="Times New Roman" panose="02020603050405020304" pitchFamily="18" charset="0"/>
              </a:rPr>
              <a:t> == NULL) {</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printf</a:t>
            </a:r>
            <a:r>
              <a:rPr lang="en-US" altLang="en-US" b="1" dirty="0">
                <a:solidFill>
                  <a:schemeClr val="tx1"/>
                </a:solidFill>
                <a:latin typeface="Times New Roman" panose="02020603050405020304" pitchFamily="18" charset="0"/>
                <a:cs typeface="Times New Roman" panose="02020603050405020304" pitchFamily="18" charset="0"/>
              </a:rPr>
              <a:t>("Memory allocation failed\n");</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    return 1;</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for (int </a:t>
            </a:r>
            <a:r>
              <a:rPr lang="en-US" altLang="en-US" b="1" dirty="0" err="1">
                <a:solidFill>
                  <a:schemeClr val="tx1"/>
                </a:solidFill>
                <a:latin typeface="Times New Roman" panose="02020603050405020304" pitchFamily="18" charset="0"/>
                <a:cs typeface="Times New Roman" panose="02020603050405020304" pitchFamily="18" charset="0"/>
              </a:rPr>
              <a:t>i</a:t>
            </a:r>
            <a:r>
              <a:rPr lang="en-US" altLang="en-US" b="1" dirty="0">
                <a:solidFill>
                  <a:schemeClr val="tx1"/>
                </a:solidFill>
                <a:latin typeface="Times New Roman" panose="02020603050405020304" pitchFamily="18" charset="0"/>
                <a:cs typeface="Times New Roman" panose="02020603050405020304" pitchFamily="18" charset="0"/>
              </a:rPr>
              <a:t> = 0; </a:t>
            </a:r>
            <a:r>
              <a:rPr lang="en-US" altLang="en-US" b="1" dirty="0" err="1">
                <a:solidFill>
                  <a:schemeClr val="tx1"/>
                </a:solidFill>
                <a:latin typeface="Times New Roman" panose="02020603050405020304" pitchFamily="18" charset="0"/>
                <a:cs typeface="Times New Roman" panose="02020603050405020304" pitchFamily="18" charset="0"/>
              </a:rPr>
              <a:t>i</a:t>
            </a:r>
            <a:r>
              <a:rPr lang="en-US" altLang="en-US" b="1" dirty="0">
                <a:solidFill>
                  <a:schemeClr val="tx1"/>
                </a:solidFill>
                <a:latin typeface="Times New Roman" panose="02020603050405020304" pitchFamily="18" charset="0"/>
                <a:cs typeface="Times New Roman" panose="02020603050405020304" pitchFamily="18" charset="0"/>
              </a:rPr>
              <a:t> &lt; 5; </a:t>
            </a:r>
            <a:r>
              <a:rPr lang="en-US" altLang="en-US" b="1" dirty="0" err="1">
                <a:solidFill>
                  <a:schemeClr val="tx1"/>
                </a:solidFill>
                <a:latin typeface="Times New Roman" panose="02020603050405020304" pitchFamily="18" charset="0"/>
                <a:cs typeface="Times New Roman" panose="02020603050405020304" pitchFamily="18" charset="0"/>
              </a:rPr>
              <a:t>i</a:t>
            </a:r>
            <a:r>
              <a:rPr lang="en-US" altLang="en-US" b="1" dirty="0">
                <a:solidFill>
                  <a:schemeClr val="tx1"/>
                </a:solidFill>
                <a:latin typeface="Times New Roman" panose="02020603050405020304" pitchFamily="18" charset="0"/>
                <a:cs typeface="Times New Roman" panose="02020603050405020304" pitchFamily="18" charset="0"/>
              </a:rPr>
              <a:t>++) {</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arr</a:t>
            </a:r>
            <a:r>
              <a:rPr lang="en-US" altLang="en-US" b="1" dirty="0">
                <a:solidFill>
                  <a:schemeClr val="tx1"/>
                </a:solidFill>
                <a:latin typeface="Times New Roman" panose="02020603050405020304" pitchFamily="18" charset="0"/>
                <a:cs typeface="Times New Roman" panose="02020603050405020304" pitchFamily="18" charset="0"/>
              </a:rPr>
              <a:t>[</a:t>
            </a:r>
            <a:r>
              <a:rPr lang="en-US" altLang="en-US" b="1" dirty="0" err="1">
                <a:solidFill>
                  <a:schemeClr val="tx1"/>
                </a:solidFill>
                <a:latin typeface="Times New Roman" panose="02020603050405020304" pitchFamily="18" charset="0"/>
                <a:cs typeface="Times New Roman" panose="02020603050405020304" pitchFamily="18" charset="0"/>
              </a:rPr>
              <a:t>i</a:t>
            </a:r>
            <a:r>
              <a:rPr lang="en-US" altLang="en-US" b="1" dirty="0">
                <a:solidFill>
                  <a:schemeClr val="tx1"/>
                </a:solidFill>
                <a:latin typeface="Times New Roman" panose="02020603050405020304" pitchFamily="18" charset="0"/>
                <a:cs typeface="Times New Roman" panose="02020603050405020304" pitchFamily="18" charset="0"/>
              </a:rPr>
              <a:t>] = </a:t>
            </a:r>
            <a:r>
              <a:rPr lang="en-US" altLang="en-US" b="1" dirty="0" err="1">
                <a:solidFill>
                  <a:schemeClr val="tx1"/>
                </a:solidFill>
                <a:latin typeface="Times New Roman" panose="02020603050405020304" pitchFamily="18" charset="0"/>
                <a:cs typeface="Times New Roman" panose="02020603050405020304" pitchFamily="18" charset="0"/>
              </a:rPr>
              <a:t>i</a:t>
            </a:r>
            <a:r>
              <a:rPr lang="en-US" altLang="en-US" b="1" dirty="0">
                <a:solidFill>
                  <a:schemeClr val="tx1"/>
                </a:solidFill>
                <a:latin typeface="Times New Roman" panose="02020603050405020304" pitchFamily="18" charset="0"/>
                <a:cs typeface="Times New Roman" panose="02020603050405020304" pitchFamily="18" charset="0"/>
              </a:rPr>
              <a:t> + 1; // Initialize manually</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SzTx/>
              <a:buNone/>
            </a:pPr>
            <a:r>
              <a:rPr lang="en-US" altLang="en-US" b="1" dirty="0">
                <a:solidFill>
                  <a:schemeClr val="tx1"/>
                </a:solidFill>
                <a:latin typeface="Times New Roman" panose="02020603050405020304" pitchFamily="18" charset="0"/>
                <a:cs typeface="Times New Roman" panose="02020603050405020304" pitchFamily="18" charset="0"/>
              </a:rPr>
              <a:t>free(</a:t>
            </a:r>
            <a:r>
              <a:rPr lang="en-US" altLang="en-US" b="1" dirty="0" err="1">
                <a:solidFill>
                  <a:schemeClr val="tx1"/>
                </a:solidFill>
                <a:latin typeface="Times New Roman" panose="02020603050405020304" pitchFamily="18" charset="0"/>
                <a:cs typeface="Times New Roman" panose="02020603050405020304" pitchFamily="18" charset="0"/>
              </a:rPr>
              <a:t>arr</a:t>
            </a:r>
            <a:r>
              <a:rPr lang="en-US" altLang="en-US" b="1" dirty="0">
                <a:solidFill>
                  <a:schemeClr val="tx1"/>
                </a:solidFill>
                <a:latin typeface="Times New Roman" panose="02020603050405020304" pitchFamily="18" charset="0"/>
                <a:cs typeface="Times New Roman" panose="02020603050405020304" pitchFamily="18" charset="0"/>
              </a:rPr>
              <a:t>); // Free the allocated memory</a:t>
            </a:r>
          </a:p>
          <a:p>
            <a:pPr marL="0" lvl="0" indent="0" defTabSz="914400" eaLnBrk="0" fontAlgn="base" hangingPunct="0">
              <a:spcBef>
                <a:spcPct val="0"/>
              </a:spcBef>
              <a:spcAft>
                <a:spcPct val="0"/>
              </a:spcAft>
              <a:buClrTx/>
              <a:buSzTx/>
              <a:buNone/>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p>
          <a:p>
            <a:pPr marL="0" lvl="0"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than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calloc</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because it doesn’t initialize the memory.</a:t>
            </a:r>
          </a:p>
          <a:p>
            <a:pPr marL="0" lvl="0"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Flexible for any data type since it works with raw bytes.</a:t>
            </a:r>
          </a:p>
          <a:p>
            <a:pPr marL="0" lvl="0" indent="0" defTabSz="914400" eaLnBrk="0" fontAlgn="base" hangingPunct="0">
              <a:spcBef>
                <a:spcPct val="0"/>
              </a:spcBef>
              <a:spcAft>
                <a:spcPct val="0"/>
              </a:spcAft>
              <a:buClrTx/>
              <a:buSzTx/>
              <a:buNone/>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Disadvantages:</a:t>
            </a:r>
          </a:p>
          <a:p>
            <a:pPr marL="0" lvl="0"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Uninitialized memory can lead to undefined behavior if not properly initialized before use.</a:t>
            </a:r>
          </a:p>
          <a:p>
            <a:pPr marL="0" lvl="0"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Requires manual calculation of total bytes (e.g., n *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sizeof</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a:t>
            </a:r>
          </a:p>
        </p:txBody>
      </p:sp>
    </p:spTree>
    <p:extLst>
      <p:ext uri="{BB962C8B-B14F-4D97-AF65-F5344CB8AC3E}">
        <p14:creationId xmlns:p14="http://schemas.microsoft.com/office/powerpoint/2010/main" val="3539263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6FF53CF-D283-FA1C-88D3-ED026E110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B27DA38-FADB-30DF-F5E8-C85F8B696F39}"/>
              </a:ext>
            </a:extLst>
          </p:cNvPr>
          <p:cNvSpPr>
            <a:spLocks noGrp="1"/>
          </p:cNvSpPr>
          <p:nvPr>
            <p:ph type="title"/>
          </p:nvPr>
        </p:nvSpPr>
        <p:spPr>
          <a:xfrm>
            <a:off x="1194283" y="954003"/>
            <a:ext cx="8761413" cy="706964"/>
          </a:xfrm>
        </p:spPr>
        <p:txBody>
          <a:bodyPr/>
          <a:lstStyle/>
          <a:p>
            <a:r>
              <a:rPr lang="en-IN" dirty="0" err="1"/>
              <a:t>calloc</a:t>
            </a:r>
            <a:r>
              <a:rPr lang="en-IN" dirty="0"/>
              <a:t> (Contiguous Allocation)</a:t>
            </a:r>
            <a:endParaRPr lang="en-IN" dirty="0">
              <a:effectLst/>
            </a:endParaRPr>
          </a:p>
        </p:txBody>
      </p:sp>
      <p:sp>
        <p:nvSpPr>
          <p:cNvPr id="4" name="Rectangle 1">
            <a:extLst>
              <a:ext uri="{FF2B5EF4-FFF2-40B4-BE49-F238E27FC236}">
                <a16:creationId xmlns:a16="http://schemas.microsoft.com/office/drawing/2014/main" xmlns="" id="{78046F97-30E7-F78F-E650-C618AB05F993}"/>
              </a:ext>
            </a:extLst>
          </p:cNvPr>
          <p:cNvSpPr>
            <a:spLocks noGrp="1" noChangeArrowheads="1"/>
          </p:cNvSpPr>
          <p:nvPr>
            <p:ph idx="1"/>
          </p:nvPr>
        </p:nvSpPr>
        <p:spPr bwMode="auto">
          <a:xfrm>
            <a:off x="530790" y="2324618"/>
            <a:ext cx="11415405" cy="4165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u="sng"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Allocates memory for an array of elements, initializes all bytes to zero, and returns a pointer to the first byte.</a:t>
            </a:r>
          </a:p>
          <a:p>
            <a:r>
              <a:rPr lang="en-US" sz="2000" b="1" u="sng" dirty="0">
                <a:latin typeface="Times New Roman" panose="02020603050405020304" pitchFamily="18" charset="0"/>
                <a:cs typeface="Times New Roman" panose="02020603050405020304" pitchFamily="18" charset="0"/>
              </a:rPr>
              <a:t>Prototype:</a:t>
            </a:r>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calloc</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size_t</a:t>
            </a:r>
            <a:r>
              <a:rPr lang="en-US" sz="2000" dirty="0">
                <a:latin typeface="Times New Roman" panose="02020603050405020304" pitchFamily="18" charset="0"/>
                <a:cs typeface="Times New Roman" panose="02020603050405020304" pitchFamily="18" charset="0"/>
              </a:rPr>
              <a:t> num, </a:t>
            </a:r>
            <a:r>
              <a:rPr lang="en-US" sz="2000" dirty="0" err="1">
                <a:latin typeface="Times New Roman" panose="02020603050405020304" pitchFamily="18" charset="0"/>
                <a:cs typeface="Times New Roman" panose="02020603050405020304" pitchFamily="18" charset="0"/>
              </a:rPr>
              <a:t>size_t</a:t>
            </a:r>
            <a:r>
              <a:rPr lang="en-US" sz="2000" dirty="0">
                <a:latin typeface="Times New Roman" panose="02020603050405020304" pitchFamily="18" charset="0"/>
                <a:cs typeface="Times New Roman" panose="02020603050405020304" pitchFamily="18" charset="0"/>
              </a:rPr>
              <a:t> size); num: Number of elements.</a:t>
            </a:r>
          </a:p>
          <a:p>
            <a:r>
              <a:rPr lang="en-US" sz="2000" dirty="0">
                <a:latin typeface="Times New Roman" panose="02020603050405020304" pitchFamily="18" charset="0"/>
                <a:cs typeface="Times New Roman" panose="02020603050405020304" pitchFamily="18" charset="0"/>
              </a:rPr>
              <a:t>size: Size of each element in bytes.</a:t>
            </a:r>
          </a:p>
          <a:p>
            <a:r>
              <a:rPr lang="en-US" sz="2000" dirty="0">
                <a:latin typeface="Times New Roman" panose="02020603050405020304" pitchFamily="18" charset="0"/>
                <a:cs typeface="Times New Roman" panose="02020603050405020304" pitchFamily="18" charset="0"/>
              </a:rPr>
              <a:t>Returns a void* pointer to the allocated memory, or NULL if allocation fails.</a:t>
            </a:r>
          </a:p>
          <a:p>
            <a:r>
              <a:rPr lang="en-US" sz="2000" b="1" u="sng" dirty="0">
                <a:latin typeface="Times New Roman" panose="02020603050405020304" pitchFamily="18" charset="0"/>
                <a:cs typeface="Times New Roman" panose="02020603050405020304" pitchFamily="18" charset="0"/>
              </a:rPr>
              <a:t>Key Features</a:t>
            </a:r>
            <a:r>
              <a:rPr lang="en-US" sz="2000" u="sng"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Allocates memory for num * size bytes.</a:t>
            </a:r>
          </a:p>
          <a:p>
            <a:r>
              <a:rPr lang="en-US" sz="2000" dirty="0">
                <a:latin typeface="Times New Roman" panose="02020603050405020304" pitchFamily="18" charset="0"/>
                <a:cs typeface="Times New Roman" panose="02020603050405020304" pitchFamily="18" charset="0"/>
              </a:rPr>
              <a:t>Automatically </a:t>
            </a:r>
            <a:r>
              <a:rPr lang="en-US" sz="2000" b="1" dirty="0">
                <a:latin typeface="Times New Roman" panose="02020603050405020304" pitchFamily="18" charset="0"/>
                <a:cs typeface="Times New Roman" panose="02020603050405020304" pitchFamily="18" charset="0"/>
              </a:rPr>
              <a:t>initializes all allocated memory to zero</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Useful for arrays or structures where initialization to zero is desired.</a:t>
            </a:r>
          </a:p>
          <a:p>
            <a:endParaRPr lang="en-US" dirty="0">
              <a:effectLst/>
            </a:endParaRPr>
          </a:p>
        </p:txBody>
      </p:sp>
    </p:spTree>
    <p:extLst>
      <p:ext uri="{BB962C8B-B14F-4D97-AF65-F5344CB8AC3E}">
        <p14:creationId xmlns:p14="http://schemas.microsoft.com/office/powerpoint/2010/main" val="126966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A02A82-4EEA-FB68-550E-755FA4A8F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AAA7061-A24A-4E36-B1AC-D04847AF716E}"/>
              </a:ext>
            </a:extLst>
          </p:cNvPr>
          <p:cNvSpPr>
            <a:spLocks noGrp="1"/>
          </p:cNvSpPr>
          <p:nvPr>
            <p:ph type="title"/>
          </p:nvPr>
        </p:nvSpPr>
        <p:spPr>
          <a:xfrm>
            <a:off x="1194283" y="954003"/>
            <a:ext cx="8761413" cy="706964"/>
          </a:xfrm>
        </p:spPr>
        <p:txBody>
          <a:bodyPr/>
          <a:lstStyle/>
          <a:p>
            <a:r>
              <a:rPr lang="en-IN" dirty="0" err="1"/>
              <a:t>calloc</a:t>
            </a:r>
            <a:r>
              <a:rPr lang="en-IN" dirty="0"/>
              <a:t> (Contiguous Allocation)</a:t>
            </a:r>
            <a:endParaRPr lang="en-IN" dirty="0">
              <a:effectLst/>
            </a:endParaRPr>
          </a:p>
        </p:txBody>
      </p:sp>
      <p:sp>
        <p:nvSpPr>
          <p:cNvPr id="4" name="Rectangle 1">
            <a:extLst>
              <a:ext uri="{FF2B5EF4-FFF2-40B4-BE49-F238E27FC236}">
                <a16:creationId xmlns:a16="http://schemas.microsoft.com/office/drawing/2014/main" xmlns="" id="{63B7E99B-95D7-4EB4-2CAA-7E548B7B7FC2}"/>
              </a:ext>
            </a:extLst>
          </p:cNvPr>
          <p:cNvSpPr>
            <a:spLocks noGrp="1" noChangeArrowheads="1"/>
          </p:cNvSpPr>
          <p:nvPr>
            <p:ph idx="1"/>
          </p:nvPr>
        </p:nvSpPr>
        <p:spPr bwMode="auto">
          <a:xfrm>
            <a:off x="525579" y="2413193"/>
            <a:ext cx="11503743" cy="4457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a:latin typeface="Times New Roman" panose="02020603050405020304" pitchFamily="18" charset="0"/>
                <a:cs typeface="Times New Roman" panose="02020603050405020304" pitchFamily="18" charset="0"/>
              </a:rPr>
              <a:t>int *</a:t>
            </a:r>
            <a:r>
              <a:rPr lang="en-US" sz="1600" b="1" dirty="0" err="1">
                <a:latin typeface="Times New Roman" panose="02020603050405020304" pitchFamily="18" charset="0"/>
                <a:cs typeface="Times New Roman" panose="02020603050405020304" pitchFamily="18" charset="0"/>
              </a:rPr>
              <a:t>arr</a:t>
            </a:r>
            <a:r>
              <a:rPr lang="en-US" sz="1600" b="1" dirty="0">
                <a:latin typeface="Times New Roman" panose="02020603050405020304" pitchFamily="18" charset="0"/>
                <a:cs typeface="Times New Roman" panose="02020603050405020304" pitchFamily="18" charset="0"/>
              </a:rPr>
              <a:t> = (int *)</a:t>
            </a:r>
            <a:r>
              <a:rPr lang="en-US" sz="1600" b="1" dirty="0" err="1">
                <a:latin typeface="Times New Roman" panose="02020603050405020304" pitchFamily="18" charset="0"/>
                <a:cs typeface="Times New Roman" panose="02020603050405020304" pitchFamily="18" charset="0"/>
              </a:rPr>
              <a:t>calloc</a:t>
            </a:r>
            <a:r>
              <a:rPr lang="en-US" sz="1600" b="1" dirty="0">
                <a:latin typeface="Times New Roman" panose="02020603050405020304" pitchFamily="18" charset="0"/>
                <a:cs typeface="Times New Roman" panose="02020603050405020304" pitchFamily="18" charset="0"/>
              </a:rPr>
              <a:t>(5, </a:t>
            </a:r>
            <a:r>
              <a:rPr lang="en-US" sz="1600" b="1" dirty="0" err="1">
                <a:latin typeface="Times New Roman" panose="02020603050405020304" pitchFamily="18" charset="0"/>
                <a:cs typeface="Times New Roman" panose="02020603050405020304" pitchFamily="18" charset="0"/>
              </a:rPr>
              <a:t>sizeof</a:t>
            </a:r>
            <a:r>
              <a:rPr lang="en-US" sz="1600" b="1" dirty="0">
                <a:latin typeface="Times New Roman" panose="02020603050405020304" pitchFamily="18" charset="0"/>
                <a:cs typeface="Times New Roman" panose="02020603050405020304" pitchFamily="18" charset="0"/>
              </a:rPr>
              <a:t>(int)); // Allocates memory for 5 integers, all set to 0</a:t>
            </a:r>
          </a:p>
          <a:p>
            <a:pPr marL="0" indent="0">
              <a:buNone/>
            </a:pPr>
            <a:r>
              <a:rPr lang="en-US" sz="1600" b="1" dirty="0">
                <a:latin typeface="Times New Roman" panose="02020603050405020304" pitchFamily="18" charset="0"/>
                <a:cs typeface="Times New Roman" panose="02020603050405020304" pitchFamily="18" charset="0"/>
              </a:rPr>
              <a:t>if (</a:t>
            </a:r>
            <a:r>
              <a:rPr lang="en-US" sz="1600" b="1" dirty="0" err="1">
                <a:latin typeface="Times New Roman" panose="02020603050405020304" pitchFamily="18" charset="0"/>
                <a:cs typeface="Times New Roman" panose="02020603050405020304" pitchFamily="18" charset="0"/>
              </a:rPr>
              <a:t>arr</a:t>
            </a:r>
            <a:r>
              <a:rPr lang="en-US" sz="1600" b="1" dirty="0">
                <a:latin typeface="Times New Roman" panose="02020603050405020304" pitchFamily="18" charset="0"/>
                <a:cs typeface="Times New Roman" panose="02020603050405020304" pitchFamily="18" charset="0"/>
              </a:rPr>
              <a:t> == NULL) {</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printf</a:t>
            </a:r>
            <a:r>
              <a:rPr lang="en-US" sz="1600" b="1" dirty="0">
                <a:latin typeface="Times New Roman" panose="02020603050405020304" pitchFamily="18" charset="0"/>
                <a:cs typeface="Times New Roman" panose="02020603050405020304" pitchFamily="18" charset="0"/>
              </a:rPr>
              <a:t>("Memory allocation failed\n");</a:t>
            </a:r>
          </a:p>
          <a:p>
            <a:pPr marL="0" indent="0">
              <a:buNone/>
            </a:pPr>
            <a:r>
              <a:rPr lang="en-US" sz="1600" b="1" dirty="0">
                <a:latin typeface="Times New Roman" panose="02020603050405020304" pitchFamily="18" charset="0"/>
                <a:cs typeface="Times New Roman" panose="02020603050405020304" pitchFamily="18" charset="0"/>
              </a:rPr>
              <a:t>    return 1; }</a:t>
            </a:r>
          </a:p>
          <a:p>
            <a:pPr marL="0" indent="0">
              <a:buNone/>
            </a:pPr>
            <a:r>
              <a:rPr lang="en-US" sz="1600" b="1" dirty="0">
                <a:latin typeface="Times New Roman" panose="02020603050405020304" pitchFamily="18" charset="0"/>
                <a:cs typeface="Times New Roman" panose="02020603050405020304" pitchFamily="18" charset="0"/>
              </a:rPr>
              <a:t>for (int </a:t>
            </a:r>
            <a:r>
              <a:rPr lang="en-US" sz="1600" b="1" dirty="0" err="1">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 = 0; </a:t>
            </a:r>
            <a:r>
              <a:rPr lang="en-US" sz="1600" b="1" dirty="0" err="1">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 &lt; 5; </a:t>
            </a:r>
            <a:r>
              <a:rPr lang="en-US" sz="1600" b="1" dirty="0" err="1">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printf</a:t>
            </a:r>
            <a:r>
              <a:rPr lang="en-US" sz="1600" b="1" dirty="0">
                <a:latin typeface="Times New Roman" panose="02020603050405020304" pitchFamily="18" charset="0"/>
                <a:cs typeface="Times New Roman" panose="02020603050405020304" pitchFamily="18" charset="0"/>
              </a:rPr>
              <a:t>("%d ", </a:t>
            </a:r>
            <a:r>
              <a:rPr lang="en-US" sz="1600" b="1" dirty="0" err="1">
                <a:latin typeface="Times New Roman" panose="02020603050405020304" pitchFamily="18" charset="0"/>
                <a:cs typeface="Times New Roman" panose="02020603050405020304" pitchFamily="18" charset="0"/>
              </a:rPr>
              <a:t>arr</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 // Prints 0 0 0 0 0 }</a:t>
            </a:r>
          </a:p>
          <a:p>
            <a:pPr marL="0" indent="0">
              <a:buNone/>
            </a:pPr>
            <a:r>
              <a:rPr lang="en-US" sz="1600" b="1" dirty="0">
                <a:latin typeface="Times New Roman" panose="02020603050405020304" pitchFamily="18" charset="0"/>
                <a:cs typeface="Times New Roman" panose="02020603050405020304" pitchFamily="18" charset="0"/>
              </a:rPr>
              <a:t>free(</a:t>
            </a:r>
            <a:r>
              <a:rPr lang="en-US" sz="1600" b="1" dirty="0" err="1">
                <a:latin typeface="Times New Roman" panose="02020603050405020304" pitchFamily="18" charset="0"/>
                <a:cs typeface="Times New Roman" panose="02020603050405020304" pitchFamily="18" charset="0"/>
              </a:rPr>
              <a:t>arr</a:t>
            </a:r>
            <a:r>
              <a:rPr lang="en-US" sz="1600" b="1" dirty="0">
                <a:latin typeface="Times New Roman" panose="02020603050405020304" pitchFamily="18" charset="0"/>
                <a:cs typeface="Times New Roman" panose="02020603050405020304" pitchFamily="18" charset="0"/>
              </a:rPr>
              <a:t>); // Free the allocated </a:t>
            </a:r>
            <a:r>
              <a:rPr lang="en-US" sz="1600" b="1" dirty="0" smtClean="0">
                <a:latin typeface="Times New Roman" panose="02020603050405020304" pitchFamily="18" charset="0"/>
                <a:cs typeface="Times New Roman" panose="02020603050405020304" pitchFamily="18" charset="0"/>
              </a:rPr>
              <a:t>memory</a:t>
            </a:r>
          </a:p>
          <a:p>
            <a:pPr marL="0" indent="0">
              <a:buNone/>
            </a:pPr>
            <a:r>
              <a:rPr lang="en-US" sz="1600" b="1" u="sng" dirty="0">
                <a:latin typeface="Times New Roman" panose="02020603050405020304" pitchFamily="18" charset="0"/>
                <a:cs typeface="Times New Roman" panose="02020603050405020304" pitchFamily="18" charset="0"/>
              </a:rPr>
              <a:t>Advantages</a:t>
            </a:r>
            <a:r>
              <a:rPr lang="en-US" sz="1600" b="1" u="sng"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Initializes </a:t>
            </a:r>
            <a:r>
              <a:rPr lang="en-US" sz="1600" dirty="0">
                <a:latin typeface="Times New Roman" panose="02020603050405020304" pitchFamily="18" charset="0"/>
                <a:cs typeface="Times New Roman" panose="02020603050405020304" pitchFamily="18" charset="0"/>
              </a:rPr>
              <a:t>memory to zero, reducing the risk of using uninitialized data</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Cleaner </a:t>
            </a:r>
            <a:r>
              <a:rPr lang="en-US" sz="1600" dirty="0">
                <a:latin typeface="Times New Roman" panose="02020603050405020304" pitchFamily="18" charset="0"/>
                <a:cs typeface="Times New Roman" panose="02020603050405020304" pitchFamily="18" charset="0"/>
              </a:rPr>
              <a:t>for arrays or structures that require zero-initialization</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b="1" u="sng" dirty="0" smtClean="0">
                <a:latin typeface="Times New Roman" panose="02020603050405020304" pitchFamily="18" charset="0"/>
                <a:cs typeface="Times New Roman" panose="02020603050405020304" pitchFamily="18" charset="0"/>
              </a:rPr>
              <a:t>Disadvantages:</a:t>
            </a:r>
          </a:p>
          <a:p>
            <a:pPr marL="0" indent="0">
              <a:buNone/>
            </a:pPr>
            <a:r>
              <a:rPr lang="en-US" sz="1600" dirty="0" smtClean="0">
                <a:latin typeface="Times New Roman" panose="02020603050405020304" pitchFamily="18" charset="0"/>
                <a:cs typeface="Times New Roman" panose="02020603050405020304" pitchFamily="18" charset="0"/>
              </a:rPr>
              <a:t>Slower </a:t>
            </a:r>
            <a:r>
              <a:rPr lang="en-US" sz="1600" dirty="0">
                <a:latin typeface="Times New Roman" panose="02020603050405020304" pitchFamily="18" charset="0"/>
                <a:cs typeface="Times New Roman" panose="02020603050405020304" pitchFamily="18" charset="0"/>
              </a:rPr>
              <a:t>than </a:t>
            </a:r>
            <a:r>
              <a:rPr lang="en-US" sz="1600" dirty="0" err="1">
                <a:latin typeface="Times New Roman" panose="02020603050405020304" pitchFamily="18" charset="0"/>
                <a:cs typeface="Times New Roman" panose="02020603050405020304" pitchFamily="18" charset="0"/>
              </a:rPr>
              <a:t>malloc</a:t>
            </a:r>
            <a:r>
              <a:rPr lang="en-US" sz="1600" dirty="0">
                <a:latin typeface="Times New Roman" panose="02020603050405020304" pitchFamily="18" charset="0"/>
                <a:cs typeface="Times New Roman" panose="02020603050405020304" pitchFamily="18" charset="0"/>
              </a:rPr>
              <a:t> due to the initialization step</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Requires </a:t>
            </a:r>
            <a:r>
              <a:rPr lang="en-US" sz="1600" dirty="0">
                <a:latin typeface="Times New Roman" panose="02020603050405020304" pitchFamily="18" charset="0"/>
                <a:cs typeface="Times New Roman" panose="02020603050405020304" pitchFamily="18" charset="0"/>
              </a:rPr>
              <a:t>specifying both the number of elements and size of each element.</a:t>
            </a:r>
            <a:endParaRPr lang="en-US"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20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318F3D-A1AB-49B1-4132-116B8C3CE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99B4173-836E-7C81-98ED-0FE69D1F776B}"/>
              </a:ext>
            </a:extLst>
          </p:cNvPr>
          <p:cNvSpPr>
            <a:spLocks noGrp="1"/>
          </p:cNvSpPr>
          <p:nvPr>
            <p:ph type="title"/>
          </p:nvPr>
        </p:nvSpPr>
        <p:spPr/>
        <p:txBody>
          <a:bodyPr/>
          <a:lstStyle/>
          <a:p>
            <a:r>
              <a:rPr lang="en-IN" dirty="0"/>
              <a:t>I/O :</a:t>
            </a:r>
          </a:p>
        </p:txBody>
      </p:sp>
      <p:sp>
        <p:nvSpPr>
          <p:cNvPr id="3" name="Content Placeholder 2">
            <a:extLst>
              <a:ext uri="{FF2B5EF4-FFF2-40B4-BE49-F238E27FC236}">
                <a16:creationId xmlns:a16="http://schemas.microsoft.com/office/drawing/2014/main" xmlns="" id="{2E6D9E25-0778-DA39-87F5-773FAFDA2A61}"/>
              </a:ext>
            </a:extLst>
          </p:cNvPr>
          <p:cNvSpPr>
            <a:spLocks noGrp="1"/>
          </p:cNvSpPr>
          <p:nvPr>
            <p:ph idx="1"/>
          </p:nvPr>
        </p:nvSpPr>
        <p:spPr>
          <a:xfrm>
            <a:off x="78658" y="2330245"/>
            <a:ext cx="11926529" cy="4527755"/>
          </a:xfrm>
        </p:spPr>
        <p:txBody>
          <a:bodyPr>
            <a:normAutofit/>
          </a:bodyPr>
          <a:lstStyle/>
          <a:p>
            <a:pPr marL="0" indent="0" algn="just">
              <a:buNone/>
            </a:pPr>
            <a:r>
              <a:rPr lang="en-US" sz="2400" b="1" u="sng" dirty="0">
                <a:latin typeface="Times New Roman" panose="02020603050405020304" pitchFamily="18" charset="0"/>
                <a:cs typeface="Times New Roman" panose="02020603050405020304" pitchFamily="18" charset="0"/>
              </a:rPr>
              <a:t>🔹 In your code:</a:t>
            </a:r>
          </a:p>
          <a:p>
            <a:pPr marL="0" indent="0" algn="just">
              <a:buNone/>
            </a:pPr>
            <a:r>
              <a:rPr lang="en-US" sz="2000" dirty="0" err="1">
                <a:latin typeface="Times New Roman" panose="02020603050405020304" pitchFamily="18" charset="0"/>
                <a:cs typeface="Times New Roman" panose="02020603050405020304" pitchFamily="18" charset="0"/>
              </a:rPr>
              <a:t>cin.get</a:t>
            </a:r>
            <a:r>
              <a:rPr lang="en-US" sz="2000" dirty="0">
                <a:latin typeface="Times New Roman" panose="02020603050405020304" pitchFamily="18" charset="0"/>
                <a:cs typeface="Times New Roman" panose="02020603050405020304" pitchFamily="18" charset="0"/>
              </a:rPr>
              <a:t>(c[0]);</a:t>
            </a:r>
          </a:p>
          <a:p>
            <a:pPr marL="0" indent="0" algn="just">
              <a:buNone/>
            </a:pPr>
            <a:r>
              <a:rPr lang="en-US" sz="2000" dirty="0">
                <a:latin typeface="Times New Roman" panose="02020603050405020304" pitchFamily="18" charset="0"/>
                <a:cs typeface="Times New Roman" panose="02020603050405020304" pitchFamily="18" charset="0"/>
              </a:rPr>
              <a:t>while (c[count] != '\n') {</a:t>
            </a:r>
          </a:p>
          <a:p>
            <a:pPr marL="0" indent="0" algn="just">
              <a:buNone/>
            </a:pPr>
            <a:r>
              <a:rPr lang="en-US" sz="2000" dirty="0">
                <a:latin typeface="Times New Roman" panose="02020603050405020304" pitchFamily="18" charset="0"/>
                <a:cs typeface="Times New Roman" panose="02020603050405020304" pitchFamily="18" charset="0"/>
              </a:rPr>
              <a:t>    count++;</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cin.get</a:t>
            </a:r>
            <a:r>
              <a:rPr lang="en-US" sz="2000" dirty="0">
                <a:latin typeface="Times New Roman" panose="02020603050405020304" pitchFamily="18" charset="0"/>
                <a:cs typeface="Times New Roman" panose="02020603050405020304" pitchFamily="18" charset="0"/>
              </a:rPr>
              <a:t>(c[count]);</a:t>
            </a:r>
          </a:p>
          <a:p>
            <a:pPr marL="0" indent="0" algn="just">
              <a:buNone/>
            </a:pPr>
            <a:r>
              <a:rPr lang="en-US" sz="2000" dirty="0">
                <a:latin typeface="Times New Roman" panose="02020603050405020304" pitchFamily="18" charset="0"/>
                <a:cs typeface="Times New Roman" panose="02020603050405020304" pitchFamily="18" charset="0"/>
              </a:rPr>
              <a:t>}</a:t>
            </a:r>
          </a:p>
          <a:p>
            <a:pPr marL="0" indent="0" algn="just">
              <a:buNone/>
            </a:pPr>
            <a:r>
              <a:rPr lang="en-US" sz="2000" b="1" dirty="0">
                <a:latin typeface="Times New Roman" panose="02020603050405020304" pitchFamily="18" charset="0"/>
                <a:cs typeface="Times New Roman" panose="02020603050405020304" pitchFamily="18" charset="0"/>
              </a:rPr>
              <a:t> This reads one character at a time until the user presses Enter (newline) — including spaces and tabs, which </a:t>
            </a:r>
            <a:r>
              <a:rPr lang="en-US" sz="2000" b="1" dirty="0" err="1">
                <a:latin typeface="Times New Roman" panose="02020603050405020304" pitchFamily="18" charset="0"/>
                <a:cs typeface="Times New Roman" panose="02020603050405020304" pitchFamily="18" charset="0"/>
              </a:rPr>
              <a:t>cin</a:t>
            </a:r>
            <a:r>
              <a:rPr lang="en-US" sz="2000" b="1" dirty="0">
                <a:latin typeface="Times New Roman" panose="02020603050405020304" pitchFamily="18" charset="0"/>
                <a:cs typeface="Times New Roman" panose="02020603050405020304" pitchFamily="18" charset="0"/>
              </a:rPr>
              <a:t> &gt;&gt; would skip.</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59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50ABF6-1E40-31FA-7E30-2D1B4C09E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F5BEE15-E49D-E23F-2F28-9F8B456FABCD}"/>
              </a:ext>
            </a:extLst>
          </p:cNvPr>
          <p:cNvSpPr>
            <a:spLocks noGrp="1"/>
          </p:cNvSpPr>
          <p:nvPr>
            <p:ph type="title"/>
          </p:nvPr>
        </p:nvSpPr>
        <p:spPr/>
        <p:txBody>
          <a:bodyPr/>
          <a:lstStyle/>
          <a:p>
            <a:r>
              <a:rPr lang="en-IN" dirty="0"/>
              <a:t>I/O :</a:t>
            </a:r>
          </a:p>
        </p:txBody>
      </p:sp>
      <p:sp>
        <p:nvSpPr>
          <p:cNvPr id="3" name="Content Placeholder 2">
            <a:extLst>
              <a:ext uri="{FF2B5EF4-FFF2-40B4-BE49-F238E27FC236}">
                <a16:creationId xmlns:a16="http://schemas.microsoft.com/office/drawing/2014/main" xmlns="" id="{840D6781-1001-B839-20CE-84B69D652B82}"/>
              </a:ext>
            </a:extLst>
          </p:cNvPr>
          <p:cNvSpPr>
            <a:spLocks noGrp="1"/>
          </p:cNvSpPr>
          <p:nvPr>
            <p:ph idx="1"/>
          </p:nvPr>
        </p:nvSpPr>
        <p:spPr>
          <a:xfrm>
            <a:off x="78658" y="2330245"/>
            <a:ext cx="11926529" cy="4527755"/>
          </a:xfrm>
        </p:spPr>
        <p:txBody>
          <a:bodyPr>
            <a:normAutofit/>
          </a:bodyPr>
          <a:lstStyle/>
          <a:p>
            <a:pPr marL="0" indent="0" algn="just">
              <a:buNone/>
            </a:pPr>
            <a:r>
              <a:rPr lang="en-US" sz="2000" b="1" u="sng" dirty="0">
                <a:latin typeface="Times New Roman" panose="02020603050405020304" pitchFamily="18" charset="0"/>
                <a:cs typeface="Times New Roman" panose="02020603050405020304" pitchFamily="18" charset="0"/>
              </a:rPr>
              <a:t>Why use </a:t>
            </a:r>
            <a:r>
              <a:rPr lang="en-US" sz="2000" b="1" u="sng" dirty="0" err="1">
                <a:latin typeface="Times New Roman" panose="02020603050405020304" pitchFamily="18" charset="0"/>
                <a:cs typeface="Times New Roman" panose="02020603050405020304" pitchFamily="18" charset="0"/>
              </a:rPr>
              <a:t>cout.put</a:t>
            </a:r>
            <a:r>
              <a:rPr lang="en-US" sz="2000" b="1" u="sng" dirty="0">
                <a:latin typeface="Times New Roman" panose="02020603050405020304" pitchFamily="18" charset="0"/>
                <a:cs typeface="Times New Roman" panose="02020603050405020304" pitchFamily="18" charset="0"/>
              </a:rPr>
              <a:t>() instead of just </a:t>
            </a:r>
            <a:r>
              <a:rPr lang="en-US" sz="2000" b="1" u="sng" dirty="0" err="1">
                <a:latin typeface="Times New Roman" panose="02020603050405020304" pitchFamily="18" charset="0"/>
                <a:cs typeface="Times New Roman" panose="02020603050405020304" pitchFamily="18" charset="0"/>
              </a:rPr>
              <a:t>cout</a:t>
            </a:r>
            <a:r>
              <a:rPr lang="en-US" sz="2000" b="1" u="sng"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Feature                                            |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cout.put</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            | -------------        | -------------------------------- |</a:t>
            </a:r>
          </a:p>
          <a:p>
            <a:pPr marL="0" indent="0" algn="just">
              <a:buNone/>
            </a:pPr>
            <a:r>
              <a:rPr lang="en-US" sz="2000" dirty="0">
                <a:latin typeface="Times New Roman" panose="02020603050405020304" pitchFamily="18" charset="0"/>
                <a:cs typeface="Times New Roman" panose="02020603050405020304" pitchFamily="18" charset="0"/>
              </a:rPr>
              <a:t>| Prints entire string or variables       | Yes                        | No — character-by-character      |</a:t>
            </a:r>
          </a:p>
          <a:p>
            <a:pPr marL="0" indent="0" algn="just">
              <a:buNone/>
            </a:pPr>
            <a:r>
              <a:rPr lang="en-US" sz="2000" dirty="0">
                <a:latin typeface="Times New Roman" panose="02020603050405020304" pitchFamily="18" charset="0"/>
                <a:cs typeface="Times New Roman" panose="02020603050405020304" pitchFamily="18" charset="0"/>
              </a:rPr>
              <a:t>| Control                                            | Less                 | Fine control over each character |</a:t>
            </a:r>
          </a:p>
          <a:p>
            <a:pPr marL="0" indent="0" algn="just">
              <a:buNone/>
            </a:pPr>
            <a:r>
              <a:rPr lang="en-IN" sz="2000" b="1" u="sng" dirty="0">
                <a:latin typeface="Times New Roman" panose="02020603050405020304" pitchFamily="18" charset="0"/>
                <a:cs typeface="Times New Roman" panose="02020603050405020304" pitchFamily="18" charset="0"/>
              </a:rPr>
              <a:t>🔹 In your code:</a:t>
            </a:r>
            <a:endParaRPr lang="en-US" sz="2000" b="1" u="sng"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while (c[count]!='\0') {</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cout.put</a:t>
            </a:r>
            <a:r>
              <a:rPr lang="en-US" sz="2000" dirty="0">
                <a:latin typeface="Times New Roman" panose="02020603050405020304" pitchFamily="18" charset="0"/>
                <a:cs typeface="Times New Roman" panose="02020603050405020304" pitchFamily="18" charset="0"/>
              </a:rPr>
              <a:t>(c[count]);</a:t>
            </a:r>
          </a:p>
          <a:p>
            <a:pPr marL="0" indent="0" algn="just">
              <a:buNone/>
            </a:pPr>
            <a:r>
              <a:rPr lang="en-US" sz="2000" dirty="0">
                <a:latin typeface="Times New Roman" panose="02020603050405020304" pitchFamily="18" charset="0"/>
                <a:cs typeface="Times New Roman" panose="02020603050405020304" pitchFamily="18" charset="0"/>
              </a:rPr>
              <a:t>    count++;</a:t>
            </a:r>
          </a:p>
          <a:p>
            <a:pPr marL="0" indent="0" algn="just">
              <a:buNone/>
            </a:pPr>
            <a:r>
              <a:rPr lang="en-US" sz="2000" dirty="0">
                <a:latin typeface="Times New Roman" panose="02020603050405020304" pitchFamily="18" charset="0"/>
                <a:cs typeface="Times New Roman" panose="02020603050405020304" pitchFamily="18" charset="0"/>
              </a:rPr>
              <a:t>}</a:t>
            </a:r>
          </a:p>
          <a:p>
            <a:pPr marL="0" indent="0" algn="just">
              <a:buNone/>
            </a:pPr>
            <a:endParaRPr lang="en-US" sz="2000" b="1" u="sng"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7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A48A2B-DD4E-DE5A-9B01-92FFDD8DB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81EA4E5-929F-9647-560C-B61670D7855A}"/>
              </a:ext>
            </a:extLst>
          </p:cNvPr>
          <p:cNvSpPr>
            <a:spLocks noGrp="1"/>
          </p:cNvSpPr>
          <p:nvPr>
            <p:ph type="title"/>
          </p:nvPr>
        </p:nvSpPr>
        <p:spPr/>
        <p:txBody>
          <a:bodyPr/>
          <a:lstStyle/>
          <a:p>
            <a:r>
              <a:rPr lang="en-IN" dirty="0"/>
              <a:t>1. width Function</a:t>
            </a:r>
            <a:endParaRPr lang="en-IN" dirty="0">
              <a:effectLst/>
            </a:endParaRPr>
          </a:p>
        </p:txBody>
      </p:sp>
      <p:sp>
        <p:nvSpPr>
          <p:cNvPr id="3" name="Content Placeholder 2">
            <a:extLst>
              <a:ext uri="{FF2B5EF4-FFF2-40B4-BE49-F238E27FC236}">
                <a16:creationId xmlns:a16="http://schemas.microsoft.com/office/drawing/2014/main" xmlns="" id="{B00A0625-5DF9-63E7-23C0-C1C44906FBC7}"/>
              </a:ext>
            </a:extLst>
          </p:cNvPr>
          <p:cNvSpPr>
            <a:spLocks noGrp="1"/>
          </p:cNvSpPr>
          <p:nvPr>
            <p:ph idx="1"/>
          </p:nvPr>
        </p:nvSpPr>
        <p:spPr>
          <a:xfrm>
            <a:off x="132735" y="2261419"/>
            <a:ext cx="11926529" cy="452775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width function is used to set the minimum field width for the next output operation. It ensures that the output occupies at least the specified number of characters, padding with the fill character (default is space) if necessary.</a:t>
            </a:r>
          </a:p>
          <a:p>
            <a:r>
              <a:rPr lang="en-US" sz="2000" b="1" u="sng" dirty="0">
                <a:latin typeface="Times New Roman" panose="02020603050405020304" pitchFamily="18" charset="0"/>
                <a:cs typeface="Times New Roman" panose="02020603050405020304" pitchFamily="18" charset="0"/>
              </a:rPr>
              <a:t>Key Points:</a:t>
            </a:r>
          </a:p>
          <a:p>
            <a:r>
              <a:rPr lang="en-US" sz="2000" b="1" dirty="0">
                <a:latin typeface="Times New Roman" panose="02020603050405020304" pitchFamily="18" charset="0"/>
                <a:cs typeface="Times New Roman" panose="02020603050405020304" pitchFamily="18" charset="0"/>
              </a:rPr>
              <a:t>Header</a:t>
            </a:r>
            <a:r>
              <a:rPr lang="en-US" altLang="en-US" sz="2000" dirty="0">
                <a:solidFill>
                  <a:schemeClr val="tx1"/>
                </a:solidFill>
                <a:latin typeface="Times New Roman" panose="02020603050405020304" pitchFamily="18" charset="0"/>
                <a:cs typeface="Times New Roman" panose="02020603050405020304" pitchFamily="18" charset="0"/>
              </a:rPr>
              <a:t>&lt;</a:t>
            </a:r>
            <a:r>
              <a:rPr lang="en-US" altLang="en-US" sz="2000" dirty="0" err="1">
                <a:solidFill>
                  <a:schemeClr val="tx1"/>
                </a:solidFill>
                <a:latin typeface="Times New Roman" panose="02020603050405020304" pitchFamily="18" charset="0"/>
                <a:cs typeface="Times New Roman" panose="02020603050405020304" pitchFamily="18" charset="0"/>
              </a:rPr>
              <a:t>iomanip</a:t>
            </a:r>
            <a:r>
              <a:rPr lang="en-US" altLang="en-US" sz="2000" dirty="0">
                <a:solidFill>
                  <a:schemeClr val="tx1"/>
                </a:solidFill>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(included with &lt;iostream&gt;)</a:t>
            </a:r>
          </a:p>
          <a:p>
            <a:r>
              <a:rPr lang="en-US" sz="2000" b="1" dirty="0">
                <a:latin typeface="Times New Roman" panose="02020603050405020304" pitchFamily="18" charset="0"/>
                <a:cs typeface="Times New Roman" panose="02020603050405020304" pitchFamily="18" charset="0"/>
              </a:rPr>
              <a:t>Member Function</a:t>
            </a:r>
            <a:r>
              <a:rPr lang="en-US" sz="2000" dirty="0">
                <a:latin typeface="Times New Roman" panose="02020603050405020304" pitchFamily="18" charset="0"/>
                <a:cs typeface="Times New Roman" panose="02020603050405020304" pitchFamily="18" charset="0"/>
              </a:rPr>
              <a:t>: std::</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::width or manipulator std::</a:t>
            </a:r>
            <a:r>
              <a:rPr lang="en-US" sz="2000" dirty="0" err="1">
                <a:latin typeface="Times New Roman" panose="02020603050405020304" pitchFamily="18" charset="0"/>
                <a:cs typeface="Times New Roman" panose="02020603050405020304" pitchFamily="18" charset="0"/>
              </a:rPr>
              <a:t>setw</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Syntax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cpp</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err="1">
                <a:latin typeface="Times New Roman" panose="02020603050405020304" pitchFamily="18" charset="0"/>
                <a:cs typeface="Times New Roman" panose="02020603050405020304" pitchFamily="18" charset="0"/>
              </a:rPr>
              <a:t>stream.width</a:t>
            </a:r>
            <a:r>
              <a:rPr lang="en-US" sz="2000" dirty="0">
                <a:latin typeface="Times New Roman" panose="02020603050405020304" pitchFamily="18" charset="0"/>
                <a:cs typeface="Times New Roman" panose="02020603050405020304" pitchFamily="18" charset="0"/>
              </a:rPr>
              <a:t>(n); // Sets the width to n characters</a:t>
            </a:r>
          </a:p>
          <a:p>
            <a:pPr marL="0" indent="0" algn="just">
              <a:buNone/>
            </a:pPr>
            <a:r>
              <a:rPr lang="en-US" sz="2000" dirty="0">
                <a:latin typeface="Times New Roman" panose="02020603050405020304" pitchFamily="18" charset="0"/>
                <a:cs typeface="Times New Roman" panose="02020603050405020304" pitchFamily="18" charset="0"/>
              </a:rPr>
              <a:t>// OR</a:t>
            </a:r>
          </a:p>
          <a:p>
            <a:pPr marL="0" indent="0" algn="just">
              <a:buNone/>
            </a:pPr>
            <a:r>
              <a:rPr lang="en-US" sz="2000" dirty="0">
                <a:latin typeface="Times New Roman" panose="02020603050405020304" pitchFamily="18" charset="0"/>
                <a:cs typeface="Times New Roman" panose="02020603050405020304" pitchFamily="18" charset="0"/>
              </a:rPr>
              <a:t>std::</a:t>
            </a:r>
            <a:r>
              <a:rPr lang="en-US" sz="2000" dirty="0" err="1">
                <a:latin typeface="Times New Roman" panose="02020603050405020304" pitchFamily="18" charset="0"/>
                <a:cs typeface="Times New Roman" panose="02020603050405020304" pitchFamily="18" charset="0"/>
              </a:rPr>
              <a:t>setw</a:t>
            </a:r>
            <a:r>
              <a:rPr lang="en-US" sz="2000" dirty="0">
                <a:latin typeface="Times New Roman" panose="02020603050405020304" pitchFamily="18" charset="0"/>
                <a:cs typeface="Times New Roman" panose="02020603050405020304" pitchFamily="18" charset="0"/>
              </a:rPr>
              <a:t>(n); // Manipulator equivalent (requires &lt;</a:t>
            </a:r>
            <a:r>
              <a:rPr lang="en-US" sz="2000" dirty="0" err="1">
                <a:latin typeface="Times New Roman" panose="02020603050405020304" pitchFamily="18" charset="0"/>
                <a:cs typeface="Times New Roman" panose="02020603050405020304" pitchFamily="18" charset="0"/>
              </a:rPr>
              <a:t>iomanip</a:t>
            </a:r>
            <a:r>
              <a:rPr lang="en-US" sz="2000" dirty="0">
                <a:latin typeface="Times New Roman" panose="02020603050405020304" pitchFamily="18" charset="0"/>
                <a:cs typeface="Times New Roman" panose="02020603050405020304" pitchFamily="18" charset="0"/>
              </a:rPr>
              <a:t>&gt;)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B57B691-0561-CAB9-BF12-6B05F8ACB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77F1AC8-1602-0DD4-7BB9-0B9A9683F254}"/>
              </a:ext>
            </a:extLst>
          </p:cNvPr>
          <p:cNvSpPr>
            <a:spLocks noGrp="1"/>
          </p:cNvSpPr>
          <p:nvPr>
            <p:ph type="title"/>
          </p:nvPr>
        </p:nvSpPr>
        <p:spPr/>
        <p:txBody>
          <a:bodyPr/>
          <a:lstStyle/>
          <a:p>
            <a:r>
              <a:rPr lang="en-IN" dirty="0"/>
              <a:t>1. width Function</a:t>
            </a:r>
            <a:endParaRPr lang="en-IN" dirty="0">
              <a:effectLst/>
            </a:endParaRPr>
          </a:p>
        </p:txBody>
      </p:sp>
      <p:sp>
        <p:nvSpPr>
          <p:cNvPr id="5" name="Rectangle 2">
            <a:extLst>
              <a:ext uri="{FF2B5EF4-FFF2-40B4-BE49-F238E27FC236}">
                <a16:creationId xmlns:a16="http://schemas.microsoft.com/office/drawing/2014/main" xmlns="" id="{91C85C19-C4E3-B1C8-E628-4B38FA8AC3E7}"/>
              </a:ext>
            </a:extLst>
          </p:cNvPr>
          <p:cNvSpPr>
            <a:spLocks noGrp="1" noChangeArrowheads="1"/>
          </p:cNvSpPr>
          <p:nvPr>
            <p:ph idx="1"/>
          </p:nvPr>
        </p:nvSpPr>
        <p:spPr bwMode="auto">
          <a:xfrm>
            <a:off x="187530" y="2491495"/>
            <a:ext cx="1218609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t>
            </a:r>
            <a:r>
              <a:rPr kumimoji="0" lang="en-US" altLang="en-US" sz="2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width specifies the minimum number of characters to output.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output is shorter than the width, padding is added (left or right, depending on alignment).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default alignment is right-justified (padding on the left).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width setting is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reset to 0</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after each output operation, so it must be set again for subsequent outputs.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Value</a:t>
            </a:r>
            <a:r>
              <a:rPr kumimoji="0" lang="en-US" altLang="en-US" sz="2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stream.width</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returns the current width.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stream.width</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returns nothing (sets the width).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setw</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returns a manipulator object.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a:t>
            </a:r>
            <a:r>
              <a:rPr kumimoji="0" lang="en-US" altLang="en-US" sz="2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default width is 0 (no padding). </a:t>
            </a:r>
          </a:p>
        </p:txBody>
      </p:sp>
    </p:spTree>
    <p:extLst>
      <p:ext uri="{BB962C8B-B14F-4D97-AF65-F5344CB8AC3E}">
        <p14:creationId xmlns:p14="http://schemas.microsoft.com/office/powerpoint/2010/main" val="427685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532030-BF1F-DBB9-CFCA-ABA1D695C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479BBBD-A9C8-41EE-7F3B-8EAF2067AB25}"/>
              </a:ext>
            </a:extLst>
          </p:cNvPr>
          <p:cNvSpPr>
            <a:spLocks noGrp="1"/>
          </p:cNvSpPr>
          <p:nvPr>
            <p:ph type="title"/>
          </p:nvPr>
        </p:nvSpPr>
        <p:spPr/>
        <p:txBody>
          <a:bodyPr/>
          <a:lstStyle/>
          <a:p>
            <a:r>
              <a:rPr lang="en-IN" dirty="0"/>
              <a:t>1. width Function</a:t>
            </a:r>
            <a:endParaRPr lang="en-IN" dirty="0">
              <a:effectLst/>
            </a:endParaRPr>
          </a:p>
        </p:txBody>
      </p:sp>
      <p:sp>
        <p:nvSpPr>
          <p:cNvPr id="5" name="Rectangle 2">
            <a:extLst>
              <a:ext uri="{FF2B5EF4-FFF2-40B4-BE49-F238E27FC236}">
                <a16:creationId xmlns:a16="http://schemas.microsoft.com/office/drawing/2014/main" xmlns="" id="{703CB4B0-8277-0785-39DB-65E9665F7A9B}"/>
              </a:ext>
            </a:extLst>
          </p:cNvPr>
          <p:cNvSpPr>
            <a:spLocks noGrp="1" noChangeArrowheads="1"/>
          </p:cNvSpPr>
          <p:nvPr>
            <p:ph idx="1"/>
          </p:nvPr>
        </p:nvSpPr>
        <p:spPr bwMode="auto">
          <a:xfrm>
            <a:off x="79374" y="2301288"/>
            <a:ext cx="12191283"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#include &lt;iostream&gt;</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#include &lt;</a:t>
            </a:r>
            <a:r>
              <a:rPr lang="en-US" altLang="en-US" sz="2400" dirty="0" err="1">
                <a:solidFill>
                  <a:schemeClr val="tx1"/>
                </a:solidFill>
                <a:latin typeface="Times New Roman" panose="02020603050405020304" pitchFamily="18" charset="0"/>
                <a:cs typeface="Times New Roman" panose="02020603050405020304" pitchFamily="18" charset="0"/>
              </a:rPr>
              <a:t>iomanip</a:t>
            </a:r>
            <a:r>
              <a:rPr lang="en-US" altLang="en-US" sz="2400" dirty="0">
                <a:solidFill>
                  <a:schemeClr val="tx1"/>
                </a:solidFill>
                <a:latin typeface="Times New Roman" panose="02020603050405020304" pitchFamily="18" charset="0"/>
                <a:cs typeface="Times New Roman" panose="02020603050405020304" pitchFamily="18" charset="0"/>
              </a:rPr>
              <a:t>&gt;</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int main() {</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"Default: "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No width set</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cout.width</a:t>
            </a:r>
            <a:r>
              <a:rPr lang="en-US" altLang="en-US" sz="2400" dirty="0">
                <a:solidFill>
                  <a:schemeClr val="tx1"/>
                </a:solidFill>
                <a:latin typeface="Times New Roman" panose="02020603050405020304" pitchFamily="18" charset="0"/>
                <a:cs typeface="Times New Roman" panose="02020603050405020304" pitchFamily="18" charset="0"/>
              </a:rPr>
              <a:t>(6); // Set width to 6</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Outputs: "    42" (4 spaces + 42)</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std::</a:t>
            </a:r>
            <a:r>
              <a:rPr lang="en-US" altLang="en-US" sz="2400" dirty="0" err="1">
                <a:solidFill>
                  <a:schemeClr val="tx1"/>
                </a:solidFill>
                <a:latin typeface="Times New Roman" panose="02020603050405020304" pitchFamily="18" charset="0"/>
                <a:cs typeface="Times New Roman" panose="02020603050405020304" pitchFamily="18" charset="0"/>
              </a:rPr>
              <a:t>setw</a:t>
            </a:r>
            <a:r>
              <a:rPr lang="en-US" altLang="en-US" sz="2400" dirty="0">
                <a:solidFill>
                  <a:schemeClr val="tx1"/>
                </a:solidFill>
                <a:latin typeface="Times New Roman" panose="02020603050405020304" pitchFamily="18" charset="0"/>
                <a:cs typeface="Times New Roman" panose="02020603050405020304" pitchFamily="18" charset="0"/>
              </a:rPr>
              <a:t>(6)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Same as above using manipulator// Width resets after each output</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Outputs: "42" (no padding) // Left justification</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std::</a:t>
            </a:r>
            <a:r>
              <a:rPr lang="en-US" altLang="en-US" sz="2400" dirty="0" err="1">
                <a:solidFill>
                  <a:schemeClr val="tx1"/>
                </a:solidFill>
                <a:latin typeface="Times New Roman" panose="02020603050405020304" pitchFamily="18" charset="0"/>
                <a:cs typeface="Times New Roman" panose="02020603050405020304" pitchFamily="18" charset="0"/>
              </a:rPr>
              <a:t>cout</a:t>
            </a:r>
            <a:r>
              <a:rPr lang="en-US" altLang="en-US" sz="2400" dirty="0">
                <a:solidFill>
                  <a:schemeClr val="tx1"/>
                </a:solidFill>
                <a:latin typeface="Times New Roman" panose="02020603050405020304" pitchFamily="18" charset="0"/>
                <a:cs typeface="Times New Roman" panose="02020603050405020304" pitchFamily="18" charset="0"/>
              </a:rPr>
              <a:t> &lt;&lt; std::left &lt;&lt; std::</a:t>
            </a:r>
            <a:r>
              <a:rPr lang="en-US" altLang="en-US" sz="2400" dirty="0" err="1">
                <a:solidFill>
                  <a:schemeClr val="tx1"/>
                </a:solidFill>
                <a:latin typeface="Times New Roman" panose="02020603050405020304" pitchFamily="18" charset="0"/>
                <a:cs typeface="Times New Roman" panose="02020603050405020304" pitchFamily="18" charset="0"/>
              </a:rPr>
              <a:t>setw</a:t>
            </a:r>
            <a:r>
              <a:rPr lang="en-US" altLang="en-US" sz="2400" dirty="0">
                <a:solidFill>
                  <a:schemeClr val="tx1"/>
                </a:solidFill>
                <a:latin typeface="Times New Roman" panose="02020603050405020304" pitchFamily="18" charset="0"/>
                <a:cs typeface="Times New Roman" panose="02020603050405020304" pitchFamily="18" charset="0"/>
              </a:rPr>
              <a:t>(6) &lt;&lt; 42 &lt;&lt; std::</a:t>
            </a:r>
            <a:r>
              <a:rPr lang="en-US" altLang="en-US" sz="2400" dirty="0" err="1">
                <a:solidFill>
                  <a:schemeClr val="tx1"/>
                </a:solidFill>
                <a:latin typeface="Times New Roman" panose="02020603050405020304" pitchFamily="18" charset="0"/>
                <a:cs typeface="Times New Roman" panose="02020603050405020304" pitchFamily="18" charset="0"/>
              </a:rPr>
              <a:t>endl</a:t>
            </a:r>
            <a:r>
              <a:rPr lang="en-US" altLang="en-US" sz="2400" dirty="0">
                <a:solidFill>
                  <a:schemeClr val="tx1"/>
                </a:solidFill>
                <a:latin typeface="Times New Roman" panose="02020603050405020304" pitchFamily="18" charset="0"/>
                <a:cs typeface="Times New Roman" panose="02020603050405020304" pitchFamily="18" charset="0"/>
              </a:rPr>
              <a:t>; // Outputs: "42    “</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return 0; </a:t>
            </a:r>
          </a:p>
          <a:p>
            <a:pPr marL="0" lvl="0" indent="0" defTabSz="914400" eaLnBrk="0" fontAlgn="base" hangingPunct="0">
              <a:spcBef>
                <a:spcPct val="0"/>
              </a:spcBef>
              <a:spcAft>
                <a:spcPct val="0"/>
              </a:spcAft>
              <a:buClrTx/>
              <a:buSzTx/>
              <a:buNone/>
            </a:pPr>
            <a:r>
              <a:rPr lang="en-US" altLang="en-US" sz="2800" dirty="0">
                <a:solidFill>
                  <a:schemeClr val="tx1"/>
                </a:solidFill>
                <a:latin typeface="Times New Roman" panose="02020603050405020304" pitchFamily="18" charset="0"/>
                <a:cs typeface="Times New Roman" panose="02020603050405020304" pitchFamily="18" charset="0"/>
              </a:rPr>
              <a:t>}</a:t>
            </a:r>
            <a:endParaRPr kumimoji="0" lang="en-US" altLang="en-US" sz="28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10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CD61F7-6D21-604F-9E1B-9FFA9D509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18ECBC5-347A-19A5-2800-6DCA065B7CEC}"/>
              </a:ext>
            </a:extLst>
          </p:cNvPr>
          <p:cNvSpPr>
            <a:spLocks noGrp="1"/>
          </p:cNvSpPr>
          <p:nvPr>
            <p:ph type="title"/>
          </p:nvPr>
        </p:nvSpPr>
        <p:spPr/>
        <p:txBody>
          <a:bodyPr/>
          <a:lstStyle/>
          <a:p>
            <a:r>
              <a:rPr lang="en-IN" dirty="0"/>
              <a:t>2. precision Function</a:t>
            </a:r>
            <a:endParaRPr lang="en-IN" dirty="0">
              <a:effectLst/>
            </a:endParaRPr>
          </a:p>
        </p:txBody>
      </p:sp>
      <p:sp>
        <p:nvSpPr>
          <p:cNvPr id="5" name="Rectangle 2">
            <a:extLst>
              <a:ext uri="{FF2B5EF4-FFF2-40B4-BE49-F238E27FC236}">
                <a16:creationId xmlns:a16="http://schemas.microsoft.com/office/drawing/2014/main" xmlns="" id="{72E649F2-DC2A-20C6-E64B-C41B1E6F8E56}"/>
              </a:ext>
            </a:extLst>
          </p:cNvPr>
          <p:cNvSpPr>
            <a:spLocks noGrp="1" noChangeArrowheads="1"/>
          </p:cNvSpPr>
          <p:nvPr>
            <p:ph idx="1"/>
          </p:nvPr>
        </p:nvSpPr>
        <p:spPr bwMode="auto">
          <a:xfrm>
            <a:off x="79374" y="2814249"/>
            <a:ext cx="12191283" cy="355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Times New Roman" panose="02020603050405020304" pitchFamily="18" charset="0"/>
                <a:cs typeface="Times New Roman" panose="02020603050405020304" pitchFamily="18" charset="0"/>
              </a:rPr>
              <a:t>The precision function controls the number of digits displayed for floating-point numbers. It affects how numbers are formatted, especially for scientific or fixed-point notation.</a:t>
            </a:r>
          </a:p>
          <a:p>
            <a:r>
              <a:rPr lang="en-US" sz="2000" b="1" u="sng" dirty="0">
                <a:latin typeface="Times New Roman" panose="02020603050405020304" pitchFamily="18" charset="0"/>
                <a:cs typeface="Times New Roman" panose="02020603050405020304" pitchFamily="18" charset="0"/>
              </a:rPr>
              <a:t>Key Points:</a:t>
            </a:r>
          </a:p>
          <a:p>
            <a:r>
              <a:rPr lang="en-US" sz="2000" b="1" dirty="0">
                <a:latin typeface="Times New Roman" panose="02020603050405020304" pitchFamily="18" charset="0"/>
                <a:cs typeface="Times New Roman" panose="02020603050405020304" pitchFamily="18" charset="0"/>
              </a:rPr>
              <a:t>Header</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&gt; (included with &lt;iostream&gt;)</a:t>
            </a:r>
          </a:p>
          <a:p>
            <a:r>
              <a:rPr lang="en-US" sz="2000" b="1" dirty="0">
                <a:latin typeface="Times New Roman" panose="02020603050405020304" pitchFamily="18" charset="0"/>
                <a:cs typeface="Times New Roman" panose="02020603050405020304" pitchFamily="18" charset="0"/>
              </a:rPr>
              <a:t>Member Function</a:t>
            </a:r>
            <a:r>
              <a:rPr lang="en-US" sz="2000" dirty="0">
                <a:latin typeface="Times New Roman" panose="02020603050405020304" pitchFamily="18" charset="0"/>
                <a:cs typeface="Times New Roman" panose="02020603050405020304" pitchFamily="18" charset="0"/>
              </a:rPr>
              <a:t>: std::</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::precision</a:t>
            </a:r>
          </a:p>
          <a:p>
            <a:r>
              <a:rPr lang="en-US" sz="2000" b="1" u="sng" dirty="0">
                <a:latin typeface="Times New Roman" panose="02020603050405020304" pitchFamily="18" charset="0"/>
                <a:cs typeface="Times New Roman" panose="02020603050405020304" pitchFamily="18" charset="0"/>
              </a:rPr>
              <a:t>Syntax</a:t>
            </a:r>
            <a:r>
              <a:rPr lang="en-US" sz="2000" u="sng" dirty="0">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SzTx/>
              <a:buNone/>
            </a:pPr>
            <a:r>
              <a:rPr lang="en-US" altLang="en-US" sz="2400" dirty="0" err="1">
                <a:solidFill>
                  <a:schemeClr val="tx1"/>
                </a:solidFill>
                <a:latin typeface="Times New Roman" panose="02020603050405020304" pitchFamily="18" charset="0"/>
                <a:cs typeface="Times New Roman" panose="02020603050405020304" pitchFamily="18" charset="0"/>
              </a:rPr>
              <a:t>stream.precision</a:t>
            </a:r>
            <a:r>
              <a:rPr lang="en-US" altLang="en-US" sz="2400" dirty="0">
                <a:solidFill>
                  <a:schemeClr val="tx1"/>
                </a:solidFill>
                <a:latin typeface="Times New Roman" panose="02020603050405020304" pitchFamily="18" charset="0"/>
                <a:cs typeface="Times New Roman" panose="02020603050405020304" pitchFamily="18" charset="0"/>
              </a:rPr>
              <a:t>(n); // Sets precision to n</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 OR</a:t>
            </a:r>
          </a:p>
          <a:p>
            <a:pPr marL="0" lvl="0" indent="0" defTabSz="914400" eaLnBrk="0" fontAlgn="base" hangingPunct="0">
              <a:spcBef>
                <a:spcPct val="0"/>
              </a:spcBef>
              <a:spcAft>
                <a:spcPct val="0"/>
              </a:spcAft>
              <a:buClrTx/>
              <a:buSzTx/>
              <a:buNone/>
            </a:pPr>
            <a:r>
              <a:rPr lang="en-US" altLang="en-US" sz="2400" dirty="0">
                <a:solidFill>
                  <a:schemeClr val="tx1"/>
                </a:solidFill>
                <a:latin typeface="Times New Roman" panose="02020603050405020304" pitchFamily="18" charset="0"/>
                <a:cs typeface="Times New Roman" panose="02020603050405020304" pitchFamily="18" charset="0"/>
              </a:rPr>
              <a:t>std::</a:t>
            </a:r>
            <a:r>
              <a:rPr lang="en-US" altLang="en-US" sz="2400" dirty="0" err="1">
                <a:solidFill>
                  <a:schemeClr val="tx1"/>
                </a:solidFill>
                <a:latin typeface="Times New Roman" panose="02020603050405020304" pitchFamily="18" charset="0"/>
                <a:cs typeface="Times New Roman" panose="02020603050405020304" pitchFamily="18" charset="0"/>
              </a:rPr>
              <a:t>setprecision</a:t>
            </a:r>
            <a:r>
              <a:rPr lang="en-US" altLang="en-US" sz="2400" dirty="0">
                <a:solidFill>
                  <a:schemeClr val="tx1"/>
                </a:solidFill>
                <a:latin typeface="Times New Roman" panose="02020603050405020304" pitchFamily="18" charset="0"/>
                <a:cs typeface="Times New Roman" panose="02020603050405020304" pitchFamily="18" charset="0"/>
              </a:rPr>
              <a:t>(n); // Manipulator equivalent (requires &lt;</a:t>
            </a:r>
            <a:r>
              <a:rPr lang="en-US" altLang="en-US" sz="2400" dirty="0" err="1">
                <a:solidFill>
                  <a:schemeClr val="tx1"/>
                </a:solidFill>
                <a:latin typeface="Times New Roman" panose="02020603050405020304" pitchFamily="18" charset="0"/>
                <a:cs typeface="Times New Roman" panose="02020603050405020304" pitchFamily="18" charset="0"/>
              </a:rPr>
              <a:t>iomanip</a:t>
            </a:r>
            <a:r>
              <a:rPr lang="en-US" altLang="en-US" sz="2400" dirty="0">
                <a:solidFill>
                  <a:schemeClr val="tx1"/>
                </a:solidFill>
                <a:latin typeface="Times New Roman" panose="02020603050405020304" pitchFamily="18" charset="0"/>
                <a:cs typeface="Times New Roman" panose="02020603050405020304" pitchFamily="18" charset="0"/>
              </a:rPr>
              <a:t>&gt;)</a:t>
            </a:r>
            <a:endParaRPr kumimoji="0" lang="en-US" altLang="en-US" sz="2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11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9546A06-D2BB-50F4-2E21-046CBC6DE8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876031-44ED-6A1B-21FE-64B4C333D7CE}"/>
              </a:ext>
            </a:extLst>
          </p:cNvPr>
          <p:cNvSpPr>
            <a:spLocks noGrp="1"/>
          </p:cNvSpPr>
          <p:nvPr>
            <p:ph type="title"/>
          </p:nvPr>
        </p:nvSpPr>
        <p:spPr/>
        <p:txBody>
          <a:bodyPr/>
          <a:lstStyle/>
          <a:p>
            <a:r>
              <a:rPr lang="en-IN" dirty="0"/>
              <a:t>2. precision Function</a:t>
            </a:r>
            <a:endParaRPr lang="en-IN" dirty="0">
              <a:effectLst/>
            </a:endParaRPr>
          </a:p>
        </p:txBody>
      </p:sp>
      <p:sp>
        <p:nvSpPr>
          <p:cNvPr id="4" name="Rectangle 2">
            <a:extLst>
              <a:ext uri="{FF2B5EF4-FFF2-40B4-BE49-F238E27FC236}">
                <a16:creationId xmlns:a16="http://schemas.microsoft.com/office/drawing/2014/main" xmlns="" id="{9355DD51-27F0-DF1B-E485-4E95D8D07A85}"/>
              </a:ext>
            </a:extLst>
          </p:cNvPr>
          <p:cNvSpPr>
            <a:spLocks noGrp="1" noChangeArrowheads="1"/>
          </p:cNvSpPr>
          <p:nvPr>
            <p:ph idx="1"/>
          </p:nvPr>
        </p:nvSpPr>
        <p:spPr bwMode="auto">
          <a:xfrm>
            <a:off x="79375" y="2701400"/>
            <a:ext cx="1209818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fixed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scientific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notation, precision specifies the number of digits after the decimal point.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(general) notation, it specifies the total number of significant digits.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precision setting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persists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until changed or the stream is reset.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Rounding may occur based on the precision setting.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Value</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stream.precision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returns the current precision.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stream.precision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returns nothing (sets the precision).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setprecision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returns a manipulator object.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default precision is 6. </a:t>
            </a:r>
          </a:p>
        </p:txBody>
      </p:sp>
    </p:spTree>
    <p:extLst>
      <p:ext uri="{BB962C8B-B14F-4D97-AF65-F5344CB8AC3E}">
        <p14:creationId xmlns:p14="http://schemas.microsoft.com/office/powerpoint/2010/main" val="107843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301</TotalTime>
  <Words>2478</Words>
  <Application>Microsoft Office PowerPoint</Application>
  <PresentationFormat>Widescreen</PresentationFormat>
  <Paragraphs>245</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Ion Boardroom</vt:lpstr>
      <vt:lpstr>C++ Programming – Chapter 5</vt:lpstr>
      <vt:lpstr>I/O :</vt:lpstr>
      <vt:lpstr>I/O :</vt:lpstr>
      <vt:lpstr>I/O :</vt:lpstr>
      <vt:lpstr>1. width Function</vt:lpstr>
      <vt:lpstr>1. width Function</vt:lpstr>
      <vt:lpstr>1. width Function</vt:lpstr>
      <vt:lpstr>2. precision Function</vt:lpstr>
      <vt:lpstr>2. precision Function</vt:lpstr>
      <vt:lpstr>2. precision Function</vt:lpstr>
      <vt:lpstr>3. fill Function</vt:lpstr>
      <vt:lpstr>3. fill Function</vt:lpstr>
      <vt:lpstr>3. fill Function</vt:lpstr>
      <vt:lpstr>File I/O :</vt:lpstr>
      <vt:lpstr>File I/O :</vt:lpstr>
      <vt:lpstr>1. Writing to a File (Using ofstream)</vt:lpstr>
      <vt:lpstr>1. Writing to a File (Using ofstream)</vt:lpstr>
      <vt:lpstr>1. Writing to a File (Using ofstream)</vt:lpstr>
      <vt:lpstr>2. Reading from a File (Using ifstream)</vt:lpstr>
      <vt:lpstr>3. Reading and Writing with One File (Using fstream)</vt:lpstr>
      <vt:lpstr>malloc (Memory Allocation) </vt:lpstr>
      <vt:lpstr>malloc (Memory Allocation) </vt:lpstr>
      <vt:lpstr>calloc (Contiguous Allocation)</vt:lpstr>
      <vt:lpstr>calloc (Contiguous Allocation)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 Chapter 5</dc:title>
  <dc:creator>AYUSHIBA ZALA</dc:creator>
  <cp:lastModifiedBy>Microsoft account</cp:lastModifiedBy>
  <cp:revision>14</cp:revision>
  <dcterms:created xsi:type="dcterms:W3CDTF">2025-06-16T15:45:32Z</dcterms:created>
  <dcterms:modified xsi:type="dcterms:W3CDTF">2025-06-28T10:24:20Z</dcterms:modified>
</cp:coreProperties>
</file>