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5" r:id="rId19"/>
    <p:sldId id="276" r:id="rId20"/>
    <p:sldId id="277" r:id="rId21"/>
    <p:sldId id="278"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8B9931-280D-4E26-8CDD-9250EBB507DE}"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D6ADB-0C57-46D4-A2BE-784DAF7997CA}" type="slidenum">
              <a:rPr lang="en-IN" smtClean="0"/>
              <a:t>‹#›</a:t>
            </a:fld>
            <a:endParaRPr lang="en-IN"/>
          </a:p>
        </p:txBody>
      </p:sp>
    </p:spTree>
    <p:extLst>
      <p:ext uri="{BB962C8B-B14F-4D97-AF65-F5344CB8AC3E}">
        <p14:creationId xmlns:p14="http://schemas.microsoft.com/office/powerpoint/2010/main" val="242191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CD6ADB-0C57-46D4-A2BE-784DAF7997CA}" type="slidenum">
              <a:rPr lang="en-IN" smtClean="0"/>
              <a:t>32</a:t>
            </a:fld>
            <a:endParaRPr lang="en-IN"/>
          </a:p>
        </p:txBody>
      </p:sp>
    </p:spTree>
    <p:extLst>
      <p:ext uri="{BB962C8B-B14F-4D97-AF65-F5344CB8AC3E}">
        <p14:creationId xmlns:p14="http://schemas.microsoft.com/office/powerpoint/2010/main" val="197769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2CD6ADB-0C57-46D4-A2BE-784DAF7997CA}" type="slidenum">
              <a:rPr lang="en-IN" smtClean="0"/>
              <a:t>34</a:t>
            </a:fld>
            <a:endParaRPr lang="en-IN"/>
          </a:p>
        </p:txBody>
      </p:sp>
    </p:spTree>
    <p:extLst>
      <p:ext uri="{BB962C8B-B14F-4D97-AF65-F5344CB8AC3E}">
        <p14:creationId xmlns:p14="http://schemas.microsoft.com/office/powerpoint/2010/main" val="3580774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332483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1B52A-044D-41E6-B9EB-7A88D91B82D5}"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15658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201944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3918260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264833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91B52A-044D-41E6-B9EB-7A88D91B82D5}"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287555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91B52A-044D-41E6-B9EB-7A88D91B82D5}" type="datetimeFigureOut">
              <a:rPr lang="en-IN" smtClean="0"/>
              <a:t>03-06-2025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901762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32217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62803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315727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1B52A-044D-41E6-B9EB-7A88D91B82D5}"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0231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91B52A-044D-41E6-B9EB-7A88D91B82D5}"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334368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91B52A-044D-41E6-B9EB-7A88D91B82D5}"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778833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91B52A-044D-41E6-B9EB-7A88D91B82D5}" type="datetimeFigureOut">
              <a:rPr lang="en-IN" smtClean="0"/>
              <a:t>03-06-2025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416360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1B52A-044D-41E6-B9EB-7A88D91B82D5}" type="datetimeFigureOut">
              <a:rPr lang="en-IN" smtClean="0"/>
              <a:t>03-06-2025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367335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1B52A-044D-41E6-B9EB-7A88D91B82D5}"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165528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1B52A-044D-41E6-B9EB-7A88D91B82D5}"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1AD676-1CDE-43D6-988C-825E78A38C03}" type="slidenum">
              <a:rPr lang="en-IN" smtClean="0"/>
              <a:t>‹#›</a:t>
            </a:fld>
            <a:endParaRPr lang="en-IN"/>
          </a:p>
        </p:txBody>
      </p:sp>
    </p:spTree>
    <p:extLst>
      <p:ext uri="{BB962C8B-B14F-4D97-AF65-F5344CB8AC3E}">
        <p14:creationId xmlns:p14="http://schemas.microsoft.com/office/powerpoint/2010/main" val="51345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E91B52A-044D-41E6-B9EB-7A88D91B82D5}" type="datetimeFigureOut">
              <a:rPr lang="en-IN" smtClean="0"/>
              <a:t>03-06-2025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D1AD676-1CDE-43D6-988C-825E78A38C03}" type="slidenum">
              <a:rPr lang="en-IN" smtClean="0"/>
              <a:t>‹#›</a:t>
            </a:fld>
            <a:endParaRPr lang="en-IN"/>
          </a:p>
        </p:txBody>
      </p:sp>
    </p:spTree>
    <p:extLst>
      <p:ext uri="{BB962C8B-B14F-4D97-AF65-F5344CB8AC3E}">
        <p14:creationId xmlns:p14="http://schemas.microsoft.com/office/powerpoint/2010/main" val="1211257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978F8BA-2EB6-2512-EA3F-54D1FA79F8DA}"/>
              </a:ext>
            </a:extLst>
          </p:cNvPr>
          <p:cNvSpPr>
            <a:spLocks noGrp="1"/>
          </p:cNvSpPr>
          <p:nvPr/>
        </p:nvSpPr>
        <p:spPr bwMode="gray">
          <a:xfrm>
            <a:off x="1603328" y="1741622"/>
            <a:ext cx="5917679" cy="2550877"/>
          </a:xfrm>
          <a:prstGeom prst="rect">
            <a:avLst/>
          </a:prstGeom>
        </p:spPr>
        <p:txBody>
          <a:bodyPr vert="horz" lIns="91440" tIns="45720" rIns="91440" bIns="45720" rtlCol="0" anchor="b">
            <a:noAutofit/>
          </a:bodyPr>
          <a:lstStyle>
            <a:lvl1pPr algn="l" defTabSz="457200" rtl="0" eaLnBrk="1" latinLnBrk="0" hangingPunct="1">
              <a:spcBef>
                <a:spcPct val="0"/>
              </a:spcBef>
              <a:buNone/>
              <a:defRPr sz="48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dirty="0"/>
              <a:t>C++ Programming – Chapter </a:t>
            </a:r>
            <a:r>
              <a:rPr lang="en-US" dirty="0"/>
              <a:t>3</a:t>
            </a:r>
            <a:endParaRPr dirty="0"/>
          </a:p>
        </p:txBody>
      </p:sp>
      <p:sp>
        <p:nvSpPr>
          <p:cNvPr id="7" name="Subtitle 2">
            <a:extLst>
              <a:ext uri="{FF2B5EF4-FFF2-40B4-BE49-F238E27FC236}">
                <a16:creationId xmlns="" xmlns:a16="http://schemas.microsoft.com/office/drawing/2014/main" id="{8546E448-F303-B378-DFFF-E8B6C0F0731E}"/>
              </a:ext>
            </a:extLst>
          </p:cNvPr>
          <p:cNvSpPr>
            <a:spLocks noGrp="1"/>
          </p:cNvSpPr>
          <p:nvPr/>
        </p:nvSpPr>
        <p:spPr>
          <a:xfrm>
            <a:off x="1603328" y="4569590"/>
            <a:ext cx="5917679"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dirty="0"/>
              <a:t>Created by : the </a:t>
            </a:r>
            <a:r>
              <a:rPr lang="en-US" sz="2000" dirty="0" err="1"/>
              <a:t>easylearn</a:t>
            </a:r>
            <a:r>
              <a:rPr lang="en-US" sz="2000" dirty="0"/>
              <a:t> </a:t>
            </a:r>
            <a:r>
              <a:rPr lang="en-US" sz="2000" dirty="0" err="1"/>
              <a:t>acadamy</a:t>
            </a:r>
            <a:endParaRPr sz="2000" dirty="0"/>
          </a:p>
        </p:txBody>
      </p:sp>
    </p:spTree>
    <p:extLst>
      <p:ext uri="{BB962C8B-B14F-4D97-AF65-F5344CB8AC3E}">
        <p14:creationId xmlns:p14="http://schemas.microsoft.com/office/powerpoint/2010/main" val="334716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306529"/>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 null-terminated string is a way to store text in C++.</a:t>
            </a:r>
          </a:p>
          <a:p>
            <a:r>
              <a:rPr lang="en-US" sz="2000" dirty="0">
                <a:latin typeface="Calibri" panose="020F0502020204030204" pitchFamily="34" charset="0"/>
                <a:ea typeface="Calibri" panose="020F0502020204030204" pitchFamily="34" charset="0"/>
                <a:cs typeface="Calibri" panose="020F0502020204030204" pitchFamily="34" charset="0"/>
              </a:rPr>
              <a:t> It’s a character array (a list of characters) that ends with a special character called the null character (\0). This \0 tells the computer, “The string ends here!”.</a:t>
            </a:r>
          </a:p>
          <a:p>
            <a:r>
              <a:rPr lang="en-US" sz="2000" dirty="0">
                <a:latin typeface="Calibri" panose="020F0502020204030204" pitchFamily="34" charset="0"/>
                <a:ea typeface="Calibri" panose="020F0502020204030204" pitchFamily="34" charset="0"/>
                <a:cs typeface="Calibri" panose="020F0502020204030204" pitchFamily="34" charset="0"/>
              </a:rPr>
              <a:t>Think of it like a sentence with a full stop (.) at the end to show it’s complete.</a:t>
            </a:r>
          </a:p>
          <a:p>
            <a:r>
              <a:rPr lang="en-US" sz="2000" b="1" u="sng" dirty="0">
                <a:latin typeface="Calibri" panose="020F0502020204030204" pitchFamily="34" charset="0"/>
                <a:ea typeface="Calibri" panose="020F0502020204030204" pitchFamily="34" charset="0"/>
                <a:cs typeface="Calibri" panose="020F0502020204030204" pitchFamily="34" charset="0"/>
              </a:rPr>
              <a:t>Why Use It?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It helps C++ know where a string starts and stops.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Used in </a:t>
            </a:r>
            <a:r>
              <a:rPr lang="en-US" sz="2000" b="1" dirty="0">
                <a:latin typeface="Calibri" panose="020F0502020204030204" pitchFamily="34" charset="0"/>
                <a:ea typeface="Calibri" panose="020F0502020204030204" pitchFamily="34" charset="0"/>
                <a:cs typeface="Calibri" panose="020F0502020204030204" pitchFamily="34" charset="0"/>
              </a:rPr>
              <a:t>C-style strings</a:t>
            </a:r>
            <a:r>
              <a:rPr lang="en-US" sz="2000" dirty="0">
                <a:latin typeface="Calibri" panose="020F0502020204030204" pitchFamily="34" charset="0"/>
                <a:ea typeface="Calibri" panose="020F0502020204030204" pitchFamily="34" charset="0"/>
                <a:cs typeface="Calibri" panose="020F0502020204030204" pitchFamily="34" charset="0"/>
              </a:rPr>
              <a:t> (older way of handling text in C/C++).</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 null-terminated string is stored in a char array. For example:</a:t>
            </a:r>
          </a:p>
          <a:p>
            <a:pPr marL="0" indent="0">
              <a:buNone/>
            </a:pPr>
            <a:r>
              <a:rPr lang="en-US" sz="2000" dirty="0" err="1">
                <a:latin typeface="Calibri" panose="020F0502020204030204" pitchFamily="34" charset="0"/>
                <a:ea typeface="Calibri" panose="020F0502020204030204" pitchFamily="34" charset="0"/>
                <a:cs typeface="Calibri" panose="020F0502020204030204" pitchFamily="34" charset="0"/>
              </a:rPr>
              <a:t>Copychar</a:t>
            </a:r>
            <a:r>
              <a:rPr lang="en-US" sz="2000" dirty="0">
                <a:latin typeface="Calibri" panose="020F0502020204030204" pitchFamily="34" charset="0"/>
                <a:ea typeface="Calibri" panose="020F0502020204030204" pitchFamily="34" charset="0"/>
                <a:cs typeface="Calibri" panose="020F0502020204030204" pitchFamily="34" charset="0"/>
              </a:rPr>
              <a:t> name[] = "Hi";</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This stores: H,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\0 (3 characters total, including \0).</a:t>
            </a:r>
          </a:p>
          <a:p>
            <a:endParaRPr lang="en-US" sz="2000" dirty="0">
              <a:effectLst/>
            </a:endParaRPr>
          </a:p>
        </p:txBody>
      </p:sp>
      <p:sp>
        <p:nvSpPr>
          <p:cNvPr id="4" name="Title 3"/>
          <p:cNvSpPr>
            <a:spLocks noGrp="1"/>
          </p:cNvSpPr>
          <p:nvPr>
            <p:ph type="title"/>
          </p:nvPr>
        </p:nvSpPr>
        <p:spPr/>
        <p:txBody>
          <a:bodyPr/>
          <a:lstStyle/>
          <a:p>
            <a:r>
              <a:rPr lang="en-IN" dirty="0"/>
              <a:t>Null-Terminated String</a:t>
            </a:r>
            <a:endParaRPr lang="en-IN" dirty="0">
              <a:effectLst/>
            </a:endParaRPr>
          </a:p>
        </p:txBody>
      </p:sp>
    </p:spTree>
    <p:extLst>
      <p:ext uri="{BB962C8B-B14F-4D97-AF65-F5344CB8AC3E}">
        <p14:creationId xmlns:p14="http://schemas.microsoft.com/office/powerpoint/2010/main" val="176213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551471"/>
            <a:ext cx="9517626" cy="4306529"/>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Object-Oriented Programming (OOP) is a programming paradigm that uses objects and classes to organize code in a modular, reusable, and maintainable way. </a:t>
            </a:r>
          </a:p>
          <a:p>
            <a:r>
              <a:rPr lang="en-US" sz="2400" dirty="0">
                <a:latin typeface="Calibri" panose="020F0502020204030204" pitchFamily="34" charset="0"/>
                <a:ea typeface="Calibri" panose="020F0502020204030204" pitchFamily="34" charset="0"/>
                <a:cs typeface="Calibri" panose="020F0502020204030204" pitchFamily="34" charset="0"/>
              </a:rPr>
              <a:t>Below, I’ll explain each of the listed OOP features (Class, Object, Data Hiding, Encapsulation, Inheritance, Polymorphism, Overloading) in detail, tailored for clarity and depth, especially for a student audience, while keeping the explanation engaging and structured.</a:t>
            </a:r>
            <a:endParaRPr lang="en-US" sz="2400" dirty="0">
              <a:effectLst/>
            </a:endParaRPr>
          </a:p>
        </p:txBody>
      </p:sp>
      <p:sp>
        <p:nvSpPr>
          <p:cNvPr id="4" name="Title 3"/>
          <p:cNvSpPr>
            <a:spLocks noGrp="1"/>
          </p:cNvSpPr>
          <p:nvPr>
            <p:ph type="title"/>
          </p:nvPr>
        </p:nvSpPr>
        <p:spPr/>
        <p:txBody>
          <a:bodyPr/>
          <a:lstStyle/>
          <a:p>
            <a:r>
              <a:rPr lang="en-IN" dirty="0"/>
              <a:t>OOP's feature in C++</a:t>
            </a:r>
            <a:endParaRPr lang="en-IN" dirty="0">
              <a:effectLst/>
            </a:endParaRPr>
          </a:p>
        </p:txBody>
      </p:sp>
    </p:spTree>
    <p:extLst>
      <p:ext uri="{BB962C8B-B14F-4D97-AF65-F5344CB8AC3E}">
        <p14:creationId xmlns:p14="http://schemas.microsoft.com/office/powerpoint/2010/main" val="250707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551471"/>
            <a:ext cx="10392994" cy="4306529"/>
          </a:xfrm>
        </p:spPr>
        <p:txBody>
          <a:bodyPr>
            <a:normAutofit fontScale="92500" lnSpcReduction="10000"/>
          </a:bodyPr>
          <a:lstStyle/>
          <a:p>
            <a:r>
              <a:rPr lang="en-US" sz="2000" b="1" u="sng" dirty="0">
                <a:latin typeface="Calibri" panose="020F0502020204030204" pitchFamily="34" charset="0"/>
                <a:ea typeface="Calibri" panose="020F0502020204030204" pitchFamily="34" charset="0"/>
                <a:cs typeface="Calibri" panose="020F0502020204030204" pitchFamily="34" charset="0"/>
              </a:rPr>
              <a:t>Definition: </a:t>
            </a:r>
            <a:r>
              <a:rPr lang="en-US" sz="2000" dirty="0">
                <a:latin typeface="Calibri" panose="020F0502020204030204" pitchFamily="34" charset="0"/>
                <a:ea typeface="Calibri" panose="020F0502020204030204" pitchFamily="34" charset="0"/>
                <a:cs typeface="Calibri" panose="020F0502020204030204" pitchFamily="34" charset="0"/>
              </a:rPr>
              <a:t>A class is a blueprint or template for creating objects. It defines properties (data, called attributes) and behaviors (functions, called methods) that objects created from the class will have.</a:t>
            </a:r>
          </a:p>
          <a:p>
            <a:r>
              <a:rPr lang="en-US" sz="2000" b="1" u="sng" dirty="0">
                <a:latin typeface="Calibri" panose="020F0502020204030204" pitchFamily="34" charset="0"/>
                <a:ea typeface="Calibri" panose="020F0502020204030204" pitchFamily="34" charset="0"/>
                <a:cs typeface="Calibri" panose="020F0502020204030204" pitchFamily="34" charset="0"/>
              </a:rPr>
              <a:t>Key Points</a:t>
            </a:r>
            <a:r>
              <a:rPr lang="en-US" sz="2000" u="sng"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 class is like a design plan for an object, specifying what data it holds and what it can do.</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It doesn’t occupy memory until an object is created from it.</a:t>
            </a:r>
          </a:p>
          <a:p>
            <a:r>
              <a:rPr lang="en-US" sz="2000" b="1" u="sng" dirty="0">
                <a:latin typeface="Calibri" panose="020F0502020204030204" pitchFamily="34" charset="0"/>
                <a:ea typeface="Calibri" panose="020F0502020204030204" pitchFamily="34" charset="0"/>
                <a:cs typeface="Calibri" panose="020F0502020204030204" pitchFamily="34" charset="0"/>
              </a:rPr>
              <a:t>Syntax in 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a:t>
            </a:r>
            <a:r>
              <a:rPr lang="en-US" sz="2000" dirty="0" err="1">
                <a:latin typeface="Calibri" panose="020F0502020204030204" pitchFamily="34" charset="0"/>
                <a:ea typeface="Calibri" panose="020F0502020204030204" pitchFamily="34" charset="0"/>
                <a:cs typeface="Calibri" panose="020F0502020204030204" pitchFamily="34" charset="0"/>
              </a:rPr>
              <a:t>ClassName</a:t>
            </a: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Attributes (variables)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Methods (functions)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2400" dirty="0">
              <a:effectLst/>
            </a:endParaRPr>
          </a:p>
        </p:txBody>
      </p:sp>
      <p:sp>
        <p:nvSpPr>
          <p:cNvPr id="4" name="Title 3"/>
          <p:cNvSpPr>
            <a:spLocks noGrp="1"/>
          </p:cNvSpPr>
          <p:nvPr>
            <p:ph type="title"/>
          </p:nvPr>
        </p:nvSpPr>
        <p:spPr/>
        <p:txBody>
          <a:bodyPr/>
          <a:lstStyle/>
          <a:p>
            <a:r>
              <a:rPr lang="en-US" dirty="0">
                <a:effectLst/>
              </a:rPr>
              <a:t>Class in </a:t>
            </a:r>
            <a:r>
              <a:rPr lang="en-US" dirty="0"/>
              <a:t>C</a:t>
            </a:r>
            <a:r>
              <a:rPr lang="en-US" dirty="0">
                <a:effectLst/>
              </a:rPr>
              <a:t>++</a:t>
            </a:r>
            <a:endParaRPr lang="en-IN" dirty="0">
              <a:effectLst/>
            </a:endParaRPr>
          </a:p>
        </p:txBody>
      </p:sp>
    </p:spTree>
    <p:extLst>
      <p:ext uri="{BB962C8B-B14F-4D97-AF65-F5344CB8AC3E}">
        <p14:creationId xmlns:p14="http://schemas.microsoft.com/office/powerpoint/2010/main" val="373061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272147"/>
            <a:ext cx="10392994" cy="4613564"/>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a:t>
            </a:r>
            <a:r>
              <a:rPr lang="en-US" sz="2000" dirty="0" err="1">
                <a:latin typeface="Calibri" panose="020F0502020204030204" pitchFamily="34" charset="0"/>
                <a:ea typeface="Calibri" panose="020F0502020204030204" pitchFamily="34" charset="0"/>
                <a:cs typeface="Calibri" panose="020F0502020204030204" pitchFamily="34" charset="0"/>
              </a:rPr>
              <a:t>iostream</a:t>
            </a:r>
            <a:r>
              <a:rPr lang="en-US" sz="20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&lt;string&gt;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a:t>
            </a:r>
            <a:r>
              <a:rPr lang="en-US" sz="2000" dirty="0" err="1">
                <a:latin typeface="Calibri" panose="020F0502020204030204" pitchFamily="34" charset="0"/>
                <a:ea typeface="Calibri" panose="020F0502020204030204" pitchFamily="34" charset="0"/>
                <a:cs typeface="Calibri" panose="020F0502020204030204" pitchFamily="34" charset="0"/>
              </a:rPr>
              <a:t>std</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Car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string brand;  // Attribute</a:t>
            </a:r>
          </a:p>
          <a:p>
            <a:pPr marL="0" indent="0">
              <a:buNone/>
            </a:pP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speed;</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void display() {  // Method</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"Brand: " &lt;&lt; brand &lt;&lt; ", Speed: " &lt;&lt; speed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itle 3"/>
          <p:cNvSpPr>
            <a:spLocks noGrp="1"/>
          </p:cNvSpPr>
          <p:nvPr>
            <p:ph type="title"/>
          </p:nvPr>
        </p:nvSpPr>
        <p:spPr/>
        <p:txBody>
          <a:bodyPr/>
          <a:lstStyle/>
          <a:p>
            <a:r>
              <a:rPr lang="en-US" dirty="0"/>
              <a:t>Example :</a:t>
            </a:r>
            <a:endParaRPr lang="en-IN" dirty="0">
              <a:effectLst/>
            </a:endParaRPr>
          </a:p>
        </p:txBody>
      </p:sp>
    </p:spTree>
    <p:extLst>
      <p:ext uri="{BB962C8B-B14F-4D97-AF65-F5344CB8AC3E}">
        <p14:creationId xmlns:p14="http://schemas.microsoft.com/office/powerpoint/2010/main" val="714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253674"/>
            <a:ext cx="10392994" cy="4613564"/>
          </a:xfrm>
        </p:spPr>
        <p:txBody>
          <a:bodyPr>
            <a:noAutofit/>
          </a:bodyPr>
          <a:lstStyle/>
          <a:p>
            <a:pPr marL="0" indent="0">
              <a:buNone/>
            </a:pP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main()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Car car1;  // Object created from class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car1.brand = "Toyota";</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car1.speed = 120;</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car1.display();  // Output: Brand: Toyota, Speed: 120</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return 0;</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sz="2000" b="1" u="sng" dirty="0">
                <a:latin typeface="Calibri" panose="020F0502020204030204" pitchFamily="34" charset="0"/>
                <a:ea typeface="Calibri" panose="020F0502020204030204" pitchFamily="34" charset="0"/>
                <a:cs typeface="Calibri" panose="020F0502020204030204" pitchFamily="34" charset="0"/>
              </a:rPr>
              <a:t>Why Important?</a:t>
            </a:r>
            <a:endParaRPr lang="en-US" sz="2000"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Classes organize code by grouping related data and functions.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They enable reuse and scalability in programs.</a:t>
            </a:r>
          </a:p>
          <a:p>
            <a:pPr marL="0" indent="0">
              <a:buNone/>
            </a:pPr>
            <a:endParaRPr lang="en-US" sz="2400" b="1" dirty="0"/>
          </a:p>
        </p:txBody>
      </p:sp>
      <p:sp>
        <p:nvSpPr>
          <p:cNvPr id="4" name="Title 3"/>
          <p:cNvSpPr>
            <a:spLocks noGrp="1"/>
          </p:cNvSpPr>
          <p:nvPr>
            <p:ph type="title"/>
          </p:nvPr>
        </p:nvSpPr>
        <p:spPr/>
        <p:txBody>
          <a:bodyPr/>
          <a:lstStyle/>
          <a:p>
            <a:r>
              <a:rPr lang="en-US" dirty="0"/>
              <a:t>Example :</a:t>
            </a:r>
            <a:endParaRPr lang="en-IN" dirty="0">
              <a:effectLst/>
            </a:endParaRPr>
          </a:p>
        </p:txBody>
      </p:sp>
    </p:spTree>
    <p:extLst>
      <p:ext uri="{BB962C8B-B14F-4D97-AF65-F5344CB8AC3E}">
        <p14:creationId xmlns:p14="http://schemas.microsoft.com/office/powerpoint/2010/main" val="383450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253674"/>
            <a:ext cx="10392994" cy="4613564"/>
          </a:xfrm>
        </p:spPr>
        <p:txBody>
          <a:bodyPr>
            <a:noAutofit/>
          </a:bodyPr>
          <a:lstStyle/>
          <a:p>
            <a:r>
              <a:rPr lang="en-US" sz="2000" b="1" u="sng" dirty="0">
                <a:latin typeface="Calibri" panose="020F0502020204030204" pitchFamily="34" charset="0"/>
                <a:ea typeface="Calibri" panose="020F0502020204030204" pitchFamily="34" charset="0"/>
                <a:cs typeface="Calibri" panose="020F0502020204030204" pitchFamily="34" charset="0"/>
              </a:rPr>
              <a:t>Definition</a:t>
            </a:r>
            <a:r>
              <a:rPr lang="en-US" sz="2000" u="sng"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An object is an instance of a class. It’s a real-world entity created from the class blueprint, with actual values for the class’s attributes and the ability to use its methods.</a:t>
            </a:r>
          </a:p>
          <a:p>
            <a:r>
              <a:rPr lang="en-US" sz="2000" b="1" u="sng" dirty="0">
                <a:latin typeface="Calibri" panose="020F0502020204030204" pitchFamily="34" charset="0"/>
                <a:ea typeface="Calibri" panose="020F0502020204030204" pitchFamily="34" charset="0"/>
                <a:cs typeface="Calibri" panose="020F0502020204030204" pitchFamily="34" charset="0"/>
              </a:rPr>
              <a:t>Key Points</a:t>
            </a:r>
            <a:r>
              <a:rPr lang="en-US" sz="2000" u="sng"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Objects are like specific items made from the class template.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Each object has its own copy of the class’s attributes.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Multiple objects can be created from one class.</a:t>
            </a:r>
          </a:p>
          <a:p>
            <a:r>
              <a:rPr lang="en-US" sz="2000" b="1" u="sng" dirty="0">
                <a:latin typeface="Calibri" panose="020F0502020204030204" pitchFamily="34" charset="0"/>
                <a:ea typeface="Calibri" panose="020F0502020204030204" pitchFamily="34" charset="0"/>
                <a:cs typeface="Calibri" panose="020F0502020204030204" pitchFamily="34" charset="0"/>
              </a:rPr>
              <a:t>Example: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 car1;  // Object 1</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 car2;  // Object 2</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car1.brand = "Honda";</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car1.speed = 150;</a:t>
            </a:r>
          </a:p>
        </p:txBody>
      </p:sp>
      <p:sp>
        <p:nvSpPr>
          <p:cNvPr id="4" name="Title 3"/>
          <p:cNvSpPr>
            <a:spLocks noGrp="1"/>
          </p:cNvSpPr>
          <p:nvPr>
            <p:ph type="title"/>
          </p:nvPr>
        </p:nvSpPr>
        <p:spPr/>
        <p:txBody>
          <a:bodyPr/>
          <a:lstStyle/>
          <a:p>
            <a:r>
              <a:rPr lang="en-IN" dirty="0"/>
              <a:t>Object in C++</a:t>
            </a:r>
            <a:endParaRPr lang="en-IN" dirty="0">
              <a:effectLst/>
            </a:endParaRPr>
          </a:p>
        </p:txBody>
      </p:sp>
    </p:spTree>
    <p:extLst>
      <p:ext uri="{BB962C8B-B14F-4D97-AF65-F5344CB8AC3E}">
        <p14:creationId xmlns:p14="http://schemas.microsoft.com/office/powerpoint/2010/main" val="344311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 in C++</a:t>
            </a:r>
            <a:endParaRPr lang="en-IN" dirty="0"/>
          </a:p>
        </p:txBody>
      </p:sp>
      <p:sp>
        <p:nvSpPr>
          <p:cNvPr id="3" name="Content Placeholder 2"/>
          <p:cNvSpPr>
            <a:spLocks noGrp="1"/>
          </p:cNvSpPr>
          <p:nvPr>
            <p:ph idx="1"/>
          </p:nvPr>
        </p:nvSpPr>
        <p:spPr>
          <a:xfrm>
            <a:off x="1173427" y="2150919"/>
            <a:ext cx="10150355" cy="3416300"/>
          </a:xfrm>
        </p:spPr>
        <p:txBody>
          <a:bodyPr>
            <a:noAutofit/>
          </a:bodyPr>
          <a:lstStyle/>
          <a:p>
            <a:r>
              <a:rPr lang="en-US" sz="2400" b="1" u="sng" dirty="0">
                <a:latin typeface="Calibri" panose="020F0502020204030204" pitchFamily="34" charset="0"/>
                <a:ea typeface="Calibri" panose="020F0502020204030204" pitchFamily="34" charset="0"/>
                <a:cs typeface="Calibri" panose="020F0502020204030204" pitchFamily="34" charset="0"/>
              </a:rPr>
              <a:t>Definition</a:t>
            </a:r>
            <a:r>
              <a:rPr lang="en-US" sz="2400" u="sng"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Data hiding is the practice of restricting direct access to an object’s data (attributes) by making them private or protected, allowing access only through controlled methods (e.g., getters and setters).</a:t>
            </a:r>
          </a:p>
          <a:p>
            <a:r>
              <a:rPr lang="en-US" sz="2400" b="1" u="sng" dirty="0">
                <a:latin typeface="Calibri" panose="020F0502020204030204" pitchFamily="34" charset="0"/>
                <a:ea typeface="Calibri" panose="020F0502020204030204" pitchFamily="34" charset="0"/>
                <a:cs typeface="Calibri" panose="020F0502020204030204" pitchFamily="34" charset="0"/>
              </a:rPr>
              <a:t>Key Points</a:t>
            </a:r>
            <a:r>
              <a:rPr lang="en-US" sz="2400" u="sng" dirty="0">
                <a:latin typeface="Calibri" panose="020F0502020204030204" pitchFamily="34" charset="0"/>
                <a:ea typeface="Calibri" panose="020F0502020204030204" pitchFamily="34" charset="0"/>
                <a:cs typeface="Calibri" panose="020F0502020204030204" pitchFamily="34" charset="0"/>
              </a:rPr>
              <a:t>:</a:t>
            </a:r>
          </a:p>
          <a:p>
            <a:r>
              <a:rPr lang="en-US" sz="2400" dirty="0">
                <a:latin typeface="Calibri" panose="020F0502020204030204" pitchFamily="34" charset="0"/>
                <a:ea typeface="Calibri" panose="020F0502020204030204" pitchFamily="34" charset="0"/>
                <a:cs typeface="Calibri" panose="020F0502020204030204" pitchFamily="34" charset="0"/>
              </a:rPr>
              <a:t>Achieved using </a:t>
            </a:r>
            <a:r>
              <a:rPr lang="en-US" sz="2400" b="1" dirty="0">
                <a:latin typeface="Calibri" panose="020F0502020204030204" pitchFamily="34" charset="0"/>
                <a:ea typeface="Calibri" panose="020F0502020204030204" pitchFamily="34" charset="0"/>
                <a:cs typeface="Calibri" panose="020F0502020204030204" pitchFamily="34" charset="0"/>
              </a:rPr>
              <a:t>access </a:t>
            </a:r>
            <a:r>
              <a:rPr lang="en-US" sz="2400" b="1" dirty="0" err="1">
                <a:latin typeface="Calibri" panose="020F0502020204030204" pitchFamily="34" charset="0"/>
                <a:ea typeface="Calibri" panose="020F0502020204030204" pitchFamily="34" charset="0"/>
                <a:cs typeface="Calibri" panose="020F0502020204030204" pitchFamily="34" charset="0"/>
              </a:rPr>
              <a:t>specifiers</a:t>
            </a:r>
            <a:r>
              <a:rPr lang="en-US" sz="2400" dirty="0">
                <a:latin typeface="Calibri" panose="020F0502020204030204" pitchFamily="34" charset="0"/>
                <a:ea typeface="Calibri" panose="020F0502020204030204" pitchFamily="34" charset="0"/>
                <a:cs typeface="Calibri" panose="020F0502020204030204" pitchFamily="34" charset="0"/>
              </a:rPr>
              <a:t> in C++: </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private: Only accessible within the class.</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protected: Accessible in the class and derived classes.</a:t>
            </a:r>
          </a:p>
          <a:p>
            <a:pPr marL="457200" lvl="1"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Accessible everywhere.</a:t>
            </a:r>
          </a:p>
          <a:p>
            <a:r>
              <a:rPr lang="en-US" sz="2400" dirty="0">
                <a:latin typeface="Calibri" panose="020F0502020204030204" pitchFamily="34" charset="0"/>
                <a:ea typeface="Calibri" panose="020F0502020204030204" pitchFamily="34" charset="0"/>
                <a:cs typeface="Calibri" panose="020F0502020204030204" pitchFamily="34" charset="0"/>
              </a:rPr>
              <a:t>Protects data from unauthorized or accidental modification.</a:t>
            </a:r>
          </a:p>
          <a:p>
            <a:r>
              <a:rPr lang="en-US" sz="2400" dirty="0">
                <a:latin typeface="Calibri" panose="020F0502020204030204" pitchFamily="34" charset="0"/>
                <a:ea typeface="Calibri" panose="020F0502020204030204" pitchFamily="34" charset="0"/>
                <a:cs typeface="Calibri" panose="020F0502020204030204" pitchFamily="34" charset="0"/>
              </a:rPr>
              <a:t>Promotes security and maintains data integrity.</a:t>
            </a:r>
          </a:p>
        </p:txBody>
      </p:sp>
    </p:spTree>
    <p:extLst>
      <p:ext uri="{BB962C8B-B14F-4D97-AF65-F5344CB8AC3E}">
        <p14:creationId xmlns:p14="http://schemas.microsoft.com/office/powerpoint/2010/main" val="262770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 in C++</a:t>
            </a:r>
            <a:endParaRPr lang="en-IN" dirty="0"/>
          </a:p>
        </p:txBody>
      </p:sp>
      <p:sp>
        <p:nvSpPr>
          <p:cNvPr id="3" name="Content Placeholder 2"/>
          <p:cNvSpPr>
            <a:spLocks noGrp="1"/>
          </p:cNvSpPr>
          <p:nvPr>
            <p:ph idx="1"/>
          </p:nvPr>
        </p:nvSpPr>
        <p:spPr>
          <a:xfrm>
            <a:off x="91880" y="2202426"/>
            <a:ext cx="2906960" cy="4655573"/>
          </a:xfrm>
        </p:spPr>
        <p:txBody>
          <a:bodyPr>
            <a:no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#include &lt;</a:t>
            </a:r>
            <a:r>
              <a:rPr lang="en-US" sz="2400" dirty="0" err="1">
                <a:latin typeface="Calibri" panose="020F0502020204030204" pitchFamily="34" charset="0"/>
                <a:ea typeface="Calibri" panose="020F0502020204030204" pitchFamily="34" charset="0"/>
                <a:cs typeface="Calibri" panose="020F0502020204030204" pitchFamily="34" charset="0"/>
              </a:rPr>
              <a:t>iostream</a:t>
            </a:r>
            <a:r>
              <a:rPr lang="en-US" sz="24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#include &lt;string&gt;</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using namespace </a:t>
            </a:r>
            <a:r>
              <a:rPr lang="en-US" sz="2400" dirty="0" err="1">
                <a:latin typeface="Calibri" panose="020F0502020204030204" pitchFamily="34" charset="0"/>
                <a:ea typeface="Calibri" panose="020F0502020204030204" pitchFamily="34" charset="0"/>
                <a:cs typeface="Calibri" panose="020F0502020204030204" pitchFamily="34" charset="0"/>
              </a:rPr>
              <a:t>std</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class </a:t>
            </a:r>
            <a:r>
              <a:rPr lang="en-US" sz="2400" dirty="0" err="1">
                <a:latin typeface="Calibri" panose="020F0502020204030204" pitchFamily="34" charset="0"/>
                <a:ea typeface="Calibri" panose="020F0502020204030204" pitchFamily="34" charset="0"/>
                <a:cs typeface="Calibri" panose="020F0502020204030204" pitchFamily="34" charset="0"/>
              </a:rPr>
              <a:t>BankAccount</a:t>
            </a:r>
            <a:r>
              <a:rPr lang="en-US" sz="24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private:</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double balance;  // Private attribute (hidden)</a:t>
            </a:r>
          </a:p>
        </p:txBody>
      </p:sp>
      <p:cxnSp>
        <p:nvCxnSpPr>
          <p:cNvPr id="5" name="Straight Connector 4">
            <a:extLst>
              <a:ext uri="{FF2B5EF4-FFF2-40B4-BE49-F238E27FC236}">
                <a16:creationId xmlns="" xmlns:a16="http://schemas.microsoft.com/office/drawing/2014/main" id="{409EEF5C-7DB6-8BE3-D162-D1DD00213807}"/>
              </a:ext>
            </a:extLst>
          </p:cNvPr>
          <p:cNvCxnSpPr/>
          <p:nvPr/>
        </p:nvCxnSpPr>
        <p:spPr>
          <a:xfrm>
            <a:off x="3097161" y="2202426"/>
            <a:ext cx="0" cy="4513006"/>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 xmlns:a16="http://schemas.microsoft.com/office/drawing/2014/main" id="{E263EC0B-86FC-D35E-CB24-ACDB149F3768}"/>
              </a:ext>
            </a:extLst>
          </p:cNvPr>
          <p:cNvSpPr txBox="1">
            <a:spLocks/>
          </p:cNvSpPr>
          <p:nvPr/>
        </p:nvSpPr>
        <p:spPr>
          <a:xfrm>
            <a:off x="3195483" y="2113785"/>
            <a:ext cx="4018004" cy="474421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public:</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void </a:t>
            </a:r>
            <a:r>
              <a:rPr lang="en-US" sz="2400" dirty="0" err="1">
                <a:latin typeface="Calibri" panose="020F0502020204030204" pitchFamily="34" charset="0"/>
                <a:ea typeface="Calibri" panose="020F0502020204030204" pitchFamily="34" charset="0"/>
                <a:cs typeface="Calibri" panose="020F0502020204030204" pitchFamily="34" charset="0"/>
              </a:rPr>
              <a:t>setBalance</a:t>
            </a:r>
            <a:r>
              <a:rPr lang="en-US" sz="2400" dirty="0">
                <a:latin typeface="Calibri" panose="020F0502020204030204" pitchFamily="34" charset="0"/>
                <a:ea typeface="Calibri" panose="020F0502020204030204" pitchFamily="34" charset="0"/>
                <a:cs typeface="Calibri" panose="020F0502020204030204" pitchFamily="34" charset="0"/>
              </a:rPr>
              <a:t>(double b) {  // Setter method</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if (b &gt;= 0) balance = b;  // Validate input</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double </a:t>
            </a:r>
            <a:r>
              <a:rPr lang="en-US" sz="2400" dirty="0" err="1">
                <a:latin typeface="Calibri" panose="020F0502020204030204" pitchFamily="34" charset="0"/>
                <a:ea typeface="Calibri" panose="020F0502020204030204" pitchFamily="34" charset="0"/>
                <a:cs typeface="Calibri" panose="020F0502020204030204" pitchFamily="34" charset="0"/>
              </a:rPr>
              <a:t>getBalance</a:t>
            </a:r>
            <a:r>
              <a:rPr lang="en-US" sz="2400" dirty="0">
                <a:latin typeface="Calibri" panose="020F0502020204030204" pitchFamily="34" charset="0"/>
                <a:ea typeface="Calibri" panose="020F0502020204030204" pitchFamily="34" charset="0"/>
                <a:cs typeface="Calibri" panose="020F0502020204030204" pitchFamily="34" charset="0"/>
              </a:rPr>
              <a:t>() {  // Getter method</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return balance;</a:t>
            </a:r>
          </a:p>
          <a:p>
            <a:pPr marL="0" indent="0">
              <a:buFont typeface="Wingdings 3" charset="2"/>
              <a:buNone/>
            </a:pPr>
            <a:r>
              <a:rPr lang="en-US" sz="2400" dirty="0">
                <a:latin typeface="Calibri" panose="020F0502020204030204" pitchFamily="34" charset="0"/>
                <a:ea typeface="Calibri" panose="020F0502020204030204" pitchFamily="34" charset="0"/>
                <a:cs typeface="Calibri" panose="020F0502020204030204" pitchFamily="34" charset="0"/>
              </a:rPr>
              <a:t>    }  };</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Connector 7">
            <a:extLst>
              <a:ext uri="{FF2B5EF4-FFF2-40B4-BE49-F238E27FC236}">
                <a16:creationId xmlns="" xmlns:a16="http://schemas.microsoft.com/office/drawing/2014/main" id="{74D38F90-20F2-E6D7-AAAD-3B34DB36436D}"/>
              </a:ext>
            </a:extLst>
          </p:cNvPr>
          <p:cNvCxnSpPr/>
          <p:nvPr/>
        </p:nvCxnSpPr>
        <p:spPr>
          <a:xfrm>
            <a:off x="7213487" y="2310581"/>
            <a:ext cx="0" cy="4547418"/>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 xmlns:a16="http://schemas.microsoft.com/office/drawing/2014/main" id="{22180E08-43BA-047B-2BF2-558CE3C649B3}"/>
              </a:ext>
            </a:extLst>
          </p:cNvPr>
          <p:cNvSpPr txBox="1">
            <a:spLocks/>
          </p:cNvSpPr>
          <p:nvPr/>
        </p:nvSpPr>
        <p:spPr>
          <a:xfrm>
            <a:off x="7305777" y="2202425"/>
            <a:ext cx="4669911" cy="45770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int main() {</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    BankAccount account;</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    account.setBalance(1000.50);</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    cout &lt;&lt; "Balance: " &lt;&lt; account.getBalance() &lt;&lt; endl;  // Output: Balance: 1000.5</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    // account.balance = 500;  // Error: balance is private</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    return 0;</a:t>
            </a:r>
          </a:p>
          <a:p>
            <a:pPr marL="0" indent="0">
              <a:buFont typeface="Wingdings 3" charset="2"/>
              <a:buNone/>
            </a:pPr>
            <a:r>
              <a:rPr lang="en-US" sz="2400">
                <a:latin typeface="Calibri" panose="020F0502020204030204" pitchFamily="34" charset="0"/>
                <a:ea typeface="Calibri" panose="020F0502020204030204" pitchFamily="34" charset="0"/>
                <a:cs typeface="Calibri" panose="020F0502020204030204" pitchFamily="34" charset="0"/>
              </a:rPr>
              <a:t>}</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841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 in C++</a:t>
            </a:r>
            <a:endParaRPr lang="en-IN" dirty="0"/>
          </a:p>
        </p:txBody>
      </p:sp>
      <p:sp>
        <p:nvSpPr>
          <p:cNvPr id="3" name="Content Placeholder 2"/>
          <p:cNvSpPr>
            <a:spLocks noGrp="1"/>
          </p:cNvSpPr>
          <p:nvPr>
            <p:ph idx="1"/>
          </p:nvPr>
        </p:nvSpPr>
        <p:spPr>
          <a:xfrm>
            <a:off x="1173427" y="2150919"/>
            <a:ext cx="10150355" cy="4628572"/>
          </a:xfrm>
        </p:spPr>
        <p:txBody>
          <a:bodyPr>
            <a:noAutofit/>
          </a:bodyPr>
          <a:lstStyle/>
          <a:p>
            <a:pPr marL="0" indent="0">
              <a:buNone/>
            </a:pPr>
            <a:r>
              <a:rPr lang="en-US" sz="2400" dirty="0" err="1">
                <a:latin typeface="Calibri" panose="020F0502020204030204" pitchFamily="34" charset="0"/>
                <a:ea typeface="Calibri" panose="020F0502020204030204" pitchFamily="34" charset="0"/>
                <a:cs typeface="Calibri" panose="020F0502020204030204" pitchFamily="34" charset="0"/>
              </a:rPr>
              <a:t>int</a:t>
            </a:r>
            <a:r>
              <a:rPr lang="en-US" sz="2400" dirty="0">
                <a:latin typeface="Calibri" panose="020F0502020204030204" pitchFamily="34" charset="0"/>
                <a:ea typeface="Calibri" panose="020F0502020204030204" pitchFamily="34" charset="0"/>
                <a:cs typeface="Calibri" panose="020F0502020204030204" pitchFamily="34" charset="0"/>
              </a:rPr>
              <a:t> main() {</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BankAccount</a:t>
            </a:r>
            <a:r>
              <a:rPr lang="en-US" sz="2400" dirty="0">
                <a:latin typeface="Calibri" panose="020F0502020204030204" pitchFamily="34" charset="0"/>
                <a:ea typeface="Calibri" panose="020F0502020204030204" pitchFamily="34" charset="0"/>
                <a:cs typeface="Calibri" panose="020F0502020204030204" pitchFamily="34" charset="0"/>
              </a:rPr>
              <a:t> account;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account.setBalance</a:t>
            </a:r>
            <a:r>
              <a:rPr lang="en-US" sz="2400" dirty="0">
                <a:latin typeface="Calibri" panose="020F0502020204030204" pitchFamily="34" charset="0"/>
                <a:ea typeface="Calibri" panose="020F0502020204030204" pitchFamily="34" charset="0"/>
                <a:cs typeface="Calibri" panose="020F0502020204030204" pitchFamily="34" charset="0"/>
              </a:rPr>
              <a:t>(1000.50);</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cout</a:t>
            </a:r>
            <a:r>
              <a:rPr lang="en-US" sz="2400" dirty="0">
                <a:latin typeface="Calibri" panose="020F0502020204030204" pitchFamily="34" charset="0"/>
                <a:ea typeface="Calibri" panose="020F0502020204030204" pitchFamily="34" charset="0"/>
                <a:cs typeface="Calibri" panose="020F0502020204030204" pitchFamily="34" charset="0"/>
              </a:rPr>
              <a:t> &lt;&lt; "Balance: " &lt;&lt; </a:t>
            </a:r>
            <a:r>
              <a:rPr lang="en-US" sz="2400" dirty="0" err="1">
                <a:latin typeface="Calibri" panose="020F0502020204030204" pitchFamily="34" charset="0"/>
                <a:ea typeface="Calibri" panose="020F0502020204030204" pitchFamily="34" charset="0"/>
                <a:cs typeface="Calibri" panose="020F0502020204030204" pitchFamily="34" charset="0"/>
              </a:rPr>
              <a:t>account.getBalance</a:t>
            </a:r>
            <a:r>
              <a:rPr lang="en-US" sz="2400" dirty="0">
                <a:latin typeface="Calibri" panose="020F0502020204030204" pitchFamily="34" charset="0"/>
                <a:ea typeface="Calibri" panose="020F0502020204030204" pitchFamily="34" charset="0"/>
                <a:cs typeface="Calibri" panose="020F0502020204030204" pitchFamily="34" charset="0"/>
              </a:rPr>
              <a:t>() &lt;&lt; </a:t>
            </a:r>
            <a:r>
              <a:rPr lang="en-US" sz="2400" dirty="0" err="1">
                <a:latin typeface="Calibri" panose="020F0502020204030204" pitchFamily="34" charset="0"/>
                <a:ea typeface="Calibri" panose="020F0502020204030204" pitchFamily="34" charset="0"/>
                <a:cs typeface="Calibri" panose="020F0502020204030204" pitchFamily="34" charset="0"/>
              </a:rPr>
              <a:t>endl</a:t>
            </a:r>
            <a:r>
              <a:rPr lang="en-US" sz="2400" dirty="0">
                <a:latin typeface="Calibri" panose="020F0502020204030204" pitchFamily="34" charset="0"/>
                <a:ea typeface="Calibri" panose="020F0502020204030204" pitchFamily="34" charset="0"/>
                <a:cs typeface="Calibri" panose="020F0502020204030204" pitchFamily="34" charset="0"/>
              </a:rPr>
              <a:t>;  // Output: Balance: 1000.5</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 </a:t>
            </a:r>
            <a:r>
              <a:rPr lang="en-US" sz="2400" dirty="0" err="1">
                <a:latin typeface="Calibri" panose="020F0502020204030204" pitchFamily="34" charset="0"/>
                <a:ea typeface="Calibri" panose="020F0502020204030204" pitchFamily="34" charset="0"/>
                <a:cs typeface="Calibri" panose="020F0502020204030204" pitchFamily="34" charset="0"/>
              </a:rPr>
              <a:t>account.balance</a:t>
            </a:r>
            <a:r>
              <a:rPr lang="en-US" sz="2400" dirty="0">
                <a:latin typeface="Calibri" panose="020F0502020204030204" pitchFamily="34" charset="0"/>
                <a:ea typeface="Calibri" panose="020F0502020204030204" pitchFamily="34" charset="0"/>
                <a:cs typeface="Calibri" panose="020F0502020204030204" pitchFamily="34" charset="0"/>
              </a:rPr>
              <a:t> = 500;  // Error: balance is private</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    return 0;</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53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Hiding in C++</a:t>
            </a:r>
            <a:endParaRPr lang="en-IN" dirty="0"/>
          </a:p>
        </p:txBody>
      </p:sp>
      <p:sp>
        <p:nvSpPr>
          <p:cNvPr id="3" name="Content Placeholder 2"/>
          <p:cNvSpPr>
            <a:spLocks noGrp="1"/>
          </p:cNvSpPr>
          <p:nvPr>
            <p:ph idx="1"/>
          </p:nvPr>
        </p:nvSpPr>
        <p:spPr/>
        <p:txBody>
          <a:bodyPr>
            <a:normAutofit/>
          </a:bodyPr>
          <a:lstStyle/>
          <a:p>
            <a:r>
              <a:rPr lang="en-US" sz="2000" b="1" u="sng" dirty="0"/>
              <a:t>Why Important?</a:t>
            </a:r>
          </a:p>
          <a:p>
            <a:pPr marL="0" indent="0">
              <a:buNone/>
            </a:pPr>
            <a:r>
              <a:rPr lang="en-US" sz="2000" dirty="0"/>
              <a:t>Prevents external code from corrupting critical data.</a:t>
            </a:r>
          </a:p>
          <a:p>
            <a:pPr marL="0" indent="0">
              <a:buNone/>
            </a:pPr>
            <a:r>
              <a:rPr lang="en-US" sz="2000" dirty="0"/>
              <a:t>Allows validation before modifying data (e.g., ensuring balance isn’t negative).</a:t>
            </a:r>
          </a:p>
          <a:p>
            <a:pPr marL="0" indent="0">
              <a:buNone/>
            </a:pPr>
            <a:endParaRPr lang="en-US" sz="2000" dirty="0"/>
          </a:p>
          <a:p>
            <a:r>
              <a:rPr lang="en-US" sz="2000" b="1" u="sng" dirty="0"/>
              <a:t>Analogy</a:t>
            </a:r>
            <a:r>
              <a:rPr lang="en-US" sz="2000" u="sng" dirty="0"/>
              <a:t>:</a:t>
            </a:r>
          </a:p>
          <a:p>
            <a:pPr marL="0" indent="0">
              <a:buNone/>
            </a:pPr>
            <a:r>
              <a:rPr lang="en-US" sz="2000" dirty="0"/>
              <a:t>Data hiding is like keeping your diary locked. Only you (the class) can write in it, but you can share specific pages (via methods) with others.</a:t>
            </a:r>
          </a:p>
        </p:txBody>
      </p:sp>
    </p:spTree>
    <p:extLst>
      <p:ext uri="{BB962C8B-B14F-4D97-AF65-F5344CB8AC3E}">
        <p14:creationId xmlns:p14="http://schemas.microsoft.com/office/powerpoint/2010/main" val="179485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7F4BB-AF96-12DD-3615-665A77AB74A4}"/>
              </a:ext>
            </a:extLst>
          </p:cNvPr>
          <p:cNvSpPr>
            <a:spLocks noGrp="1"/>
          </p:cNvSpPr>
          <p:nvPr>
            <p:ph type="title"/>
          </p:nvPr>
        </p:nvSpPr>
        <p:spPr/>
        <p:txBody>
          <a:bodyPr/>
          <a:lstStyle/>
          <a:p>
            <a:r>
              <a:rPr lang="en-IN" dirty="0"/>
              <a:t>Operators in C++</a:t>
            </a:r>
          </a:p>
        </p:txBody>
      </p:sp>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621161"/>
          </a:xfrm>
        </p:spPr>
        <p:txBody>
          <a:bodyPr>
            <a:normAutofit/>
          </a:bodyPr>
          <a:lstStyle/>
          <a:p>
            <a:pPr>
              <a:buNone/>
            </a:pPr>
            <a:r>
              <a:rPr lang="en-US" b="1" dirty="0"/>
              <a:t>1. Arithmetic Operators </a:t>
            </a:r>
            <a:r>
              <a:rPr lang="en-US" dirty="0"/>
              <a:t>+ , - , * , / , % , ++ , -- .</a:t>
            </a:r>
          </a:p>
          <a:p>
            <a:pPr>
              <a:buNone/>
            </a:pPr>
            <a:r>
              <a:rPr lang="en-US" b="1" dirty="0"/>
              <a:t>2. Relational Operators </a:t>
            </a:r>
            <a:r>
              <a:rPr lang="en-US" dirty="0"/>
              <a:t>== , != , &gt; , &lt; , &gt;= , &lt;=.</a:t>
            </a:r>
          </a:p>
          <a:p>
            <a:pPr>
              <a:buNone/>
            </a:pPr>
            <a:r>
              <a:rPr lang="en-US" b="1" dirty="0"/>
              <a:t>3. Logical Operators </a:t>
            </a:r>
            <a:r>
              <a:rPr lang="en-US" dirty="0"/>
              <a:t>&amp;&amp; , || , ! .</a:t>
            </a:r>
          </a:p>
          <a:p>
            <a:pPr>
              <a:buNone/>
            </a:pPr>
            <a:r>
              <a:rPr lang="en-US" b="1" dirty="0"/>
              <a:t>4. Bitwise Operators </a:t>
            </a:r>
            <a:r>
              <a:rPr lang="en-US" dirty="0"/>
              <a:t>&amp; (AND), | (OR), ^ (XOR), ~ (NOT), &lt;&lt; (left shift), &gt;&gt; (right shift).</a:t>
            </a:r>
          </a:p>
          <a:p>
            <a:pPr>
              <a:buNone/>
            </a:pPr>
            <a:r>
              <a:rPr lang="en-US" b="1" dirty="0"/>
              <a:t>5. Assignment Operators</a:t>
            </a:r>
            <a:r>
              <a:rPr lang="en-US" dirty="0"/>
              <a:t>= (assign), +=, -=, *=, /=, %=, &amp;=, |=, ^=, &lt;&lt;=, &gt;&gt;=.</a:t>
            </a:r>
          </a:p>
          <a:p>
            <a:pPr>
              <a:buFont typeface="Arial" panose="020B0604020202020204" pitchFamily="34" charset="0"/>
              <a:buChar char="•"/>
            </a:pPr>
            <a:r>
              <a:rPr lang="en-US" dirty="0"/>
              <a:t>Example: x += 5 (same as x </a:t>
            </a:r>
            <a:r>
              <a:rPr lang="en-US" dirty="0" err="1"/>
              <a:t>x</a:t>
            </a:r>
            <a:r>
              <a:rPr lang="en-US" dirty="0"/>
              <a:t> + 5). = </a:t>
            </a:r>
          </a:p>
          <a:p>
            <a:pPr>
              <a:buNone/>
            </a:pPr>
            <a:r>
              <a:rPr lang="en-US" b="1" dirty="0"/>
              <a:t>6. Conditional (Ternary) Operator</a:t>
            </a:r>
          </a:p>
          <a:p>
            <a:pPr>
              <a:buFont typeface="Arial" panose="020B0604020202020204" pitchFamily="34" charset="0"/>
              <a:buChar char="•"/>
            </a:pPr>
            <a:r>
              <a:rPr lang="en-US" dirty="0"/>
              <a:t>Shorthand if-else.</a:t>
            </a:r>
          </a:p>
          <a:p>
            <a:pPr>
              <a:buFont typeface="Arial" panose="020B0604020202020204" pitchFamily="34" charset="0"/>
              <a:buChar char="•"/>
            </a:pPr>
            <a:r>
              <a:rPr lang="en-US" dirty="0"/>
              <a:t>condition ? expr1 : expr2.</a:t>
            </a:r>
          </a:p>
          <a:p>
            <a:pPr>
              <a:buFont typeface="Arial" panose="020B0604020202020204" pitchFamily="34" charset="0"/>
              <a:buChar char="•"/>
            </a:pPr>
            <a:r>
              <a:rPr lang="en-US" dirty="0"/>
              <a:t>Example: a &gt; b ? a : b (returns larger value).</a:t>
            </a:r>
          </a:p>
          <a:p>
            <a:endParaRPr lang="en-IN" dirty="0"/>
          </a:p>
        </p:txBody>
      </p:sp>
    </p:spTree>
    <p:extLst>
      <p:ext uri="{BB962C8B-B14F-4D97-AF65-F5344CB8AC3E}">
        <p14:creationId xmlns:p14="http://schemas.microsoft.com/office/powerpoint/2010/main" val="76379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D43A7EC-E29C-7B49-4419-D6E2333E376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9B04161-65ED-C32C-9134-DFBC6B474127}"/>
              </a:ext>
            </a:extLst>
          </p:cNvPr>
          <p:cNvSpPr>
            <a:spLocks noGrp="1"/>
          </p:cNvSpPr>
          <p:nvPr>
            <p:ph type="title"/>
          </p:nvPr>
        </p:nvSpPr>
        <p:spPr/>
        <p:txBody>
          <a:bodyPr/>
          <a:lstStyle/>
          <a:p>
            <a:r>
              <a:rPr lang="en-US" dirty="0"/>
              <a:t>Encapsulation in C++</a:t>
            </a:r>
            <a:endParaRPr lang="en-IN" dirty="0"/>
          </a:p>
        </p:txBody>
      </p:sp>
      <p:sp>
        <p:nvSpPr>
          <p:cNvPr id="3" name="Content Placeholder 2">
            <a:extLst>
              <a:ext uri="{FF2B5EF4-FFF2-40B4-BE49-F238E27FC236}">
                <a16:creationId xmlns="" xmlns:a16="http://schemas.microsoft.com/office/drawing/2014/main" id="{94E79634-78B5-50F0-0869-6EFDE8A312BD}"/>
              </a:ext>
            </a:extLst>
          </p:cNvPr>
          <p:cNvSpPr>
            <a:spLocks noGrp="1"/>
          </p:cNvSpPr>
          <p:nvPr>
            <p:ph idx="1"/>
          </p:nvPr>
        </p:nvSpPr>
        <p:spPr>
          <a:xfrm>
            <a:off x="491614" y="2408902"/>
            <a:ext cx="11415252" cy="4449097"/>
          </a:xfrm>
        </p:spPr>
        <p:txBody>
          <a:bodyPr>
            <a:normAutofit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Encapsulation is an OOP concept in C++ that bundles data (like variables) and methods (functions) into a class, while hiding sensitive data to protect it. It uses private or protected access specifiers to restrict direct access, allowing only specific methods (like getters/setters) to interact with the data. This keeps data safe and makes code easy to manage.</a:t>
            </a:r>
          </a:p>
          <a:p>
            <a:r>
              <a:rPr lang="en-US" sz="2000" b="1" u="sng" dirty="0">
                <a:latin typeface="Calibri" panose="020F0502020204030204" pitchFamily="34" charset="0"/>
                <a:ea typeface="Calibri" panose="020F0502020204030204" pitchFamily="34" charset="0"/>
                <a:cs typeface="Calibri" panose="020F0502020204030204" pitchFamily="34" charset="0"/>
              </a:rPr>
              <a:t>Key Points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Hides Data: Private data can’t be accessed directly, preventing errors or misuse.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Controlled Access: Public methods (e.g., </a:t>
            </a:r>
            <a:r>
              <a:rPr lang="en-US" sz="2000" dirty="0" err="1">
                <a:latin typeface="Calibri" panose="020F0502020204030204" pitchFamily="34" charset="0"/>
                <a:ea typeface="Calibri" panose="020F0502020204030204" pitchFamily="34" charset="0"/>
                <a:cs typeface="Calibri" panose="020F0502020204030204" pitchFamily="34" charset="0"/>
              </a:rPr>
              <a:t>setName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getName</a:t>
            </a:r>
            <a:r>
              <a:rPr lang="en-US" sz="2000" dirty="0">
                <a:latin typeface="Calibri" panose="020F0502020204030204" pitchFamily="34" charset="0"/>
                <a:ea typeface="Calibri" panose="020F0502020204030204" pitchFamily="34" charset="0"/>
                <a:cs typeface="Calibri" panose="020F0502020204030204" pitchFamily="34" charset="0"/>
              </a:rPr>
              <a:t>) let you safely read or change data with validation.</a:t>
            </a:r>
          </a:p>
          <a:p>
            <a:r>
              <a:rPr lang="en-US" sz="2000" b="1" u="sng" dirty="0">
                <a:latin typeface="Calibri" panose="020F0502020204030204" pitchFamily="34" charset="0"/>
                <a:ea typeface="Calibri" panose="020F0502020204030204" pitchFamily="34" charset="0"/>
                <a:cs typeface="Calibri" panose="020F0502020204030204" pitchFamily="34" charset="0"/>
              </a:rPr>
              <a:t>Why Use It?: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Protects data (e.g., stops someone setting a negative age).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Makes code flexible (change internals without breaking other code).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Organizes code neatly.</a:t>
            </a:r>
          </a:p>
        </p:txBody>
      </p:sp>
    </p:spTree>
    <p:extLst>
      <p:ext uri="{BB962C8B-B14F-4D97-AF65-F5344CB8AC3E}">
        <p14:creationId xmlns:p14="http://schemas.microsoft.com/office/powerpoint/2010/main" val="389294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C017B4-7142-0B08-3A99-2A3545085B1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32F3EBF-369C-5125-A5C8-521760E235E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 xmlns:a16="http://schemas.microsoft.com/office/drawing/2014/main" id="{E610ACB6-6A33-F860-E816-7317CB82EE83}"/>
              </a:ext>
            </a:extLst>
          </p:cNvPr>
          <p:cNvSpPr>
            <a:spLocks noGrp="1"/>
          </p:cNvSpPr>
          <p:nvPr>
            <p:ph idx="1"/>
          </p:nvPr>
        </p:nvSpPr>
        <p:spPr>
          <a:xfrm>
            <a:off x="491615" y="2330246"/>
            <a:ext cx="2566218" cy="408038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&lt;iostream&gt;</a:t>
            </a:r>
            <a:endParaRPr lang="en-US" sz="1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&lt;string&gt;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std;</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Student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private: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string name;  // Hidden (private)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int marks;    // Hidden (private)</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42691757-A958-CD49-42A8-030727432C9E}"/>
              </a:ext>
            </a:extLst>
          </p:cNvPr>
          <p:cNvSpPr txBox="1"/>
          <p:nvPr/>
        </p:nvSpPr>
        <p:spPr>
          <a:xfrm>
            <a:off x="2989007" y="2320415"/>
            <a:ext cx="2969340" cy="3416320"/>
          </a:xfrm>
          <a:prstGeom prst="rect">
            <a:avLst/>
          </a:prstGeom>
          <a:noFill/>
        </p:spPr>
        <p:txBody>
          <a:bodyPr wrap="square">
            <a:sp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 Set data with validation</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void </a:t>
            </a:r>
            <a:r>
              <a:rPr lang="en-US" sz="1800" dirty="0" err="1">
                <a:latin typeface="Calibri" panose="020F0502020204030204" pitchFamily="34" charset="0"/>
                <a:ea typeface="Calibri" panose="020F0502020204030204" pitchFamily="34" charset="0"/>
                <a:cs typeface="Calibri" panose="020F0502020204030204" pitchFamily="34" charset="0"/>
              </a:rPr>
              <a:t>setInfo</a:t>
            </a:r>
            <a:r>
              <a:rPr lang="en-US" sz="1800" dirty="0">
                <a:latin typeface="Calibri" panose="020F0502020204030204" pitchFamily="34" charset="0"/>
                <a:ea typeface="Calibri" panose="020F0502020204030204" pitchFamily="34" charset="0"/>
                <a:cs typeface="Calibri" panose="020F0502020204030204" pitchFamily="34" charset="0"/>
              </a:rPr>
              <a:t>(string n, int m)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name = n;</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if (m &gt;= 0 &amp;&amp; m &lt;= 100)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marks = m;</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 else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marks = 0;</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cout</a:t>
            </a:r>
            <a:r>
              <a:rPr lang="en-US" sz="1800" dirty="0">
                <a:latin typeface="Calibri" panose="020F0502020204030204" pitchFamily="34" charset="0"/>
                <a:ea typeface="Calibri" panose="020F0502020204030204" pitchFamily="34" charset="0"/>
                <a:cs typeface="Calibri" panose="020F0502020204030204" pitchFamily="34" charset="0"/>
              </a:rPr>
              <a:t> &lt;&lt; "Invalid marks!" &lt;&lt; </a:t>
            </a:r>
            <a:r>
              <a:rPr lang="en-US" sz="1800" dirty="0" err="1">
                <a:latin typeface="Calibri" panose="020F0502020204030204" pitchFamily="34" charset="0"/>
                <a:ea typeface="Calibri" panose="020F0502020204030204" pitchFamily="34" charset="0"/>
                <a:cs typeface="Calibri" panose="020F0502020204030204" pitchFamily="34" charset="0"/>
              </a:rPr>
              <a:t>endl</a:t>
            </a:r>
            <a:r>
              <a:rPr lang="en-US"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   }</a:t>
            </a:r>
          </a:p>
        </p:txBody>
      </p:sp>
      <p:cxnSp>
        <p:nvCxnSpPr>
          <p:cNvPr id="9" name="Straight Connector 8">
            <a:extLst>
              <a:ext uri="{FF2B5EF4-FFF2-40B4-BE49-F238E27FC236}">
                <a16:creationId xmlns="" xmlns:a16="http://schemas.microsoft.com/office/drawing/2014/main" id="{384F58CB-F577-135E-F262-6E81F159155E}"/>
              </a:ext>
            </a:extLst>
          </p:cNvPr>
          <p:cNvCxnSpPr>
            <a:cxnSpLocks/>
          </p:cNvCxnSpPr>
          <p:nvPr/>
        </p:nvCxnSpPr>
        <p:spPr>
          <a:xfrm>
            <a:off x="2989007" y="2261419"/>
            <a:ext cx="0" cy="459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40AA01E0-D7CE-C626-F3DC-05F1F571F63F}"/>
              </a:ext>
            </a:extLst>
          </p:cNvPr>
          <p:cNvCxnSpPr>
            <a:cxnSpLocks/>
          </p:cNvCxnSpPr>
          <p:nvPr/>
        </p:nvCxnSpPr>
        <p:spPr>
          <a:xfrm>
            <a:off x="5909185" y="2261419"/>
            <a:ext cx="98323" cy="45277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84E8C9A9-42CE-5C91-FD3D-5633031D4763}"/>
              </a:ext>
            </a:extLst>
          </p:cNvPr>
          <p:cNvSpPr txBox="1"/>
          <p:nvPr/>
        </p:nvSpPr>
        <p:spPr>
          <a:xfrm>
            <a:off x="5978011" y="2320415"/>
            <a:ext cx="6302474" cy="4524315"/>
          </a:xfrm>
          <a:prstGeom prst="rect">
            <a:avLst/>
          </a:prstGeom>
          <a:noFill/>
        </p:spPr>
        <p:txBody>
          <a:bodyPr wrap="square">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 Get data</a:t>
            </a:r>
          </a:p>
          <a:p>
            <a:r>
              <a:rPr lang="en-US" sz="1800" dirty="0">
                <a:latin typeface="Calibri" panose="020F0502020204030204" pitchFamily="34" charset="0"/>
                <a:ea typeface="Calibri" panose="020F0502020204030204" pitchFamily="34" charset="0"/>
                <a:cs typeface="Calibri" panose="020F0502020204030204" pitchFamily="34" charset="0"/>
              </a:rPr>
              <a:t>    string </a:t>
            </a:r>
            <a:r>
              <a:rPr lang="en-US" sz="1800" dirty="0" err="1">
                <a:latin typeface="Calibri" panose="020F0502020204030204" pitchFamily="34" charset="0"/>
                <a:ea typeface="Calibri" panose="020F0502020204030204" pitchFamily="34" charset="0"/>
                <a:cs typeface="Calibri" panose="020F0502020204030204" pitchFamily="34" charset="0"/>
              </a:rPr>
              <a:t>getName</a:t>
            </a:r>
            <a:r>
              <a:rPr lang="en-US" sz="1800" dirty="0">
                <a:latin typeface="Calibri" panose="020F0502020204030204" pitchFamily="34" charset="0"/>
                <a:ea typeface="Calibri" panose="020F0502020204030204" pitchFamily="34" charset="0"/>
                <a:cs typeface="Calibri" panose="020F0502020204030204" pitchFamily="34" charset="0"/>
              </a:rPr>
              <a:t>() { return name; }</a:t>
            </a:r>
          </a:p>
          <a:p>
            <a:r>
              <a:rPr lang="en-US" sz="1800" dirty="0">
                <a:latin typeface="Calibri" panose="020F0502020204030204" pitchFamily="34" charset="0"/>
                <a:ea typeface="Calibri" panose="020F0502020204030204" pitchFamily="34" charset="0"/>
                <a:cs typeface="Calibri" panose="020F0502020204030204" pitchFamily="34" charset="0"/>
              </a:rPr>
              <a:t>    int </a:t>
            </a:r>
            <a:r>
              <a:rPr lang="en-US" sz="1800" dirty="0" err="1">
                <a:latin typeface="Calibri" panose="020F0502020204030204" pitchFamily="34" charset="0"/>
                <a:ea typeface="Calibri" panose="020F0502020204030204" pitchFamily="34" charset="0"/>
                <a:cs typeface="Calibri" panose="020F0502020204030204" pitchFamily="34" charset="0"/>
              </a:rPr>
              <a:t>getMarks</a:t>
            </a:r>
            <a:r>
              <a:rPr lang="en-US" sz="1800" dirty="0">
                <a:latin typeface="Calibri" panose="020F0502020204030204" pitchFamily="34" charset="0"/>
                <a:ea typeface="Calibri" panose="020F0502020204030204" pitchFamily="34" charset="0"/>
                <a:cs typeface="Calibri" panose="020F0502020204030204" pitchFamily="34" charset="0"/>
              </a:rPr>
              <a:t>() { return marks; }</a:t>
            </a:r>
          </a:p>
          <a:p>
            <a:r>
              <a:rPr lang="en-US" sz="1800" dirty="0">
                <a:latin typeface="Calibri" panose="020F0502020204030204" pitchFamily="34" charset="0"/>
                <a:ea typeface="Calibri" panose="020F0502020204030204" pitchFamily="34" charset="0"/>
                <a:cs typeface="Calibri" panose="020F0502020204030204" pitchFamily="34" charset="0"/>
              </a:rPr>
              <a:t>    // Show data</a:t>
            </a:r>
          </a:p>
          <a:p>
            <a:r>
              <a:rPr lang="en-US" sz="1800" dirty="0">
                <a:latin typeface="Calibri" panose="020F0502020204030204" pitchFamily="34" charset="0"/>
                <a:ea typeface="Calibri" panose="020F0502020204030204" pitchFamily="34" charset="0"/>
                <a:cs typeface="Calibri" panose="020F0502020204030204" pitchFamily="34" charset="0"/>
              </a:rPr>
              <a:t>    void show() {</a:t>
            </a:r>
          </a:p>
          <a:p>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cout</a:t>
            </a:r>
            <a:r>
              <a:rPr lang="en-US" sz="1800" dirty="0">
                <a:latin typeface="Calibri" panose="020F0502020204030204" pitchFamily="34" charset="0"/>
                <a:ea typeface="Calibri" panose="020F0502020204030204" pitchFamily="34" charset="0"/>
                <a:cs typeface="Calibri" panose="020F0502020204030204" pitchFamily="34" charset="0"/>
              </a:rPr>
              <a:t> &lt;&lt; "Name: " &lt;&lt; name &lt;&lt; ", Marks: " &lt;&lt; marks &lt;&lt; </a:t>
            </a:r>
            <a:r>
              <a:rPr lang="en-US" sz="1800" dirty="0" err="1">
                <a:latin typeface="Calibri" panose="020F0502020204030204" pitchFamily="34" charset="0"/>
                <a:ea typeface="Calibri" panose="020F0502020204030204" pitchFamily="34" charset="0"/>
                <a:cs typeface="Calibri" panose="020F0502020204030204" pitchFamily="34" charset="0"/>
              </a:rPr>
              <a:t>endl</a:t>
            </a:r>
            <a:r>
              <a:rPr lang="en-US" sz="1800" dirty="0">
                <a:latin typeface="Calibri" panose="020F0502020204030204" pitchFamily="34" charset="0"/>
                <a:ea typeface="Calibri" panose="020F0502020204030204" pitchFamily="34" charset="0"/>
                <a:cs typeface="Calibri" panose="020F0502020204030204" pitchFamily="34" charset="0"/>
              </a:rPr>
              <a:t>;</a:t>
            </a:r>
          </a:p>
          <a:p>
            <a:r>
              <a:rPr lang="en-US" sz="1800" dirty="0">
                <a:latin typeface="Calibri" panose="020F0502020204030204" pitchFamily="34" charset="0"/>
                <a:ea typeface="Calibri" panose="020F0502020204030204" pitchFamily="34" charset="0"/>
                <a:cs typeface="Calibri" panose="020F0502020204030204" pitchFamily="34" charset="0"/>
              </a:rPr>
              <a:t>    }  };</a:t>
            </a:r>
          </a:p>
          <a:p>
            <a:r>
              <a:rPr lang="en-US" sz="1800" dirty="0">
                <a:latin typeface="Calibri" panose="020F0502020204030204" pitchFamily="34" charset="0"/>
                <a:ea typeface="Calibri" panose="020F0502020204030204" pitchFamily="34" charset="0"/>
                <a:cs typeface="Calibri" panose="020F0502020204030204" pitchFamily="34" charset="0"/>
              </a:rPr>
              <a:t>int main() {</a:t>
            </a:r>
          </a:p>
          <a:p>
            <a:r>
              <a:rPr lang="en-US" sz="1800" dirty="0">
                <a:latin typeface="Calibri" panose="020F0502020204030204" pitchFamily="34" charset="0"/>
                <a:ea typeface="Calibri" panose="020F0502020204030204" pitchFamily="34" charset="0"/>
                <a:cs typeface="Calibri" panose="020F0502020204030204" pitchFamily="34" charset="0"/>
              </a:rPr>
              <a:t>    Student s;</a:t>
            </a:r>
          </a:p>
          <a:p>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s.setInfo</a:t>
            </a:r>
            <a:r>
              <a:rPr lang="en-US" sz="1800" dirty="0">
                <a:latin typeface="Calibri" panose="020F0502020204030204" pitchFamily="34" charset="0"/>
                <a:ea typeface="Calibri" panose="020F0502020204030204" pitchFamily="34" charset="0"/>
                <a:cs typeface="Calibri" panose="020F0502020204030204" pitchFamily="34" charset="0"/>
              </a:rPr>
              <a:t>("Ravi", 85);  // Set data</a:t>
            </a:r>
          </a:p>
          <a:p>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s.show</a:t>
            </a:r>
            <a:r>
              <a:rPr lang="en-US" sz="1800" dirty="0">
                <a:latin typeface="Calibri" panose="020F0502020204030204" pitchFamily="34" charset="0"/>
                <a:ea typeface="Calibri" panose="020F0502020204030204" pitchFamily="34" charset="0"/>
                <a:cs typeface="Calibri" panose="020F0502020204030204" pitchFamily="34" charset="0"/>
              </a:rPr>
              <a:t>();  // Output: Name: Ravi, Marks: 85</a:t>
            </a:r>
          </a:p>
          <a:p>
            <a:r>
              <a:rPr lang="en-US" sz="1800" dirty="0">
                <a:latin typeface="Calibri" panose="020F0502020204030204" pitchFamily="34" charset="0"/>
                <a:ea typeface="Calibri" panose="020F0502020204030204" pitchFamily="34" charset="0"/>
                <a:cs typeface="Calibri" panose="020F0502020204030204" pitchFamily="34" charset="0"/>
              </a:rPr>
              <a:t>    // </a:t>
            </a:r>
            <a:r>
              <a:rPr lang="en-US" sz="1800" dirty="0" err="1">
                <a:latin typeface="Calibri" panose="020F0502020204030204" pitchFamily="34" charset="0"/>
                <a:ea typeface="Calibri" panose="020F0502020204030204" pitchFamily="34" charset="0"/>
                <a:cs typeface="Calibri" panose="020F0502020204030204" pitchFamily="34" charset="0"/>
              </a:rPr>
              <a:t>s.marks</a:t>
            </a:r>
            <a:r>
              <a:rPr lang="en-US" sz="1800" dirty="0">
                <a:latin typeface="Calibri" panose="020F0502020204030204" pitchFamily="34" charset="0"/>
                <a:ea typeface="Calibri" panose="020F0502020204030204" pitchFamily="34" charset="0"/>
                <a:cs typeface="Calibri" panose="020F0502020204030204" pitchFamily="34" charset="0"/>
              </a:rPr>
              <a:t> = -10;  // Error: marks is private</a:t>
            </a:r>
          </a:p>
          <a:p>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s.setInfo</a:t>
            </a:r>
            <a:r>
              <a:rPr lang="en-US" sz="1800" dirty="0">
                <a:latin typeface="Calibri" panose="020F0502020204030204" pitchFamily="34" charset="0"/>
                <a:ea typeface="Calibri" panose="020F0502020204030204" pitchFamily="34" charset="0"/>
                <a:cs typeface="Calibri" panose="020F0502020204030204" pitchFamily="34" charset="0"/>
              </a:rPr>
              <a:t>("Ravi", -5);  // Output: Invalid marks!</a:t>
            </a:r>
          </a:p>
          <a:p>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s.show</a:t>
            </a:r>
            <a:r>
              <a:rPr lang="en-US" sz="1800" dirty="0">
                <a:latin typeface="Calibri" panose="020F0502020204030204" pitchFamily="34" charset="0"/>
                <a:ea typeface="Calibri" panose="020F0502020204030204" pitchFamily="34" charset="0"/>
                <a:cs typeface="Calibri" panose="020F0502020204030204" pitchFamily="34" charset="0"/>
              </a:rPr>
              <a:t>();  // Output: Name: Ravi, Marks: 0</a:t>
            </a:r>
          </a:p>
          <a:p>
            <a:r>
              <a:rPr lang="en-US" sz="1800" dirty="0">
                <a:latin typeface="Calibri" panose="020F0502020204030204" pitchFamily="34" charset="0"/>
                <a:ea typeface="Calibri" panose="020F0502020204030204" pitchFamily="34" charset="0"/>
                <a:cs typeface="Calibri" panose="020F0502020204030204" pitchFamily="34" charset="0"/>
              </a:rPr>
              <a:t>    return 0;</a:t>
            </a:r>
          </a:p>
          <a:p>
            <a:r>
              <a:rPr lang="en-US" sz="18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959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F68BF59-A86F-3181-535A-88405FEE1B8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7F95BAC-0EB2-7FFB-92A3-726A273A434C}"/>
              </a:ext>
            </a:extLst>
          </p:cNvPr>
          <p:cNvSpPr>
            <a:spLocks noGrp="1"/>
          </p:cNvSpPr>
          <p:nvPr>
            <p:ph type="title"/>
          </p:nvPr>
        </p:nvSpPr>
        <p:spPr/>
        <p:txBody>
          <a:bodyPr/>
          <a:lstStyle/>
          <a:p>
            <a:r>
              <a:rPr lang="en-US" dirty="0"/>
              <a:t>Encapsulation in C++</a:t>
            </a:r>
            <a:endParaRPr lang="en-IN" dirty="0"/>
          </a:p>
        </p:txBody>
      </p:sp>
      <p:sp>
        <p:nvSpPr>
          <p:cNvPr id="3" name="Content Placeholder 2">
            <a:extLst>
              <a:ext uri="{FF2B5EF4-FFF2-40B4-BE49-F238E27FC236}">
                <a16:creationId xmlns="" xmlns:a16="http://schemas.microsoft.com/office/drawing/2014/main" id="{04CB3BC1-0185-9AAC-CE8D-C4DAC361B5E0}"/>
              </a:ext>
            </a:extLst>
          </p:cNvPr>
          <p:cNvSpPr>
            <a:spLocks noGrp="1"/>
          </p:cNvSpPr>
          <p:nvPr>
            <p:ph idx="1"/>
          </p:nvPr>
        </p:nvSpPr>
        <p:spPr>
          <a:xfrm>
            <a:off x="491614" y="2153265"/>
            <a:ext cx="11700386" cy="4704735"/>
          </a:xfrm>
        </p:spPr>
        <p:txBody>
          <a:bodyPr>
            <a:noAutofit/>
          </a:bodyPr>
          <a:lstStyle/>
          <a:p>
            <a:pPr>
              <a:buNone/>
            </a:pPr>
            <a:r>
              <a:rPr lang="en-US" b="1" u="sng" dirty="0">
                <a:latin typeface="Calibri" panose="020F0502020204030204" pitchFamily="34" charset="0"/>
                <a:ea typeface="Calibri" panose="020F0502020204030204" pitchFamily="34" charset="0"/>
                <a:cs typeface="Calibri" panose="020F0502020204030204" pitchFamily="34" charset="0"/>
              </a:rPr>
              <a:t>How It Works: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Private Data</a:t>
            </a:r>
            <a:r>
              <a:rPr lang="en-US" dirty="0">
                <a:latin typeface="Calibri" panose="020F0502020204030204" pitchFamily="34" charset="0"/>
                <a:ea typeface="Calibri" panose="020F0502020204030204" pitchFamily="34" charset="0"/>
                <a:cs typeface="Calibri" panose="020F0502020204030204" pitchFamily="34" charset="0"/>
              </a:rPr>
              <a:t>: name and marks are hidden, so you can’t do </a:t>
            </a:r>
            <a:r>
              <a:rPr lang="en-US" dirty="0" err="1">
                <a:latin typeface="Calibri" panose="020F0502020204030204" pitchFamily="34" charset="0"/>
                <a:ea typeface="Calibri" panose="020F0502020204030204" pitchFamily="34" charset="0"/>
                <a:cs typeface="Calibri" panose="020F0502020204030204" pitchFamily="34" charset="0"/>
              </a:rPr>
              <a:t>s.marks</a:t>
            </a:r>
            <a:r>
              <a:rPr lang="en-US" dirty="0">
                <a:latin typeface="Calibri" panose="020F0502020204030204" pitchFamily="34" charset="0"/>
                <a:ea typeface="Calibri" panose="020F0502020204030204" pitchFamily="34" charset="0"/>
                <a:cs typeface="Calibri" panose="020F0502020204030204" pitchFamily="34" charset="0"/>
              </a:rPr>
              <a:t> = -10 (which would be bad).</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Public Methods</a:t>
            </a:r>
            <a:r>
              <a:rPr lang="en-US"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setInfo</a:t>
            </a:r>
            <a:r>
              <a:rPr lang="en-US" dirty="0">
                <a:latin typeface="Calibri" panose="020F0502020204030204" pitchFamily="34" charset="0"/>
                <a:ea typeface="Calibri" panose="020F0502020204030204" pitchFamily="34" charset="0"/>
                <a:cs typeface="Calibri" panose="020F0502020204030204" pitchFamily="34" charset="0"/>
              </a:rPr>
              <a:t> checks if marks is valid (0–100) before setting it.</a:t>
            </a:r>
          </a:p>
          <a:p>
            <a:pPr marL="742950" lvl="1"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getName</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getMarks</a:t>
            </a:r>
            <a:r>
              <a:rPr lang="en-US" dirty="0">
                <a:latin typeface="Calibri" panose="020F0502020204030204" pitchFamily="34" charset="0"/>
                <a:ea typeface="Calibri" panose="020F0502020204030204" pitchFamily="34" charset="0"/>
                <a:cs typeface="Calibri" panose="020F0502020204030204" pitchFamily="34" charset="0"/>
              </a:rPr>
              <a:t> let you safely read the data.</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show displays the data neatly.</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Result</a:t>
            </a:r>
            <a:r>
              <a:rPr lang="en-US" dirty="0">
                <a:latin typeface="Calibri" panose="020F0502020204030204" pitchFamily="34" charset="0"/>
                <a:ea typeface="Calibri" panose="020F0502020204030204" pitchFamily="34" charset="0"/>
                <a:cs typeface="Calibri" panose="020F0502020204030204" pitchFamily="34" charset="0"/>
              </a:rPr>
              <a:t>: Data is protected, and only valid changes are allowed</a:t>
            </a:r>
            <a:r>
              <a:rPr lang="en-US" sz="2000" dirty="0">
                <a:latin typeface="Calibri" panose="020F0502020204030204" pitchFamily="34" charset="0"/>
                <a:ea typeface="Calibri" panose="020F0502020204030204" pitchFamily="34" charset="0"/>
                <a:cs typeface="Calibri" panose="020F0502020204030204" pitchFamily="34" charset="0"/>
              </a:rPr>
              <a:t>.</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Why It’s Uses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Safety</a:t>
            </a:r>
            <a:r>
              <a:rPr lang="en-US" dirty="0">
                <a:latin typeface="Calibri" panose="020F0502020204030204" pitchFamily="34" charset="0"/>
                <a:ea typeface="Calibri" panose="020F0502020204030204" pitchFamily="34" charset="0"/>
                <a:cs typeface="Calibri" panose="020F0502020204030204" pitchFamily="34" charset="0"/>
              </a:rPr>
              <a:t>: Nobody can mess up your data (e.g., setting negative marks).</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Easy Fixes</a:t>
            </a:r>
            <a:r>
              <a:rPr lang="en-US" dirty="0">
                <a:latin typeface="Calibri" panose="020F0502020204030204" pitchFamily="34" charset="0"/>
                <a:ea typeface="Calibri" panose="020F0502020204030204" pitchFamily="34" charset="0"/>
                <a:cs typeface="Calibri" panose="020F0502020204030204" pitchFamily="34" charset="0"/>
              </a:rPr>
              <a:t>: You can change how marks is stored (e.g., as a percentage) without changing the program’s outside code.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Clean Code</a:t>
            </a:r>
            <a:r>
              <a:rPr lang="en-US" dirty="0">
                <a:latin typeface="Calibri" panose="020F0502020204030204" pitchFamily="34" charset="0"/>
                <a:ea typeface="Calibri" panose="020F0502020204030204" pitchFamily="34" charset="0"/>
                <a:cs typeface="Calibri" panose="020F0502020204030204" pitchFamily="34" charset="0"/>
              </a:rPr>
              <a:t>: Everything about a Student is in one place (the class).</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606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45359EC-1000-B2BD-EB62-792FB7C0CE5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769416A-17AA-0CC5-DDC0-E1163BD85166}"/>
              </a:ext>
            </a:extLst>
          </p:cNvPr>
          <p:cNvSpPr>
            <a:spLocks noGrp="1"/>
          </p:cNvSpPr>
          <p:nvPr>
            <p:ph type="title"/>
          </p:nvPr>
        </p:nvSpPr>
        <p:spPr/>
        <p:txBody>
          <a:bodyPr/>
          <a:lstStyle/>
          <a:p>
            <a:r>
              <a:rPr lang="en-IN" dirty="0"/>
              <a:t>Inheritance in C++</a:t>
            </a:r>
          </a:p>
        </p:txBody>
      </p:sp>
      <p:sp>
        <p:nvSpPr>
          <p:cNvPr id="3" name="Content Placeholder 2">
            <a:extLst>
              <a:ext uri="{FF2B5EF4-FFF2-40B4-BE49-F238E27FC236}">
                <a16:creationId xmlns="" xmlns:a16="http://schemas.microsoft.com/office/drawing/2014/main" id="{45745E11-F942-A71E-FBBC-0E96576FF7D6}"/>
              </a:ext>
            </a:extLst>
          </p:cNvPr>
          <p:cNvSpPr>
            <a:spLocks noGrp="1"/>
          </p:cNvSpPr>
          <p:nvPr>
            <p:ph idx="1"/>
          </p:nvPr>
        </p:nvSpPr>
        <p:spPr>
          <a:xfrm>
            <a:off x="363794" y="2231923"/>
            <a:ext cx="11828206" cy="4626077"/>
          </a:xfrm>
        </p:spPr>
        <p:txBody>
          <a:bodyPr>
            <a:no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Inheritance is an OOP concept in C++ where a new class (called derived or child class) inherits properties (data) and </a:t>
            </a:r>
          </a:p>
          <a:p>
            <a:pPr>
              <a:buNone/>
            </a:pPr>
            <a:r>
              <a:rPr lang="en-US" dirty="0">
                <a:latin typeface="Calibri" panose="020F0502020204030204" pitchFamily="34" charset="0"/>
                <a:ea typeface="Calibri" panose="020F0502020204030204" pitchFamily="34" charset="0"/>
                <a:cs typeface="Calibri" panose="020F0502020204030204" pitchFamily="34" charset="0"/>
              </a:rPr>
              <a:t>behaviors (methods) from an existing class (called base or parent class). It promotes code reuse and creates a relationship </a:t>
            </a:r>
          </a:p>
          <a:p>
            <a:pPr>
              <a:buNone/>
            </a:pPr>
            <a:r>
              <a:rPr lang="en-US" dirty="0">
                <a:latin typeface="Calibri" panose="020F0502020204030204" pitchFamily="34" charset="0"/>
                <a:ea typeface="Calibri" panose="020F0502020204030204" pitchFamily="34" charset="0"/>
                <a:cs typeface="Calibri" panose="020F0502020204030204" pitchFamily="34" charset="0"/>
              </a:rPr>
              <a:t>between classes, like a "is-a" hierarchy (e.g., a Car is-a Vehicle).</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Key Points :</a:t>
            </a:r>
          </a:p>
          <a:p>
            <a:pPr>
              <a:buNone/>
            </a:pPr>
            <a:r>
              <a:rPr lang="en-US" b="1" dirty="0">
                <a:latin typeface="Calibri" panose="020F0502020204030204" pitchFamily="34" charset="0"/>
                <a:ea typeface="Calibri" panose="020F0502020204030204" pitchFamily="34" charset="0"/>
                <a:cs typeface="Calibri" panose="020F0502020204030204" pitchFamily="34" charset="0"/>
              </a:rPr>
              <a:t>Purpose: </a:t>
            </a:r>
            <a:r>
              <a:rPr lang="en-US" dirty="0">
                <a:latin typeface="Calibri" panose="020F0502020204030204" pitchFamily="34" charset="0"/>
                <a:ea typeface="Calibri" panose="020F0502020204030204" pitchFamily="34" charset="0"/>
                <a:cs typeface="Calibri" panose="020F0502020204030204" pitchFamily="34" charset="0"/>
              </a:rPr>
              <a:t>Reuse code from the base class, add new features, or modify existing ones in the derived class.</a:t>
            </a:r>
          </a:p>
          <a:p>
            <a:pPr>
              <a:buNone/>
            </a:pPr>
            <a:r>
              <a:rPr lang="en-US" b="1" dirty="0">
                <a:latin typeface="Calibri" panose="020F0502020204030204" pitchFamily="34" charset="0"/>
                <a:ea typeface="Calibri" panose="020F0502020204030204" pitchFamily="34" charset="0"/>
                <a:cs typeface="Calibri" panose="020F0502020204030204" pitchFamily="34" charset="0"/>
              </a:rPr>
              <a:t>Access Specifiers:</a:t>
            </a:r>
          </a:p>
          <a:p>
            <a:pPr>
              <a:buNone/>
            </a:pPr>
            <a:r>
              <a:rPr lang="en-US" dirty="0">
                <a:latin typeface="Calibri" panose="020F0502020204030204" pitchFamily="34" charset="0"/>
                <a:ea typeface="Calibri" panose="020F0502020204030204" pitchFamily="34" charset="0"/>
                <a:cs typeface="Calibri" panose="020F0502020204030204" pitchFamily="34" charset="0"/>
              </a:rPr>
              <a:t>public: Inherited members keep their access level.</a:t>
            </a:r>
          </a:p>
          <a:p>
            <a:pPr>
              <a:buNone/>
            </a:pPr>
            <a:r>
              <a:rPr lang="en-US" dirty="0">
                <a:latin typeface="Calibri" panose="020F0502020204030204" pitchFamily="34" charset="0"/>
                <a:ea typeface="Calibri" panose="020F0502020204030204" pitchFamily="34" charset="0"/>
                <a:cs typeface="Calibri" panose="020F0502020204030204" pitchFamily="34" charset="0"/>
              </a:rPr>
              <a:t>private: Inherited members become private in the derived class.</a:t>
            </a:r>
          </a:p>
          <a:p>
            <a:pPr>
              <a:buNone/>
            </a:pPr>
            <a:r>
              <a:rPr lang="en-US" dirty="0">
                <a:latin typeface="Calibri" panose="020F0502020204030204" pitchFamily="34" charset="0"/>
                <a:ea typeface="Calibri" panose="020F0502020204030204" pitchFamily="34" charset="0"/>
                <a:cs typeface="Calibri" panose="020F0502020204030204" pitchFamily="34" charset="0"/>
              </a:rPr>
              <a:t>protected: Inherited members become protected in the derived class.</a:t>
            </a:r>
          </a:p>
          <a:p>
            <a:pPr>
              <a:buNone/>
            </a:pPr>
            <a:r>
              <a:rPr lang="en-US" b="1" dirty="0">
                <a:latin typeface="Calibri" panose="020F0502020204030204" pitchFamily="34" charset="0"/>
                <a:ea typeface="Calibri" panose="020F0502020204030204" pitchFamily="34" charset="0"/>
                <a:cs typeface="Calibri" panose="020F0502020204030204" pitchFamily="34" charset="0"/>
              </a:rPr>
              <a:t>Benefits:  </a:t>
            </a:r>
            <a:r>
              <a:rPr lang="en-US" dirty="0">
                <a:latin typeface="Calibri" panose="020F0502020204030204" pitchFamily="34" charset="0"/>
                <a:ea typeface="Calibri" panose="020F0502020204030204" pitchFamily="34" charset="0"/>
                <a:cs typeface="Calibri" panose="020F0502020204030204" pitchFamily="34" charset="0"/>
              </a:rPr>
              <a:t>Saves time by reusing existing </a:t>
            </a:r>
            <a:r>
              <a:rPr lang="en-US" dirty="0" err="1">
                <a:latin typeface="Calibri" panose="020F0502020204030204" pitchFamily="34" charset="0"/>
                <a:ea typeface="Calibri" panose="020F0502020204030204" pitchFamily="34" charset="0"/>
                <a:cs typeface="Calibri" panose="020F0502020204030204" pitchFamily="34" charset="0"/>
              </a:rPr>
              <a:t>code.Organizes</a:t>
            </a:r>
            <a:r>
              <a:rPr lang="en-US" dirty="0">
                <a:latin typeface="Calibri" panose="020F0502020204030204" pitchFamily="34" charset="0"/>
                <a:ea typeface="Calibri" panose="020F0502020204030204" pitchFamily="34" charset="0"/>
                <a:cs typeface="Calibri" panose="020F0502020204030204" pitchFamily="34" charset="0"/>
              </a:rPr>
              <a:t> code in a hierarchy (e.g., Animal → Dog).Makes maintenance easier.</a:t>
            </a:r>
          </a:p>
        </p:txBody>
      </p:sp>
    </p:spTree>
    <p:extLst>
      <p:ext uri="{BB962C8B-B14F-4D97-AF65-F5344CB8AC3E}">
        <p14:creationId xmlns:p14="http://schemas.microsoft.com/office/powerpoint/2010/main" val="296909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26D00C5-1C7B-9BE2-BEA7-13BF263BF47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445784A-89EE-B1B5-9648-3213690EB482}"/>
              </a:ext>
            </a:extLst>
          </p:cNvPr>
          <p:cNvSpPr>
            <a:spLocks noGrp="1"/>
          </p:cNvSpPr>
          <p:nvPr>
            <p:ph type="title"/>
          </p:nvPr>
        </p:nvSpPr>
        <p:spPr/>
        <p:txBody>
          <a:bodyPr/>
          <a:lstStyle/>
          <a:p>
            <a:r>
              <a:rPr lang="en-IN" dirty="0"/>
              <a:t>Inheritance in C++</a:t>
            </a:r>
          </a:p>
        </p:txBody>
      </p:sp>
      <p:sp>
        <p:nvSpPr>
          <p:cNvPr id="3" name="Content Placeholder 2">
            <a:extLst>
              <a:ext uri="{FF2B5EF4-FFF2-40B4-BE49-F238E27FC236}">
                <a16:creationId xmlns="" xmlns:a16="http://schemas.microsoft.com/office/drawing/2014/main" id="{DD2BF26E-2FC6-4AE5-601A-45FA5CD55FC0}"/>
              </a:ext>
            </a:extLst>
          </p:cNvPr>
          <p:cNvSpPr>
            <a:spLocks noGrp="1"/>
          </p:cNvSpPr>
          <p:nvPr>
            <p:ph idx="1"/>
          </p:nvPr>
        </p:nvSpPr>
        <p:spPr>
          <a:xfrm>
            <a:off x="1376516" y="2231923"/>
            <a:ext cx="8465574" cy="4626077"/>
          </a:xfrm>
        </p:spPr>
        <p:txBody>
          <a:bodyPr>
            <a:noAutofit/>
          </a:bodyPr>
          <a:lstStyle/>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Types of Inheritance</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Single Inheritance</a:t>
            </a:r>
            <a:r>
              <a:rPr lang="en-US" sz="2000" dirty="0">
                <a:latin typeface="Calibri" panose="020F0502020204030204" pitchFamily="34" charset="0"/>
                <a:ea typeface="Calibri" panose="020F0502020204030204" pitchFamily="34" charset="0"/>
                <a:cs typeface="Calibri" panose="020F0502020204030204" pitchFamily="34" charset="0"/>
              </a:rPr>
              <a:t>: One derived class inherits from one base class.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Multiple Inheritance</a:t>
            </a:r>
            <a:r>
              <a:rPr lang="en-US" sz="2000" dirty="0">
                <a:latin typeface="Calibri" panose="020F0502020204030204" pitchFamily="34" charset="0"/>
                <a:ea typeface="Calibri" panose="020F0502020204030204" pitchFamily="34" charset="0"/>
                <a:cs typeface="Calibri" panose="020F0502020204030204" pitchFamily="34" charset="0"/>
              </a:rPr>
              <a:t>: One derived class inherits from multiple base classes.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Multilevel Inheritance</a:t>
            </a:r>
            <a:r>
              <a:rPr lang="en-US" sz="2000" dirty="0">
                <a:latin typeface="Calibri" panose="020F0502020204030204" pitchFamily="34" charset="0"/>
                <a:ea typeface="Calibri" panose="020F0502020204030204" pitchFamily="34" charset="0"/>
                <a:cs typeface="Calibri" panose="020F0502020204030204" pitchFamily="34" charset="0"/>
              </a:rPr>
              <a:t>: A class inherits from a derived class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(e.g., A → B → C).</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Hierarchical Inheritance</a:t>
            </a:r>
            <a:r>
              <a:rPr lang="en-US" sz="2000" dirty="0">
                <a:latin typeface="Calibri" panose="020F0502020204030204" pitchFamily="34" charset="0"/>
                <a:ea typeface="Calibri" panose="020F0502020204030204" pitchFamily="34" charset="0"/>
                <a:cs typeface="Calibri" panose="020F0502020204030204" pitchFamily="34" charset="0"/>
              </a:rPr>
              <a:t>: Multiple classes inherit from one base class.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Hybrid Inheritance</a:t>
            </a:r>
            <a:r>
              <a:rPr lang="en-US" sz="2000" dirty="0">
                <a:latin typeface="Calibri" panose="020F0502020204030204" pitchFamily="34" charset="0"/>
                <a:ea typeface="Calibri" panose="020F0502020204030204" pitchFamily="34" charset="0"/>
                <a:cs typeface="Calibri" panose="020F0502020204030204" pitchFamily="34" charset="0"/>
              </a:rPr>
              <a:t>: Combination of two or more types (may need care to avoid issues like ambiguity</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25469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2BCD0-113B-ADB7-DF4F-C19CFEA70C4C}"/>
              </a:ext>
            </a:extLst>
          </p:cNvPr>
          <p:cNvSpPr>
            <a:spLocks noGrp="1"/>
          </p:cNvSpPr>
          <p:nvPr>
            <p:ph type="title"/>
          </p:nvPr>
        </p:nvSpPr>
        <p:spPr/>
        <p:txBody>
          <a:bodyPr/>
          <a:lstStyle/>
          <a:p>
            <a:r>
              <a:rPr lang="en-IN" dirty="0"/>
              <a:t>Single Inheritance</a:t>
            </a:r>
          </a:p>
        </p:txBody>
      </p:sp>
      <p:sp>
        <p:nvSpPr>
          <p:cNvPr id="3" name="Content Placeholder 2">
            <a:extLst>
              <a:ext uri="{FF2B5EF4-FFF2-40B4-BE49-F238E27FC236}">
                <a16:creationId xmlns="" xmlns:a16="http://schemas.microsoft.com/office/drawing/2014/main" id="{99727518-CF2C-B856-E0BB-F3E9E4A909F2}"/>
              </a:ext>
            </a:extLst>
          </p:cNvPr>
          <p:cNvSpPr>
            <a:spLocks noGrp="1"/>
          </p:cNvSpPr>
          <p:nvPr>
            <p:ph idx="1"/>
          </p:nvPr>
        </p:nvSpPr>
        <p:spPr>
          <a:xfrm>
            <a:off x="1154954" y="2246672"/>
            <a:ext cx="10486440" cy="3773128"/>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Definition: </a:t>
            </a:r>
            <a:r>
              <a:rPr lang="en-US" dirty="0">
                <a:latin typeface="Calibri" panose="020F0502020204030204" pitchFamily="34" charset="0"/>
                <a:ea typeface="Calibri" panose="020F0502020204030204" pitchFamily="34" charset="0"/>
                <a:cs typeface="Calibri" panose="020F0502020204030204" pitchFamily="34" charset="0"/>
              </a:rPr>
              <a:t>A derived class inherits from one base class only.</a:t>
            </a:r>
          </a:p>
          <a:p>
            <a:r>
              <a:rPr lang="en-US" b="1" u="sng" dirty="0">
                <a:latin typeface="Calibri" panose="020F0502020204030204" pitchFamily="34" charset="0"/>
                <a:ea typeface="Calibri" panose="020F0502020204030204" pitchFamily="34" charset="0"/>
                <a:cs typeface="Calibri" panose="020F0502020204030204" pitchFamily="34" charset="0"/>
              </a:rPr>
              <a:t>Key Points: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Simplest form of inheritance.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Represents a direct "is-a" relationship (e.g., a Car is a Vehicle).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The derived class inherits all accessible members (except private ones) of the base class.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836C5843-9855-F7BA-580C-8CC8951AB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99" y="4168878"/>
            <a:ext cx="3844888" cy="2595408"/>
          </a:xfrm>
          <a:prstGeom prst="rect">
            <a:avLst/>
          </a:prstGeom>
        </p:spPr>
      </p:pic>
    </p:spTree>
    <p:extLst>
      <p:ext uri="{BB962C8B-B14F-4D97-AF65-F5344CB8AC3E}">
        <p14:creationId xmlns:p14="http://schemas.microsoft.com/office/powerpoint/2010/main" val="17195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E79BFD-EFF4-DE81-E347-8B6A05D2122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B9DB7C-111B-F1C4-A545-0C552D236AB4}"/>
              </a:ext>
            </a:extLst>
          </p:cNvPr>
          <p:cNvSpPr>
            <a:spLocks noGrp="1"/>
          </p:cNvSpPr>
          <p:nvPr>
            <p:ph type="title"/>
          </p:nvPr>
        </p:nvSpPr>
        <p:spPr/>
        <p:txBody>
          <a:bodyPr/>
          <a:lstStyle/>
          <a:p>
            <a:r>
              <a:rPr lang="en-IN" dirty="0"/>
              <a:t>Single Inheritance Example</a:t>
            </a:r>
          </a:p>
        </p:txBody>
      </p:sp>
      <p:sp>
        <p:nvSpPr>
          <p:cNvPr id="3" name="Content Placeholder 2">
            <a:extLst>
              <a:ext uri="{FF2B5EF4-FFF2-40B4-BE49-F238E27FC236}">
                <a16:creationId xmlns="" xmlns:a16="http://schemas.microsoft.com/office/drawing/2014/main" id="{27D54E91-D48C-E195-B833-89DF1D96B5DC}"/>
              </a:ext>
            </a:extLst>
          </p:cNvPr>
          <p:cNvSpPr>
            <a:spLocks noGrp="1"/>
          </p:cNvSpPr>
          <p:nvPr>
            <p:ph idx="1"/>
          </p:nvPr>
        </p:nvSpPr>
        <p:spPr>
          <a:xfrm>
            <a:off x="226142" y="2202426"/>
            <a:ext cx="3854245" cy="4655574"/>
          </a:xfrm>
        </p:spPr>
        <p:txBody>
          <a:bodyPr>
            <a:noAutofit/>
          </a:bodyPr>
          <a:lstStyle/>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#include &lt;iostream&gt;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#include &lt;string&gt;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using namespace std;</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class Vehicle {  // Base class</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string brand = "Generic";</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void drive() {</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brand &lt;&lt; " is driving!" &lt;&lt; </a:t>
            </a:r>
            <a:r>
              <a:rPr lang="en-IN" sz="2000" dirty="0" err="1">
                <a:latin typeface="Calibri" panose="020F0502020204030204" pitchFamily="34" charset="0"/>
                <a:ea typeface="Calibri" panose="020F0502020204030204" pitchFamily="34" charset="0"/>
                <a:cs typeface="Calibri" panose="020F0502020204030204" pitchFamily="34" charset="0"/>
              </a:rPr>
              <a:t>endl</a:t>
            </a:r>
            <a:r>
              <a:rPr lang="en-IN"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  };</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 xmlns:a16="http://schemas.microsoft.com/office/drawing/2014/main" id="{4E7278A9-8D6F-35A6-E820-99E837C771CD}"/>
              </a:ext>
            </a:extLst>
          </p:cNvPr>
          <p:cNvCxnSpPr/>
          <p:nvPr/>
        </p:nvCxnSpPr>
        <p:spPr>
          <a:xfrm>
            <a:off x="4080387" y="2202426"/>
            <a:ext cx="0" cy="4655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443AC2A4-6F40-4543-3743-02EFC68E89AA}"/>
              </a:ext>
            </a:extLst>
          </p:cNvPr>
          <p:cNvSpPr txBox="1"/>
          <p:nvPr/>
        </p:nvSpPr>
        <p:spPr>
          <a:xfrm>
            <a:off x="4257368" y="2380363"/>
            <a:ext cx="6096000" cy="3970318"/>
          </a:xfrm>
          <a:prstGeom prst="rect">
            <a:avLst/>
          </a:prstGeom>
          <a:noFill/>
        </p:spPr>
        <p:txBody>
          <a:bodyPr wrap="square">
            <a:spAutoFit/>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class Car : public Vehicle {  // Derived class</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int speed = 120;</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void </a:t>
            </a:r>
            <a:r>
              <a:rPr lang="en-IN" sz="1800" dirty="0" err="1">
                <a:latin typeface="Calibri" panose="020F0502020204030204" pitchFamily="34" charset="0"/>
                <a:ea typeface="Calibri" panose="020F0502020204030204" pitchFamily="34" charset="0"/>
                <a:cs typeface="Calibri" panose="020F0502020204030204" pitchFamily="34" charset="0"/>
              </a:rPr>
              <a:t>showSpeed</a:t>
            </a:r>
            <a:r>
              <a:rPr lang="en-IN"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cout</a:t>
            </a:r>
            <a:r>
              <a:rPr lang="en-IN" sz="1800" dirty="0">
                <a:latin typeface="Calibri" panose="020F0502020204030204" pitchFamily="34" charset="0"/>
                <a:ea typeface="Calibri" panose="020F0502020204030204" pitchFamily="34" charset="0"/>
                <a:cs typeface="Calibri" panose="020F0502020204030204" pitchFamily="34" charset="0"/>
              </a:rPr>
              <a:t> &lt;&lt; brand &lt;&lt; " speed: " &lt;&lt; speed &lt;&lt; " km/h" &lt;&lt; </a:t>
            </a:r>
            <a:r>
              <a:rPr lang="en-IN" sz="1800" dirty="0" err="1">
                <a:latin typeface="Calibri" panose="020F0502020204030204" pitchFamily="34" charset="0"/>
                <a:ea typeface="Calibri" panose="020F0502020204030204" pitchFamily="34" charset="0"/>
                <a:cs typeface="Calibri" panose="020F0502020204030204" pitchFamily="34" charset="0"/>
              </a:rPr>
              <a:t>endl</a:t>
            </a: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int main() {</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Car </a:t>
            </a:r>
            <a:r>
              <a:rPr lang="en-IN" sz="1800" dirty="0" err="1">
                <a:latin typeface="Calibri" panose="020F0502020204030204" pitchFamily="34" charset="0"/>
                <a:ea typeface="Calibri" panose="020F0502020204030204" pitchFamily="34" charset="0"/>
                <a:cs typeface="Calibri" panose="020F0502020204030204" pitchFamily="34" charset="0"/>
              </a:rPr>
              <a:t>myCar</a:t>
            </a: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myCar.drive</a:t>
            </a:r>
            <a:r>
              <a:rPr lang="en-IN" sz="1800" dirty="0">
                <a:latin typeface="Calibri" panose="020F0502020204030204" pitchFamily="34" charset="0"/>
                <a:ea typeface="Calibri" panose="020F0502020204030204" pitchFamily="34" charset="0"/>
                <a:cs typeface="Calibri" panose="020F0502020204030204" pitchFamily="34" charset="0"/>
              </a:rPr>
              <a:t>();      // Output: Generic is driving!</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myCar.showSpeed</a:t>
            </a:r>
            <a:r>
              <a:rPr lang="en-IN" sz="1800" dirty="0">
                <a:latin typeface="Calibri" panose="020F0502020204030204" pitchFamily="34" charset="0"/>
                <a:ea typeface="Calibri" panose="020F0502020204030204" pitchFamily="34" charset="0"/>
                <a:cs typeface="Calibri" panose="020F0502020204030204" pitchFamily="34" charset="0"/>
              </a:rPr>
              <a:t>();  // Output: Generic speed: 120 km/h</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return 0;</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241593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Inheritance</a:t>
            </a:r>
          </a:p>
        </p:txBody>
      </p:sp>
      <p:sp>
        <p:nvSpPr>
          <p:cNvPr id="3" name="Content Placeholder 2"/>
          <p:cNvSpPr>
            <a:spLocks noGrp="1"/>
          </p:cNvSpPr>
          <p:nvPr>
            <p:ph idx="1"/>
          </p:nvPr>
        </p:nvSpPr>
        <p:spPr>
          <a:xfrm>
            <a:off x="1081062" y="2206336"/>
            <a:ext cx="8825659" cy="3416300"/>
          </a:xfrm>
        </p:spPr>
        <p:txBody>
          <a:bodyPr>
            <a:normAutofit/>
          </a:bodyPr>
          <a:lstStyle/>
          <a:p>
            <a:r>
              <a:rPr lang="en-US" sz="2000" b="1" dirty="0">
                <a:latin typeface="Cambria" panose="02040503050406030204" pitchFamily="18" charset="0"/>
                <a:ea typeface="Cambria" panose="02040503050406030204" pitchFamily="18" charset="0"/>
              </a:rPr>
              <a:t>Definition</a:t>
            </a:r>
            <a:r>
              <a:rPr lang="en-US" sz="2000" dirty="0">
                <a:latin typeface="Cambria" panose="02040503050406030204" pitchFamily="18" charset="0"/>
                <a:ea typeface="Cambria" panose="02040503050406030204" pitchFamily="18" charset="0"/>
              </a:rPr>
              <a:t>: A derived class inherits from </a:t>
            </a:r>
            <a:r>
              <a:rPr lang="en-US" sz="2000" b="1" dirty="0">
                <a:latin typeface="Cambria" panose="02040503050406030204" pitchFamily="18" charset="0"/>
                <a:ea typeface="Cambria" panose="02040503050406030204" pitchFamily="18" charset="0"/>
              </a:rPr>
              <a:t>more than one base class</a:t>
            </a:r>
            <a:r>
              <a:rPr lang="en-US" sz="2000" dirty="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Key Points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Allows a class to combine features from multiple base classes.</a:t>
            </a:r>
          </a:p>
          <a:p>
            <a:pPr marL="0" indent="0">
              <a:buNone/>
            </a:pPr>
            <a:r>
              <a:rPr lang="en-US" sz="2000" dirty="0">
                <a:latin typeface="Cambria" panose="02040503050406030204" pitchFamily="18" charset="0"/>
                <a:ea typeface="Cambria" panose="02040503050406030204" pitchFamily="18" charset="0"/>
              </a:rPr>
              <a:t>   Can lead to </a:t>
            </a:r>
            <a:r>
              <a:rPr lang="en-US" sz="2000" b="1" dirty="0">
                <a:latin typeface="Cambria" panose="02040503050406030204" pitchFamily="18" charset="0"/>
                <a:ea typeface="Cambria" panose="02040503050406030204" pitchFamily="18" charset="0"/>
              </a:rPr>
              <a:t>ambiguity</a:t>
            </a:r>
            <a:r>
              <a:rPr lang="en-US" sz="2000" dirty="0">
                <a:latin typeface="Cambria" panose="02040503050406030204" pitchFamily="18" charset="0"/>
                <a:ea typeface="Cambria" panose="02040503050406030204" pitchFamily="18" charset="0"/>
              </a:rPr>
              <a:t> if base classes have methods with the same name </a:t>
            </a:r>
          </a:p>
          <a:p>
            <a:pPr marL="0" indent="0">
              <a:buNone/>
            </a:pPr>
            <a:r>
              <a:rPr lang="en-US" sz="2000" dirty="0">
                <a:latin typeface="Cambria" panose="02040503050406030204" pitchFamily="18" charset="0"/>
                <a:ea typeface="Cambria" panose="02040503050406030204" pitchFamily="18" charset="0"/>
              </a:rPr>
              <a:t>   (resolved using scope resolution, e.g., Base1::method()).</a:t>
            </a:r>
          </a:p>
          <a:p>
            <a:pPr marL="0" indent="0">
              <a:buNone/>
            </a:pPr>
            <a:r>
              <a:rPr lang="en-US" sz="2000" dirty="0">
                <a:latin typeface="Cambria" panose="02040503050406030204" pitchFamily="18" charset="0"/>
                <a:ea typeface="Cambria" panose="02040503050406030204" pitchFamily="18" charset="0"/>
              </a:rPr>
              <a:t>   Represents complex "is-a" relationships.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474" t="10618" r="6578" b="7873"/>
          <a:stretch/>
        </p:blipFill>
        <p:spPr>
          <a:xfrm>
            <a:off x="7961746" y="4149617"/>
            <a:ext cx="2890981" cy="2223475"/>
          </a:xfrm>
          <a:prstGeom prst="rect">
            <a:avLst/>
          </a:prstGeom>
        </p:spPr>
      </p:pic>
    </p:spTree>
    <p:extLst>
      <p:ext uri="{BB962C8B-B14F-4D97-AF65-F5344CB8AC3E}">
        <p14:creationId xmlns:p14="http://schemas.microsoft.com/office/powerpoint/2010/main" val="44371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E79BFD-EFF4-DE81-E347-8B6A05D2122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B9DB7C-111B-F1C4-A545-0C552D236AB4}"/>
              </a:ext>
            </a:extLst>
          </p:cNvPr>
          <p:cNvSpPr>
            <a:spLocks noGrp="1"/>
          </p:cNvSpPr>
          <p:nvPr>
            <p:ph type="title"/>
          </p:nvPr>
        </p:nvSpPr>
        <p:spPr/>
        <p:txBody>
          <a:bodyPr/>
          <a:lstStyle/>
          <a:p>
            <a:r>
              <a:rPr lang="en-IN" dirty="0"/>
              <a:t> Multiple Inheritance Example</a:t>
            </a:r>
          </a:p>
        </p:txBody>
      </p:sp>
      <p:sp>
        <p:nvSpPr>
          <p:cNvPr id="3" name="Content Placeholder 2">
            <a:extLst>
              <a:ext uri="{FF2B5EF4-FFF2-40B4-BE49-F238E27FC236}">
                <a16:creationId xmlns="" xmlns:a16="http://schemas.microsoft.com/office/drawing/2014/main" id="{27D54E91-D48C-E195-B833-89DF1D96B5DC}"/>
              </a:ext>
            </a:extLst>
          </p:cNvPr>
          <p:cNvSpPr>
            <a:spLocks noGrp="1"/>
          </p:cNvSpPr>
          <p:nvPr>
            <p:ph idx="1"/>
          </p:nvPr>
        </p:nvSpPr>
        <p:spPr>
          <a:xfrm>
            <a:off x="397163" y="2281381"/>
            <a:ext cx="5523345" cy="4502727"/>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a:t>
            </a:r>
            <a:r>
              <a:rPr lang="en-US" sz="2000" dirty="0" err="1">
                <a:latin typeface="Calibri" panose="020F0502020204030204" pitchFamily="34" charset="0"/>
                <a:ea typeface="Calibri" panose="020F0502020204030204" pitchFamily="34" charset="0"/>
                <a:cs typeface="Calibri" panose="020F0502020204030204" pitchFamily="34" charset="0"/>
              </a:rPr>
              <a:t>iostream</a:t>
            </a:r>
            <a:r>
              <a:rPr lang="en-US" sz="20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a:t>
            </a:r>
            <a:r>
              <a:rPr lang="en-US" sz="2000" dirty="0" err="1">
                <a:latin typeface="Calibri" panose="020F0502020204030204" pitchFamily="34" charset="0"/>
                <a:ea typeface="Calibri" panose="020F0502020204030204" pitchFamily="34" charset="0"/>
                <a:cs typeface="Calibri" panose="020F0502020204030204" pitchFamily="34" charset="0"/>
              </a:rPr>
              <a:t>std</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Engine {  // Base class 1</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void start()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"Engine started!"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mbria" panose="02040503050406030204" pitchFamily="18" charset="0"/>
                <a:ea typeface="Cambria" panose="02040503050406030204" pitchFamily="18" charset="0"/>
              </a:rPr>
              <a:t>class Wheels { </a:t>
            </a:r>
          </a:p>
          <a:p>
            <a:pPr marL="0" indent="0">
              <a:buNone/>
            </a:pPr>
            <a:r>
              <a:rPr lang="en-US" sz="2000" dirty="0">
                <a:latin typeface="Cambria" panose="02040503050406030204" pitchFamily="18" charset="0"/>
                <a:ea typeface="Cambria" panose="02040503050406030204" pitchFamily="18" charset="0"/>
              </a:rPr>
              <a:t>// Base class 2 </a:t>
            </a:r>
          </a:p>
          <a:p>
            <a:pPr marL="0" indent="0">
              <a:buNone/>
            </a:pPr>
            <a:r>
              <a:rPr lang="en-US" sz="2000" dirty="0">
                <a:latin typeface="Cambria" panose="02040503050406030204" pitchFamily="18" charset="0"/>
                <a:ea typeface="Cambria" panose="02040503050406030204" pitchFamily="18" charset="0"/>
              </a:rPr>
              <a:t>public: void roll()</a:t>
            </a:r>
          </a:p>
          <a:p>
            <a:pPr marL="0" indent="0">
              <a:buNone/>
            </a:pPr>
            <a:r>
              <a:rPr lang="en-US" sz="2000" dirty="0">
                <a:latin typeface="Cambria" panose="02040503050406030204" pitchFamily="18" charset="0"/>
                <a:ea typeface="Cambria" panose="02040503050406030204" pitchFamily="18" charset="0"/>
              </a:rPr>
              <a:t> { </a:t>
            </a:r>
            <a:r>
              <a:rPr lang="en-US" sz="2000" dirty="0" err="1">
                <a:latin typeface="Cambria" panose="02040503050406030204" pitchFamily="18" charset="0"/>
                <a:ea typeface="Cambria" panose="02040503050406030204" pitchFamily="18" charset="0"/>
              </a:rPr>
              <a:t>cout</a:t>
            </a:r>
            <a:r>
              <a:rPr lang="en-US" sz="2000" dirty="0">
                <a:latin typeface="Cambria" panose="02040503050406030204" pitchFamily="18" charset="0"/>
                <a:ea typeface="Cambria" panose="02040503050406030204" pitchFamily="18" charset="0"/>
              </a:rPr>
              <a:t> &lt;&lt; "Wheels rolling!" &lt;&lt; </a:t>
            </a:r>
            <a:r>
              <a:rPr lang="en-US" sz="2000" dirty="0" err="1">
                <a:latin typeface="Cambria" panose="02040503050406030204" pitchFamily="18" charset="0"/>
                <a:ea typeface="Cambria" panose="02040503050406030204" pitchFamily="18" charset="0"/>
              </a:rPr>
              <a:t>endl</a:t>
            </a:r>
            <a:r>
              <a:rPr lang="en-US" sz="2000" dirty="0">
                <a:latin typeface="Cambria" panose="02040503050406030204" pitchFamily="18" charset="0"/>
                <a:ea typeface="Cambria" panose="02040503050406030204" pitchFamily="18" charset="0"/>
              </a:rPr>
              <a:t>; } };</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 xmlns:a16="http://schemas.microsoft.com/office/drawing/2014/main" id="{4E7278A9-8D6F-35A6-E820-99E837C771CD}"/>
              </a:ext>
            </a:extLst>
          </p:cNvPr>
          <p:cNvCxnSpPr/>
          <p:nvPr/>
        </p:nvCxnSpPr>
        <p:spPr>
          <a:xfrm>
            <a:off x="5548968" y="2276317"/>
            <a:ext cx="0" cy="4655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443AC2A4-6F40-4543-3743-02EFC68E89AA}"/>
              </a:ext>
            </a:extLst>
          </p:cNvPr>
          <p:cNvSpPr txBox="1"/>
          <p:nvPr/>
        </p:nvSpPr>
        <p:spPr>
          <a:xfrm>
            <a:off x="6317673" y="2380363"/>
            <a:ext cx="5181599" cy="3416320"/>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class Car : public Engine, public Wheels</a:t>
            </a:r>
          </a:p>
          <a:p>
            <a:r>
              <a:rPr lang="en-IN" dirty="0">
                <a:latin typeface="Calibri" panose="020F0502020204030204" pitchFamily="34" charset="0"/>
                <a:ea typeface="Calibri" panose="020F0502020204030204" pitchFamily="34" charset="0"/>
                <a:cs typeface="Calibri" panose="020F0502020204030204" pitchFamily="34" charset="0"/>
              </a:rPr>
              <a:t> {  // Derived </a:t>
            </a:r>
            <a:r>
              <a:rPr lang="en-IN" dirty="0" err="1">
                <a:latin typeface="Calibri" panose="020F0502020204030204" pitchFamily="34" charset="0"/>
                <a:ea typeface="Calibri" panose="020F0502020204030204" pitchFamily="34" charset="0"/>
                <a:cs typeface="Calibri" panose="020F0502020204030204" pitchFamily="34" charset="0"/>
              </a:rPr>
              <a:t>classpublic</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void drive() {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cout</a:t>
            </a:r>
            <a:r>
              <a:rPr lang="en-IN" dirty="0">
                <a:latin typeface="Calibri" panose="020F0502020204030204" pitchFamily="34" charset="0"/>
                <a:ea typeface="Calibri" panose="020F0502020204030204" pitchFamily="34" charset="0"/>
                <a:cs typeface="Calibri" panose="020F0502020204030204" pitchFamily="34" charset="0"/>
              </a:rPr>
              <a:t> &lt;&lt; "Car is moving!" &lt;&lt; </a:t>
            </a:r>
            <a:r>
              <a:rPr lang="en-IN" dirty="0" err="1">
                <a:latin typeface="Calibri" panose="020F0502020204030204" pitchFamily="34" charset="0"/>
                <a:ea typeface="Calibri" panose="020F0502020204030204" pitchFamily="34" charset="0"/>
                <a:cs typeface="Calibri" panose="020F0502020204030204" pitchFamily="34" charset="0"/>
              </a:rPr>
              <a:t>endl</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err="1">
                <a:latin typeface="Calibri" panose="020F0502020204030204" pitchFamily="34" charset="0"/>
                <a:ea typeface="Calibri" panose="020F0502020204030204" pitchFamily="34" charset="0"/>
                <a:cs typeface="Calibri" panose="020F0502020204030204" pitchFamily="34" charset="0"/>
              </a:rPr>
              <a:t>int</a:t>
            </a:r>
            <a:r>
              <a:rPr lang="en-IN" dirty="0">
                <a:latin typeface="Calibri" panose="020F0502020204030204" pitchFamily="34" charset="0"/>
                <a:ea typeface="Calibri" panose="020F0502020204030204" pitchFamily="34" charset="0"/>
                <a:cs typeface="Calibri" panose="020F0502020204030204" pitchFamily="34" charset="0"/>
              </a:rPr>
              <a:t> main() {    </a:t>
            </a:r>
          </a:p>
          <a:p>
            <a:r>
              <a:rPr lang="en-IN" dirty="0">
                <a:latin typeface="Calibri" panose="020F0502020204030204" pitchFamily="34" charset="0"/>
                <a:ea typeface="Calibri" panose="020F0502020204030204" pitchFamily="34" charset="0"/>
                <a:cs typeface="Calibri" panose="020F0502020204030204" pitchFamily="34" charset="0"/>
              </a:rPr>
              <a:t>    Car </a:t>
            </a:r>
            <a:r>
              <a:rPr lang="en-IN" dirty="0" err="1">
                <a:latin typeface="Calibri" panose="020F0502020204030204" pitchFamily="34" charset="0"/>
                <a:ea typeface="Calibri" panose="020F0502020204030204" pitchFamily="34" charset="0"/>
                <a:cs typeface="Calibri" panose="020F0502020204030204" pitchFamily="34" charset="0"/>
              </a:rPr>
              <a:t>myCar</a:t>
            </a:r>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myCar.start</a:t>
            </a:r>
            <a:r>
              <a:rPr lang="en-IN" dirty="0">
                <a:latin typeface="Calibri" panose="020F0502020204030204" pitchFamily="34" charset="0"/>
                <a:ea typeface="Calibri" panose="020F0502020204030204" pitchFamily="34" charset="0"/>
                <a:cs typeface="Calibri" panose="020F0502020204030204" pitchFamily="34" charset="0"/>
              </a:rPr>
              <a:t>();  // Output: Engine started!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myCar.roll</a:t>
            </a:r>
            <a:r>
              <a:rPr lang="en-IN" dirty="0">
                <a:latin typeface="Calibri" panose="020F0502020204030204" pitchFamily="34" charset="0"/>
                <a:ea typeface="Calibri" panose="020F0502020204030204" pitchFamily="34" charset="0"/>
                <a:cs typeface="Calibri" panose="020F0502020204030204" pitchFamily="34" charset="0"/>
              </a:rPr>
              <a:t>();   // Output: Wheels rolling!    </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myCar.drive</a:t>
            </a:r>
            <a:r>
              <a:rPr lang="en-IN" dirty="0">
                <a:latin typeface="Calibri" panose="020F0502020204030204" pitchFamily="34" charset="0"/>
                <a:ea typeface="Calibri" panose="020F0502020204030204" pitchFamily="34" charset="0"/>
                <a:cs typeface="Calibri" panose="020F0502020204030204" pitchFamily="34" charset="0"/>
              </a:rPr>
              <a:t>();  // Output: Car is moving!    </a:t>
            </a:r>
          </a:p>
          <a:p>
            <a:r>
              <a:rPr lang="en-IN" dirty="0">
                <a:latin typeface="Calibri" panose="020F0502020204030204" pitchFamily="34" charset="0"/>
                <a:ea typeface="Calibri" panose="020F0502020204030204" pitchFamily="34" charset="0"/>
                <a:cs typeface="Calibri" panose="020F0502020204030204" pitchFamily="34" charset="0"/>
              </a:rPr>
              <a:t>    return 0;</a:t>
            </a:r>
          </a:p>
          <a:p>
            <a:r>
              <a:rPr lang="en-IN" dirty="0">
                <a:latin typeface="Calibri" panose="020F0502020204030204" pitchFamily="34" charset="0"/>
                <a:ea typeface="Calibri" panose="020F0502020204030204" pitchFamily="34" charset="0"/>
                <a:cs typeface="Calibri" panose="020F0502020204030204" pitchFamily="34" charset="0"/>
              </a:rPr>
              <a:t>}</a:t>
            </a:r>
            <a:endParaRPr lang="en-IN" dirty="0"/>
          </a:p>
        </p:txBody>
      </p:sp>
    </p:spTree>
    <p:extLst>
      <p:ext uri="{BB962C8B-B14F-4D97-AF65-F5344CB8AC3E}">
        <p14:creationId xmlns:p14="http://schemas.microsoft.com/office/powerpoint/2010/main" val="341672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Multilevel Inheritance</a:t>
            </a:r>
          </a:p>
        </p:txBody>
      </p:sp>
      <p:sp>
        <p:nvSpPr>
          <p:cNvPr id="3" name="Content Placeholder 2"/>
          <p:cNvSpPr>
            <a:spLocks noGrp="1"/>
          </p:cNvSpPr>
          <p:nvPr>
            <p:ph idx="1"/>
          </p:nvPr>
        </p:nvSpPr>
        <p:spPr>
          <a:xfrm>
            <a:off x="1210373" y="2234045"/>
            <a:ext cx="8825659" cy="3416300"/>
          </a:xfrm>
        </p:spPr>
        <p:txBody>
          <a:bodyPr>
            <a:normAutofit/>
          </a:bodyPr>
          <a:lstStyle/>
          <a:p>
            <a:r>
              <a:rPr lang="en-US" sz="2000" b="1" u="sng" dirty="0">
                <a:latin typeface="Cambria" panose="02040503050406030204" pitchFamily="18" charset="0"/>
                <a:ea typeface="Cambria" panose="02040503050406030204" pitchFamily="18" charset="0"/>
              </a:rPr>
              <a:t>Definition</a:t>
            </a:r>
            <a:r>
              <a:rPr lang="en-US" sz="2000" u="sng"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 derived class inherits from a base class, which itself is a derived class of another base class, forming a chain.</a:t>
            </a:r>
          </a:p>
          <a:p>
            <a:r>
              <a:rPr lang="en-US" sz="2000" b="1" u="sng" dirty="0">
                <a:latin typeface="Cambria" panose="02040503050406030204" pitchFamily="18" charset="0"/>
                <a:ea typeface="Cambria" panose="02040503050406030204" pitchFamily="18" charset="0"/>
              </a:rPr>
              <a:t>Key Points</a:t>
            </a:r>
            <a:r>
              <a:rPr lang="en-US" sz="2000" u="sng"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Creates a linear hierarchy (e.g., A → B → C).</a:t>
            </a:r>
          </a:p>
          <a:p>
            <a:pPr marL="0" indent="0">
              <a:buNone/>
            </a:pPr>
            <a:r>
              <a:rPr lang="en-US" sz="2000" dirty="0">
                <a:latin typeface="Cambria" panose="02040503050406030204" pitchFamily="18" charset="0"/>
                <a:ea typeface="Cambria" panose="02040503050406030204" pitchFamily="18" charset="0"/>
              </a:rPr>
              <a:t>      Each class inherits from the one above it.</a:t>
            </a:r>
          </a:p>
          <a:p>
            <a:pPr marL="0" indent="0">
              <a:buNone/>
            </a:pPr>
            <a:r>
              <a:rPr lang="en-US" sz="2000" dirty="0">
                <a:latin typeface="Cambria" panose="02040503050406030204" pitchFamily="18" charset="0"/>
                <a:ea typeface="Cambria" panose="02040503050406030204" pitchFamily="18" charset="0"/>
              </a:rPr>
              <a:t>       Useful for progressive specialization.</a:t>
            </a:r>
          </a:p>
          <a:p>
            <a:endParaRPr lang="en-IN" sz="2000" dirty="0"/>
          </a:p>
        </p:txBody>
      </p:sp>
      <p:pic>
        <p:nvPicPr>
          <p:cNvPr id="4" name="Picture 3"/>
          <p:cNvPicPr>
            <a:picLocks noChangeAspect="1"/>
          </p:cNvPicPr>
          <p:nvPr/>
        </p:nvPicPr>
        <p:blipFill rotWithShape="1">
          <a:blip r:embed="rId2"/>
          <a:srcRect l="8441" t="6412" r="8725" b="9434"/>
          <a:stretch/>
        </p:blipFill>
        <p:spPr>
          <a:xfrm>
            <a:off x="7287489" y="3362036"/>
            <a:ext cx="2955638" cy="2669309"/>
          </a:xfrm>
          <a:prstGeom prst="rect">
            <a:avLst/>
          </a:prstGeom>
        </p:spPr>
      </p:pic>
    </p:spTree>
    <p:extLst>
      <p:ext uri="{BB962C8B-B14F-4D97-AF65-F5344CB8AC3E}">
        <p14:creationId xmlns:p14="http://schemas.microsoft.com/office/powerpoint/2010/main" val="159502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7F4BB-AF96-12DD-3615-665A77AB74A4}"/>
              </a:ext>
            </a:extLst>
          </p:cNvPr>
          <p:cNvSpPr>
            <a:spLocks noGrp="1"/>
          </p:cNvSpPr>
          <p:nvPr>
            <p:ph type="title"/>
          </p:nvPr>
        </p:nvSpPr>
        <p:spPr/>
        <p:txBody>
          <a:bodyPr/>
          <a:lstStyle/>
          <a:p>
            <a:pPr lvl="0"/>
            <a:r>
              <a:rPr lang="en-US" dirty="0"/>
              <a:t>Character Functions in C++</a:t>
            </a:r>
            <a:endParaRPr lang="en-IN" dirty="0"/>
          </a:p>
        </p:txBody>
      </p:sp>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621161"/>
          </a:xfrm>
        </p:spPr>
        <p:txBody>
          <a:bodyPr>
            <a:normAutofit fontScale="92500" lnSpcReduction="10000"/>
          </a:bodyPr>
          <a:lstStyle/>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Header:</a:t>
            </a:r>
            <a:r>
              <a:rPr lang="en-US" sz="2000" dirty="0">
                <a:latin typeface="Calibri" panose="020F0502020204030204" pitchFamily="34" charset="0"/>
                <a:ea typeface="Calibri" panose="020F0502020204030204" pitchFamily="34" charset="0"/>
                <a:cs typeface="Calibri" panose="020F0502020204030204" pitchFamily="34" charset="0"/>
              </a:rPr>
              <a:t> &lt;</a:t>
            </a:r>
            <a:r>
              <a:rPr lang="en-US" sz="2000" dirty="0" err="1">
                <a:latin typeface="Calibri" panose="020F0502020204030204" pitchFamily="34" charset="0"/>
                <a:ea typeface="Calibri" panose="020F0502020204030204" pitchFamily="34" charset="0"/>
                <a:cs typeface="Calibri" panose="020F0502020204030204" pitchFamily="34" charset="0"/>
              </a:rPr>
              <a:t>cctype</a:t>
            </a:r>
            <a:r>
              <a:rPr lang="en-US" sz="2000" dirty="0">
                <a:latin typeface="Calibri" panose="020F0502020204030204" pitchFamily="34" charset="0"/>
                <a:ea typeface="Calibri" panose="020F0502020204030204" pitchFamily="34" charset="0"/>
                <a:cs typeface="Calibri" panose="020F0502020204030204" pitchFamily="34" charset="0"/>
              </a:rPr>
              <a:t>&gt;</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Purpose: </a:t>
            </a:r>
            <a:r>
              <a:rPr lang="en-US" sz="2000" dirty="0">
                <a:latin typeface="Calibri" panose="020F0502020204030204" pitchFamily="34" charset="0"/>
                <a:ea typeface="Calibri" panose="020F0502020204030204" pitchFamily="34" charset="0"/>
                <a:cs typeface="Calibri" panose="020F0502020204030204" pitchFamily="34" charset="0"/>
              </a:rPr>
              <a:t>Test or manipulate characters (e.g., check if a character is a digit, convert case).</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Input: </a:t>
            </a:r>
            <a:r>
              <a:rPr lang="en-US" sz="2000" dirty="0">
                <a:latin typeface="Calibri" panose="020F0502020204030204" pitchFamily="34" charset="0"/>
                <a:ea typeface="Calibri" panose="020F0502020204030204" pitchFamily="34" charset="0"/>
                <a:cs typeface="Calibri" panose="020F0502020204030204" pitchFamily="34" charset="0"/>
              </a:rPr>
              <a:t>char or </a:t>
            </a: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(ASCII value).</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Note: </a:t>
            </a:r>
            <a:r>
              <a:rPr lang="en-US" sz="2000" dirty="0">
                <a:latin typeface="Calibri" panose="020F0502020204030204" pitchFamily="34" charset="0"/>
                <a:ea typeface="Calibri" panose="020F0502020204030204" pitchFamily="34" charset="0"/>
                <a:cs typeface="Calibri" panose="020F0502020204030204" pitchFamily="34" charset="0"/>
              </a:rPr>
              <a:t>Testing functions return </a:t>
            </a: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(0 = false, non-zero = true); conversion functions return </a:t>
            </a: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(ASCII value of result)</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List of character function:</a:t>
            </a: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Return non-zero (true) or 0 (false) based on character</a:t>
            </a:r>
            <a:endParaRPr lang="en-US" sz="2000" b="1" u="sng" dirty="0">
              <a:latin typeface="Calibri" panose="020F0502020204030204" pitchFamily="34" charset="0"/>
              <a:ea typeface="Calibri" panose="020F0502020204030204" pitchFamily="34" charset="0"/>
              <a:cs typeface="Calibri" panose="020F0502020204030204" pitchFamily="34" charset="0"/>
            </a:endParaRP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isalpha</a:t>
            </a:r>
            <a:r>
              <a:rPr lang="en-IN" sz="2000" dirty="0">
                <a:latin typeface="Calibri" panose="020F0502020204030204" pitchFamily="34" charset="0"/>
                <a:ea typeface="Calibri" panose="020F0502020204030204" pitchFamily="34" charset="0"/>
                <a:cs typeface="Calibri" panose="020F0502020204030204" pitchFamily="34" charset="0"/>
              </a:rPr>
              <a:t>(c): Is c a letter (a-z, A-Z)?</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isdigit</a:t>
            </a:r>
            <a:r>
              <a:rPr lang="en-IN" sz="2000" dirty="0">
                <a:latin typeface="Calibri" panose="020F0502020204030204" pitchFamily="34" charset="0"/>
                <a:ea typeface="Calibri" panose="020F0502020204030204" pitchFamily="34" charset="0"/>
                <a:cs typeface="Calibri" panose="020F0502020204030204" pitchFamily="34" charset="0"/>
              </a:rPr>
              <a:t>(c): Is c a digit (0-9)?</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isalnum</a:t>
            </a:r>
            <a:r>
              <a:rPr lang="en-IN" sz="2000" dirty="0">
                <a:latin typeface="Calibri" panose="020F0502020204030204" pitchFamily="34" charset="0"/>
                <a:ea typeface="Calibri" panose="020F0502020204030204" pitchFamily="34" charset="0"/>
                <a:cs typeface="Calibri" panose="020F0502020204030204" pitchFamily="34" charset="0"/>
              </a:rPr>
              <a:t>(c): Is c alphanumeric (letter or digit)?</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islower</a:t>
            </a:r>
            <a:r>
              <a:rPr lang="en-IN" sz="2000" dirty="0">
                <a:latin typeface="Calibri" panose="020F0502020204030204" pitchFamily="34" charset="0"/>
                <a:ea typeface="Calibri" panose="020F0502020204030204" pitchFamily="34" charset="0"/>
                <a:cs typeface="Calibri" panose="020F0502020204030204" pitchFamily="34" charset="0"/>
              </a:rPr>
              <a:t>(c): Is c lowercase (a-z)?</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isupper</a:t>
            </a:r>
            <a:r>
              <a:rPr lang="en-IN" sz="2000" dirty="0">
                <a:latin typeface="Calibri" panose="020F0502020204030204" pitchFamily="34" charset="0"/>
                <a:ea typeface="Calibri" panose="020F0502020204030204" pitchFamily="34" charset="0"/>
                <a:cs typeface="Calibri" panose="020F0502020204030204" pitchFamily="34" charset="0"/>
              </a:rPr>
              <a:t>(c): Is c uppercase (A-Z)?</a:t>
            </a:r>
          </a:p>
        </p:txBody>
      </p:sp>
    </p:spTree>
    <p:extLst>
      <p:ext uri="{BB962C8B-B14F-4D97-AF65-F5344CB8AC3E}">
        <p14:creationId xmlns:p14="http://schemas.microsoft.com/office/powerpoint/2010/main" val="3990691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E79BFD-EFF4-DE81-E347-8B6A05D2122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B9DB7C-111B-F1C4-A545-0C552D236AB4}"/>
              </a:ext>
            </a:extLst>
          </p:cNvPr>
          <p:cNvSpPr>
            <a:spLocks noGrp="1"/>
          </p:cNvSpPr>
          <p:nvPr>
            <p:ph type="title"/>
          </p:nvPr>
        </p:nvSpPr>
        <p:spPr/>
        <p:txBody>
          <a:bodyPr/>
          <a:lstStyle/>
          <a:p>
            <a:r>
              <a:rPr lang="en-IN" dirty="0"/>
              <a:t> Multilevel Inheritance Example</a:t>
            </a:r>
          </a:p>
        </p:txBody>
      </p:sp>
      <p:sp>
        <p:nvSpPr>
          <p:cNvPr id="3" name="Content Placeholder 2">
            <a:extLst>
              <a:ext uri="{FF2B5EF4-FFF2-40B4-BE49-F238E27FC236}">
                <a16:creationId xmlns="" xmlns:a16="http://schemas.microsoft.com/office/drawing/2014/main" id="{27D54E91-D48C-E195-B833-89DF1D96B5DC}"/>
              </a:ext>
            </a:extLst>
          </p:cNvPr>
          <p:cNvSpPr>
            <a:spLocks noGrp="1"/>
          </p:cNvSpPr>
          <p:nvPr>
            <p:ph idx="1"/>
          </p:nvPr>
        </p:nvSpPr>
        <p:spPr>
          <a:xfrm>
            <a:off x="230909" y="2124364"/>
            <a:ext cx="5726545" cy="4622799"/>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a:t>
            </a:r>
            <a:r>
              <a:rPr lang="en-US" sz="2000" dirty="0" err="1">
                <a:latin typeface="Calibri" panose="020F0502020204030204" pitchFamily="34" charset="0"/>
                <a:ea typeface="Calibri" panose="020F0502020204030204" pitchFamily="34" charset="0"/>
                <a:cs typeface="Calibri" panose="020F0502020204030204" pitchFamily="34" charset="0"/>
              </a:rPr>
              <a:t>iostream</a:t>
            </a:r>
            <a:r>
              <a:rPr lang="en-US" sz="20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a:t>
            </a:r>
            <a:r>
              <a:rPr lang="en-US" sz="2000" dirty="0" err="1">
                <a:latin typeface="Calibri" panose="020F0502020204030204" pitchFamily="34" charset="0"/>
                <a:ea typeface="Calibri" panose="020F0502020204030204" pitchFamily="34" charset="0"/>
                <a:cs typeface="Calibri" panose="020F0502020204030204" pitchFamily="34" charset="0"/>
              </a:rPr>
              <a:t>std</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Animal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Base class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void eat()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"Eating..."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Mammal : public Animal {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void walk()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"Walking..."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 xmlns:a16="http://schemas.microsoft.com/office/drawing/2014/main" id="{4E7278A9-8D6F-35A6-E820-99E837C771CD}"/>
              </a:ext>
            </a:extLst>
          </p:cNvPr>
          <p:cNvCxnSpPr/>
          <p:nvPr/>
        </p:nvCxnSpPr>
        <p:spPr>
          <a:xfrm>
            <a:off x="5863004" y="2202426"/>
            <a:ext cx="0" cy="4655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443AC2A4-6F40-4543-3743-02EFC68E89AA}"/>
              </a:ext>
            </a:extLst>
          </p:cNvPr>
          <p:cNvSpPr txBox="1"/>
          <p:nvPr/>
        </p:nvSpPr>
        <p:spPr>
          <a:xfrm>
            <a:off x="6317673" y="2380363"/>
            <a:ext cx="5181599" cy="4062651"/>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class Dog : public Mammal {  // Derived from Mammal</a:t>
            </a:r>
          </a:p>
          <a:p>
            <a:r>
              <a:rPr lang="en-IN" sz="2000" dirty="0">
                <a:latin typeface="Calibri" panose="020F0502020204030204" pitchFamily="34" charset="0"/>
                <a:ea typeface="Calibri" panose="020F0502020204030204" pitchFamily="34" charset="0"/>
                <a:cs typeface="Calibri" panose="020F0502020204030204" pitchFamily="34" charset="0"/>
              </a:rPr>
              <a:t>public:    </a:t>
            </a:r>
          </a:p>
          <a:p>
            <a:r>
              <a:rPr lang="en-IN" sz="2000" dirty="0">
                <a:latin typeface="Calibri" panose="020F0502020204030204" pitchFamily="34" charset="0"/>
                <a:ea typeface="Calibri" panose="020F0502020204030204" pitchFamily="34" charset="0"/>
                <a:cs typeface="Calibri" panose="020F0502020204030204" pitchFamily="34" charset="0"/>
              </a:rPr>
              <a:t>    void bark() {        </a:t>
            </a:r>
          </a:p>
          <a:p>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"Woof!" &lt;&lt; </a:t>
            </a:r>
            <a:r>
              <a:rPr lang="en-IN" sz="2000" dirty="0" err="1">
                <a:latin typeface="Calibri" panose="020F0502020204030204" pitchFamily="34" charset="0"/>
                <a:ea typeface="Calibri" panose="020F0502020204030204" pitchFamily="34" charset="0"/>
                <a:cs typeface="Calibri" panose="020F0502020204030204" pitchFamily="34" charset="0"/>
              </a:rPr>
              <a:t>endl</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dirty="0" err="1">
                <a:latin typeface="Calibri" panose="020F0502020204030204" pitchFamily="34" charset="0"/>
                <a:ea typeface="Calibri" panose="020F0502020204030204" pitchFamily="34" charset="0"/>
                <a:cs typeface="Calibri" panose="020F0502020204030204" pitchFamily="34" charset="0"/>
              </a:rPr>
              <a:t>int</a:t>
            </a:r>
            <a:r>
              <a:rPr lang="en-IN" sz="2000" dirty="0">
                <a:latin typeface="Calibri" panose="020F0502020204030204" pitchFamily="34" charset="0"/>
                <a:ea typeface="Calibri" panose="020F0502020204030204" pitchFamily="34" charset="0"/>
                <a:cs typeface="Calibri" panose="020F0502020204030204" pitchFamily="34" charset="0"/>
              </a:rPr>
              <a:t> main() {  </a:t>
            </a:r>
          </a:p>
          <a:p>
            <a:r>
              <a:rPr lang="en-IN" sz="2000" dirty="0">
                <a:latin typeface="Calibri" panose="020F0502020204030204" pitchFamily="34" charset="0"/>
                <a:ea typeface="Calibri" panose="020F0502020204030204" pitchFamily="34" charset="0"/>
                <a:cs typeface="Calibri" panose="020F0502020204030204" pitchFamily="34" charset="0"/>
              </a:rPr>
              <a:t>  Dog </a:t>
            </a:r>
            <a:r>
              <a:rPr lang="en-IN" sz="2000" dirty="0" err="1">
                <a:latin typeface="Calibri" panose="020F0502020204030204" pitchFamily="34" charset="0"/>
                <a:ea typeface="Calibri" panose="020F0502020204030204" pitchFamily="34" charset="0"/>
                <a:cs typeface="Calibri" panose="020F0502020204030204" pitchFamily="34" charset="0"/>
              </a:rPr>
              <a:t>myDog</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myDog.eat</a:t>
            </a:r>
            <a:r>
              <a:rPr lang="en-IN" sz="2000" dirty="0">
                <a:latin typeface="Calibri" panose="020F0502020204030204" pitchFamily="34" charset="0"/>
                <a:ea typeface="Calibri" panose="020F0502020204030204" pitchFamily="34" charset="0"/>
                <a:cs typeface="Calibri" panose="020F0502020204030204" pitchFamily="34" charset="0"/>
              </a:rPr>
              <a:t>();   // Output: Eating...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myDog.walk</a:t>
            </a:r>
            <a:r>
              <a:rPr lang="en-IN" sz="2000" dirty="0">
                <a:latin typeface="Calibri" panose="020F0502020204030204" pitchFamily="34" charset="0"/>
                <a:ea typeface="Calibri" panose="020F0502020204030204" pitchFamily="34" charset="0"/>
                <a:cs typeface="Calibri" panose="020F0502020204030204" pitchFamily="34" charset="0"/>
              </a:rPr>
              <a:t>();  // Output: Walking...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myDog.bark</a:t>
            </a:r>
            <a:r>
              <a:rPr lang="en-IN" sz="2000" dirty="0">
                <a:latin typeface="Calibri" panose="020F0502020204030204" pitchFamily="34" charset="0"/>
                <a:ea typeface="Calibri" panose="020F0502020204030204" pitchFamily="34" charset="0"/>
                <a:cs typeface="Calibri" panose="020F0502020204030204" pitchFamily="34" charset="0"/>
              </a:rPr>
              <a:t>();  // Output: Woof!   </a:t>
            </a:r>
          </a:p>
          <a:p>
            <a:r>
              <a:rPr lang="en-IN" sz="2000" dirty="0">
                <a:latin typeface="Calibri" panose="020F0502020204030204" pitchFamily="34" charset="0"/>
                <a:ea typeface="Calibri" panose="020F0502020204030204" pitchFamily="34" charset="0"/>
                <a:cs typeface="Calibri" panose="020F0502020204030204" pitchFamily="34" charset="0"/>
              </a:rPr>
              <a:t> return 0;</a:t>
            </a:r>
          </a:p>
          <a:p>
            <a:r>
              <a:rPr lang="en-IN" sz="2000" dirty="0">
                <a:latin typeface="Calibri" panose="020F0502020204030204" pitchFamily="34" charset="0"/>
                <a:ea typeface="Calibri" panose="020F0502020204030204" pitchFamily="34" charset="0"/>
                <a:cs typeface="Calibri" panose="020F0502020204030204" pitchFamily="34" charset="0"/>
              </a:rPr>
              <a:t>}</a:t>
            </a:r>
            <a:endParaRPr lang="en-IN" sz="2000" dirty="0"/>
          </a:p>
        </p:txBody>
      </p:sp>
    </p:spTree>
    <p:extLst>
      <p:ext uri="{BB962C8B-B14F-4D97-AF65-F5344CB8AC3E}">
        <p14:creationId xmlns:p14="http://schemas.microsoft.com/office/powerpoint/2010/main" val="250954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Inheritance</a:t>
            </a:r>
          </a:p>
        </p:txBody>
      </p:sp>
      <p:sp>
        <p:nvSpPr>
          <p:cNvPr id="3" name="Content Placeholder 2"/>
          <p:cNvSpPr>
            <a:spLocks noGrp="1"/>
          </p:cNvSpPr>
          <p:nvPr>
            <p:ph idx="1"/>
          </p:nvPr>
        </p:nvSpPr>
        <p:spPr/>
        <p:txBody>
          <a:bodyPr/>
          <a:lstStyle/>
          <a:p>
            <a:r>
              <a:rPr lang="en-US" sz="2000" b="1" dirty="0">
                <a:latin typeface="Cambria" panose="02040503050406030204" pitchFamily="18" charset="0"/>
                <a:ea typeface="Cambria" panose="02040503050406030204" pitchFamily="18" charset="0"/>
              </a:rPr>
              <a:t>Definition</a:t>
            </a:r>
            <a:r>
              <a:rPr lang="en-US" sz="2000" dirty="0">
                <a:latin typeface="Cambria" panose="02040503050406030204" pitchFamily="18" charset="0"/>
                <a:ea typeface="Cambria" panose="02040503050406030204" pitchFamily="18" charset="0"/>
              </a:rPr>
              <a:t>: Multiple derived classes inherit from a </a:t>
            </a:r>
            <a:r>
              <a:rPr lang="en-US" sz="2000" b="1" dirty="0">
                <a:latin typeface="Cambria" panose="02040503050406030204" pitchFamily="18" charset="0"/>
                <a:ea typeface="Cambria" panose="02040503050406030204" pitchFamily="18" charset="0"/>
              </a:rPr>
              <a:t>single base class</a:t>
            </a:r>
            <a:r>
              <a:rPr lang="en-US" sz="2000" dirty="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Key Points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One base class serves as the parent for several child classes.</a:t>
            </a:r>
          </a:p>
          <a:p>
            <a:pPr marL="0" indent="0">
              <a:buNone/>
            </a:pPr>
            <a:r>
              <a:rPr lang="en-US" sz="2000" dirty="0">
                <a:latin typeface="Cambria" panose="02040503050406030204" pitchFamily="18" charset="0"/>
                <a:ea typeface="Cambria" panose="02040503050406030204" pitchFamily="18" charset="0"/>
              </a:rPr>
              <a:t>     Represents a "one-to-many" relationship.</a:t>
            </a:r>
          </a:p>
          <a:p>
            <a:pPr marL="0" indent="0">
              <a:buNone/>
            </a:pPr>
            <a:r>
              <a:rPr lang="en-US" sz="2000" dirty="0">
                <a:latin typeface="Cambria" panose="02040503050406030204" pitchFamily="18" charset="0"/>
                <a:ea typeface="Cambria" panose="02040503050406030204" pitchFamily="18" charset="0"/>
              </a:rPr>
              <a:t>     Common in scenarios where subclasses share common features.</a:t>
            </a:r>
          </a:p>
          <a:p>
            <a:endParaRPr lang="en-IN" dirty="0"/>
          </a:p>
        </p:txBody>
      </p:sp>
      <p:pic>
        <p:nvPicPr>
          <p:cNvPr id="4" name="Picture 3"/>
          <p:cNvPicPr>
            <a:picLocks noChangeAspect="1"/>
          </p:cNvPicPr>
          <p:nvPr/>
        </p:nvPicPr>
        <p:blipFill rotWithShape="1">
          <a:blip r:embed="rId2"/>
          <a:srcRect l="2152" t="8718" r="2632" b="9803"/>
          <a:stretch/>
        </p:blipFill>
        <p:spPr>
          <a:xfrm>
            <a:off x="3214255" y="4784437"/>
            <a:ext cx="5375564" cy="1995054"/>
          </a:xfrm>
          <a:prstGeom prst="rect">
            <a:avLst/>
          </a:prstGeom>
        </p:spPr>
      </p:pic>
    </p:spTree>
    <p:extLst>
      <p:ext uri="{BB962C8B-B14F-4D97-AF65-F5344CB8AC3E}">
        <p14:creationId xmlns:p14="http://schemas.microsoft.com/office/powerpoint/2010/main" val="326626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E79BFD-EFF4-DE81-E347-8B6A05D2122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B9DB7C-111B-F1C4-A545-0C552D236AB4}"/>
              </a:ext>
            </a:extLst>
          </p:cNvPr>
          <p:cNvSpPr>
            <a:spLocks noGrp="1"/>
          </p:cNvSpPr>
          <p:nvPr>
            <p:ph type="title"/>
          </p:nvPr>
        </p:nvSpPr>
        <p:spPr/>
        <p:txBody>
          <a:bodyPr/>
          <a:lstStyle/>
          <a:p>
            <a:r>
              <a:rPr lang="en-IN" dirty="0"/>
              <a:t>Hierarchical Inheritance Example</a:t>
            </a:r>
          </a:p>
        </p:txBody>
      </p:sp>
      <p:sp>
        <p:nvSpPr>
          <p:cNvPr id="3" name="Content Placeholder 2">
            <a:extLst>
              <a:ext uri="{FF2B5EF4-FFF2-40B4-BE49-F238E27FC236}">
                <a16:creationId xmlns="" xmlns:a16="http://schemas.microsoft.com/office/drawing/2014/main" id="{27D54E91-D48C-E195-B833-89DF1D96B5DC}"/>
              </a:ext>
            </a:extLst>
          </p:cNvPr>
          <p:cNvSpPr>
            <a:spLocks noGrp="1"/>
          </p:cNvSpPr>
          <p:nvPr>
            <p:ph idx="1"/>
          </p:nvPr>
        </p:nvSpPr>
        <p:spPr>
          <a:xfrm>
            <a:off x="230909" y="2124364"/>
            <a:ext cx="5726545" cy="4622799"/>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a:t>
            </a:r>
            <a:r>
              <a:rPr lang="en-US" sz="2000" dirty="0" err="1">
                <a:latin typeface="Calibri" panose="020F0502020204030204" pitchFamily="34" charset="0"/>
                <a:ea typeface="Calibri" panose="020F0502020204030204" pitchFamily="34" charset="0"/>
                <a:cs typeface="Calibri" panose="020F0502020204030204" pitchFamily="34" charset="0"/>
              </a:rPr>
              <a:t>iostream</a:t>
            </a:r>
            <a:r>
              <a:rPr lang="en-US" sz="20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a:t>
            </a:r>
            <a:r>
              <a:rPr lang="en-US" sz="2000" dirty="0" err="1">
                <a:latin typeface="Calibri" panose="020F0502020204030204" pitchFamily="34" charset="0"/>
                <a:ea typeface="Calibri" panose="020F0502020204030204" pitchFamily="34" charset="0"/>
                <a:cs typeface="Calibri" panose="020F0502020204030204" pitchFamily="34" charset="0"/>
              </a:rPr>
              <a:t>std</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Shape {  // Base class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void draw()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"Drawing a shape..."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class Circle : public Shape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void </a:t>
            </a:r>
            <a:r>
              <a:rPr lang="en-US" sz="2000" dirty="0" err="1">
                <a:latin typeface="Calibri" panose="020F0502020204030204" pitchFamily="34" charset="0"/>
                <a:ea typeface="Calibri" panose="020F0502020204030204" pitchFamily="34" charset="0"/>
                <a:cs typeface="Calibri" panose="020F0502020204030204" pitchFamily="34" charset="0"/>
              </a:rPr>
              <a:t>drawCircle</a:t>
            </a:r>
            <a:r>
              <a:rPr lang="en-US" sz="2000" dirty="0">
                <a:latin typeface="Calibri" panose="020F0502020204030204" pitchFamily="34" charset="0"/>
                <a:ea typeface="Calibri" panose="020F0502020204030204" pitchFamily="34" charset="0"/>
                <a:cs typeface="Calibri" panose="020F0502020204030204" pitchFamily="34" charset="0"/>
              </a:rPr>
              <a:t>()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"Drawing a circle..."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 xmlns:a16="http://schemas.microsoft.com/office/drawing/2014/main" id="{4E7278A9-8D6F-35A6-E820-99E837C771CD}"/>
              </a:ext>
            </a:extLst>
          </p:cNvPr>
          <p:cNvCxnSpPr/>
          <p:nvPr/>
        </p:nvCxnSpPr>
        <p:spPr>
          <a:xfrm>
            <a:off x="5863004" y="2202426"/>
            <a:ext cx="0" cy="4655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443AC2A4-6F40-4543-3743-02EFC68E89AA}"/>
              </a:ext>
            </a:extLst>
          </p:cNvPr>
          <p:cNvSpPr txBox="1"/>
          <p:nvPr/>
        </p:nvSpPr>
        <p:spPr>
          <a:xfrm>
            <a:off x="5975927" y="2334181"/>
            <a:ext cx="6114473" cy="4401205"/>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class Square : public Shape {  </a:t>
            </a:r>
          </a:p>
          <a:p>
            <a:r>
              <a:rPr lang="en-IN" sz="2000" dirty="0">
                <a:latin typeface="Calibri" panose="020F0502020204030204" pitchFamily="34" charset="0"/>
                <a:ea typeface="Calibri" panose="020F0502020204030204" pitchFamily="34" charset="0"/>
                <a:cs typeface="Calibri" panose="020F0502020204030204" pitchFamily="34" charset="0"/>
              </a:rPr>
              <a:t>        public:   </a:t>
            </a:r>
          </a:p>
          <a:p>
            <a:r>
              <a:rPr lang="en-IN" sz="2000" dirty="0">
                <a:latin typeface="Calibri" panose="020F0502020204030204" pitchFamily="34" charset="0"/>
                <a:ea typeface="Calibri" panose="020F0502020204030204" pitchFamily="34" charset="0"/>
                <a:cs typeface="Calibri" panose="020F0502020204030204" pitchFamily="34" charset="0"/>
              </a:rPr>
              <a:t>          void </a:t>
            </a:r>
            <a:r>
              <a:rPr lang="en-IN" sz="2000" dirty="0" err="1">
                <a:latin typeface="Calibri" panose="020F0502020204030204" pitchFamily="34" charset="0"/>
                <a:ea typeface="Calibri" panose="020F0502020204030204" pitchFamily="34" charset="0"/>
                <a:cs typeface="Calibri" panose="020F0502020204030204" pitchFamily="34" charset="0"/>
              </a:rPr>
              <a:t>drawSquare</a:t>
            </a:r>
            <a:r>
              <a:rPr lang="en-IN" sz="2000" dirty="0">
                <a:latin typeface="Calibri" panose="020F0502020204030204" pitchFamily="34" charset="0"/>
                <a:ea typeface="Calibri" panose="020F0502020204030204" pitchFamily="34" charset="0"/>
                <a:cs typeface="Calibri" panose="020F0502020204030204" pitchFamily="34" charset="0"/>
              </a:rPr>
              <a:t>() {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"Drawing a square..." &lt;&lt; </a:t>
            </a:r>
            <a:r>
              <a:rPr lang="en-IN" sz="2000" dirty="0" err="1">
                <a:latin typeface="Calibri" panose="020F0502020204030204" pitchFamily="34" charset="0"/>
                <a:ea typeface="Calibri" panose="020F0502020204030204" pitchFamily="34" charset="0"/>
                <a:cs typeface="Calibri" panose="020F0502020204030204" pitchFamily="34" charset="0"/>
              </a:rPr>
              <a:t>endl</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err="1">
                <a:latin typeface="Calibri" panose="020F0502020204030204" pitchFamily="34" charset="0"/>
                <a:ea typeface="Calibri" panose="020F0502020204030204" pitchFamily="34" charset="0"/>
                <a:cs typeface="Calibri" panose="020F0502020204030204" pitchFamily="34" charset="0"/>
              </a:rPr>
              <a:t>int</a:t>
            </a:r>
            <a:r>
              <a:rPr lang="en-IN" sz="2000" dirty="0">
                <a:latin typeface="Calibri" panose="020F0502020204030204" pitchFamily="34" charset="0"/>
                <a:ea typeface="Calibri" panose="020F0502020204030204" pitchFamily="34" charset="0"/>
                <a:cs typeface="Calibri" panose="020F0502020204030204" pitchFamily="34" charset="0"/>
              </a:rPr>
              <a:t> main() { </a:t>
            </a:r>
          </a:p>
          <a:p>
            <a:r>
              <a:rPr lang="en-IN" sz="2000" dirty="0">
                <a:latin typeface="Calibri" panose="020F0502020204030204" pitchFamily="34" charset="0"/>
                <a:ea typeface="Calibri" panose="020F0502020204030204" pitchFamily="34" charset="0"/>
                <a:cs typeface="Calibri" panose="020F0502020204030204" pitchFamily="34" charset="0"/>
              </a:rPr>
              <a:t>   Circle c;    </a:t>
            </a:r>
          </a:p>
          <a:p>
            <a:r>
              <a:rPr lang="en-IN" sz="2000" dirty="0">
                <a:latin typeface="Calibri" panose="020F0502020204030204" pitchFamily="34" charset="0"/>
                <a:ea typeface="Calibri" panose="020F0502020204030204" pitchFamily="34" charset="0"/>
                <a:cs typeface="Calibri" panose="020F0502020204030204" pitchFamily="34" charset="0"/>
              </a:rPr>
              <a:t>   Square s;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c.draw</a:t>
            </a:r>
            <a:r>
              <a:rPr lang="en-IN" sz="2000" dirty="0">
                <a:latin typeface="Calibri" panose="020F0502020204030204" pitchFamily="34" charset="0"/>
                <a:ea typeface="Calibri" panose="020F0502020204030204" pitchFamily="34" charset="0"/>
                <a:cs typeface="Calibri" panose="020F0502020204030204" pitchFamily="34" charset="0"/>
              </a:rPr>
              <a:t>();        // Output: Drawing a shape... </a:t>
            </a:r>
            <a:r>
              <a:rPr lang="en-IN" sz="2000" dirty="0" err="1">
                <a:latin typeface="Calibri" panose="020F0502020204030204" pitchFamily="34" charset="0"/>
                <a:ea typeface="Calibri" panose="020F0502020204030204" pitchFamily="34" charset="0"/>
                <a:cs typeface="Calibri" panose="020F0502020204030204" pitchFamily="34" charset="0"/>
              </a:rPr>
              <a:t>c.drawCircle</a:t>
            </a:r>
            <a:r>
              <a:rPr lang="en-IN" sz="2000" dirty="0">
                <a:latin typeface="Calibri" panose="020F0502020204030204" pitchFamily="34" charset="0"/>
                <a:ea typeface="Calibri" panose="020F0502020204030204" pitchFamily="34" charset="0"/>
                <a:cs typeface="Calibri" panose="020F0502020204030204" pitchFamily="34" charset="0"/>
              </a:rPr>
              <a:t>();  // Output: Drawing a circle...              </a:t>
            </a:r>
            <a:r>
              <a:rPr lang="en-IN" sz="2000" dirty="0" err="1">
                <a:latin typeface="Calibri" panose="020F0502020204030204" pitchFamily="34" charset="0"/>
                <a:ea typeface="Calibri" panose="020F0502020204030204" pitchFamily="34" charset="0"/>
                <a:cs typeface="Calibri" panose="020F0502020204030204" pitchFamily="34" charset="0"/>
              </a:rPr>
              <a:t>s.draw</a:t>
            </a:r>
            <a:r>
              <a:rPr lang="en-IN" sz="2000" dirty="0">
                <a:latin typeface="Calibri" panose="020F0502020204030204" pitchFamily="34" charset="0"/>
                <a:ea typeface="Calibri" panose="020F0502020204030204" pitchFamily="34" charset="0"/>
                <a:cs typeface="Calibri" panose="020F0502020204030204" pitchFamily="34" charset="0"/>
              </a:rPr>
              <a:t>();        // Output: Drawing a shape...       </a:t>
            </a:r>
            <a:r>
              <a:rPr lang="en-IN" sz="2000" dirty="0" err="1">
                <a:latin typeface="Calibri" panose="020F0502020204030204" pitchFamily="34" charset="0"/>
                <a:ea typeface="Calibri" panose="020F0502020204030204" pitchFamily="34" charset="0"/>
                <a:cs typeface="Calibri" panose="020F0502020204030204" pitchFamily="34" charset="0"/>
              </a:rPr>
              <a:t>s.drawSquare</a:t>
            </a:r>
            <a:r>
              <a:rPr lang="en-IN" sz="2000" dirty="0">
                <a:latin typeface="Calibri" panose="020F0502020204030204" pitchFamily="34" charset="0"/>
                <a:ea typeface="Calibri" panose="020F0502020204030204" pitchFamily="34" charset="0"/>
                <a:cs typeface="Calibri" panose="020F0502020204030204" pitchFamily="34" charset="0"/>
              </a:rPr>
              <a:t>();  // Output: Drawing a square...    </a:t>
            </a:r>
          </a:p>
          <a:p>
            <a:r>
              <a:rPr lang="en-IN" sz="2000" dirty="0">
                <a:latin typeface="Calibri" panose="020F0502020204030204" pitchFamily="34" charset="0"/>
                <a:ea typeface="Calibri" panose="020F0502020204030204" pitchFamily="34" charset="0"/>
                <a:cs typeface="Calibri" panose="020F0502020204030204" pitchFamily="34" charset="0"/>
              </a:rPr>
              <a:t>return 0;</a:t>
            </a:r>
          </a:p>
          <a:p>
            <a:r>
              <a:rPr lang="en-IN" sz="2000" dirty="0">
                <a:latin typeface="Calibri" panose="020F0502020204030204" pitchFamily="34" charset="0"/>
                <a:ea typeface="Calibri" panose="020F0502020204030204" pitchFamily="34" charset="0"/>
                <a:cs typeface="Calibri" panose="020F0502020204030204" pitchFamily="34" charset="0"/>
              </a:rPr>
              <a:t>}</a:t>
            </a:r>
            <a:endParaRPr lang="en-IN" sz="2000" dirty="0"/>
          </a:p>
        </p:txBody>
      </p:sp>
    </p:spTree>
    <p:extLst>
      <p:ext uri="{BB962C8B-B14F-4D97-AF65-F5344CB8AC3E}">
        <p14:creationId xmlns:p14="http://schemas.microsoft.com/office/powerpoint/2010/main" val="993137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a:t>
            </a:r>
          </a:p>
        </p:txBody>
      </p:sp>
      <p:sp>
        <p:nvSpPr>
          <p:cNvPr id="3" name="Content Placeholder 2"/>
          <p:cNvSpPr>
            <a:spLocks noGrp="1"/>
          </p:cNvSpPr>
          <p:nvPr>
            <p:ph idx="1"/>
          </p:nvPr>
        </p:nvSpPr>
        <p:spPr/>
        <p:txBody>
          <a:bodyPr/>
          <a:lstStyle/>
          <a:p>
            <a:r>
              <a:rPr lang="en-US" sz="2000" b="1" dirty="0">
                <a:latin typeface="Calibri" panose="020F0502020204030204" pitchFamily="34" charset="0"/>
                <a:ea typeface="Calibri" panose="020F0502020204030204" pitchFamily="34" charset="0"/>
                <a:cs typeface="Calibri" panose="020F0502020204030204" pitchFamily="34" charset="0"/>
              </a:rPr>
              <a:t>Definition</a:t>
            </a:r>
            <a:r>
              <a:rPr lang="en-US" sz="2000" dirty="0">
                <a:latin typeface="Calibri" panose="020F0502020204030204" pitchFamily="34" charset="0"/>
                <a:ea typeface="Calibri" panose="020F0502020204030204" pitchFamily="34" charset="0"/>
                <a:cs typeface="Calibri" panose="020F0502020204030204" pitchFamily="34" charset="0"/>
              </a:rPr>
              <a:t>: A combination of two or more types of inheritance (e.g., multiple and hierarchical). It often involves complex hierarchies.</a:t>
            </a:r>
          </a:p>
          <a:p>
            <a:r>
              <a:rPr lang="en-US" sz="2000" b="1" dirty="0">
                <a:latin typeface="Calibri" panose="020F0502020204030204" pitchFamily="34" charset="0"/>
                <a:ea typeface="Calibri" panose="020F0502020204030204" pitchFamily="34" charset="0"/>
                <a:cs typeface="Calibri" panose="020F0502020204030204" pitchFamily="34" charset="0"/>
              </a:rPr>
              <a:t>Key Points</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Common in real-world applications but can lead to the </a:t>
            </a:r>
            <a:r>
              <a:rPr lang="en-US" sz="2000" b="1" dirty="0">
                <a:latin typeface="Calibri" panose="020F0502020204030204" pitchFamily="34" charset="0"/>
                <a:ea typeface="Calibri" panose="020F0502020204030204" pitchFamily="34" charset="0"/>
                <a:cs typeface="Calibri" panose="020F0502020204030204" pitchFamily="34" charset="0"/>
              </a:rPr>
              <a:t>diamond problem</a:t>
            </a:r>
            <a:r>
              <a:rPr lang="en-US" sz="2000" dirty="0">
                <a:latin typeface="Calibri" panose="020F0502020204030204" pitchFamily="34" charset="0"/>
                <a:ea typeface="Calibri" panose="020F0502020204030204" pitchFamily="34" charset="0"/>
                <a:cs typeface="Calibri" panose="020F0502020204030204" pitchFamily="34" charset="0"/>
              </a:rPr>
              <a:t> (ambiguity when a class inherits the same base class via multiple paths).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The diamond problem is resolved using </a:t>
            </a:r>
            <a:r>
              <a:rPr lang="en-US" sz="2000" b="1" dirty="0">
                <a:latin typeface="Calibri" panose="020F0502020204030204" pitchFamily="34" charset="0"/>
                <a:ea typeface="Calibri" panose="020F0502020204030204" pitchFamily="34" charset="0"/>
                <a:cs typeface="Calibri" panose="020F0502020204030204" pitchFamily="34" charset="0"/>
              </a:rPr>
              <a:t>virtual inheritance</a:t>
            </a:r>
            <a:r>
              <a:rPr lang="en-US" sz="2000" dirty="0">
                <a:latin typeface="Calibri" panose="020F0502020204030204" pitchFamily="34" charset="0"/>
                <a:ea typeface="Calibri" panose="020F0502020204030204" pitchFamily="34" charset="0"/>
                <a:cs typeface="Calibri" panose="020F0502020204030204" pitchFamily="34" charset="0"/>
              </a:rPr>
              <a:t> in C++.</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Represents mixed relationships.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523" y="4895274"/>
            <a:ext cx="3546332" cy="1962726"/>
          </a:xfrm>
          <a:prstGeom prst="rect">
            <a:avLst/>
          </a:prstGeom>
        </p:spPr>
      </p:pic>
    </p:spTree>
    <p:extLst>
      <p:ext uri="{BB962C8B-B14F-4D97-AF65-F5344CB8AC3E}">
        <p14:creationId xmlns:p14="http://schemas.microsoft.com/office/powerpoint/2010/main" val="358093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2E79BFD-EFF4-DE81-E347-8B6A05D2122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FB9DB7C-111B-F1C4-A545-0C552D236AB4}"/>
              </a:ext>
            </a:extLst>
          </p:cNvPr>
          <p:cNvSpPr>
            <a:spLocks noGrp="1"/>
          </p:cNvSpPr>
          <p:nvPr>
            <p:ph type="title"/>
          </p:nvPr>
        </p:nvSpPr>
        <p:spPr/>
        <p:txBody>
          <a:bodyPr/>
          <a:lstStyle/>
          <a:p>
            <a:r>
              <a:rPr lang="en-IN" dirty="0"/>
              <a:t>Hybrid Inheritance Example</a:t>
            </a:r>
          </a:p>
        </p:txBody>
      </p:sp>
      <p:sp>
        <p:nvSpPr>
          <p:cNvPr id="3" name="Content Placeholder 2">
            <a:extLst>
              <a:ext uri="{FF2B5EF4-FFF2-40B4-BE49-F238E27FC236}">
                <a16:creationId xmlns="" xmlns:a16="http://schemas.microsoft.com/office/drawing/2014/main" id="{27D54E91-D48C-E195-B833-89DF1D96B5DC}"/>
              </a:ext>
            </a:extLst>
          </p:cNvPr>
          <p:cNvSpPr>
            <a:spLocks noGrp="1"/>
          </p:cNvSpPr>
          <p:nvPr>
            <p:ph idx="1"/>
          </p:nvPr>
        </p:nvSpPr>
        <p:spPr>
          <a:xfrm>
            <a:off x="692728" y="2235201"/>
            <a:ext cx="4193309" cy="4622799"/>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#include &lt;</a:t>
            </a:r>
            <a:r>
              <a:rPr lang="en-US" sz="2000" dirty="0" err="1">
                <a:latin typeface="Calibri" panose="020F0502020204030204" pitchFamily="34" charset="0"/>
                <a:ea typeface="Calibri" panose="020F0502020204030204" pitchFamily="34" charset="0"/>
                <a:cs typeface="Calibri" panose="020F0502020204030204" pitchFamily="34" charset="0"/>
              </a:rPr>
              <a:t>iostream</a:t>
            </a:r>
            <a:r>
              <a:rPr lang="en-US" sz="2000" dirty="0">
                <a:latin typeface="Calibri" panose="020F0502020204030204" pitchFamily="34" charset="0"/>
                <a:ea typeface="Calibri" panose="020F0502020204030204" pitchFamily="34" charset="0"/>
                <a:cs typeface="Calibri" panose="020F0502020204030204" pitchFamily="34" charset="0"/>
              </a:rPr>
              <a:t>&gt;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using namespace </a:t>
            </a:r>
            <a:r>
              <a:rPr lang="en-US" sz="2000" dirty="0" err="1">
                <a:latin typeface="Calibri" panose="020F0502020204030204" pitchFamily="34" charset="0"/>
                <a:ea typeface="Calibri" panose="020F0502020204030204" pitchFamily="34" charset="0"/>
                <a:cs typeface="Calibri" panose="020F0502020204030204" pitchFamily="34" charset="0"/>
              </a:rPr>
              <a:t>std</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Animal {  // Base class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public: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void eat()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"Eating..."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class Mammal : public Animal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public: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void walk() {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cout</a:t>
            </a:r>
            <a:r>
              <a:rPr lang="en-US" sz="2000" dirty="0">
                <a:latin typeface="Calibri" panose="020F0502020204030204" pitchFamily="34" charset="0"/>
                <a:ea typeface="Calibri" panose="020F0502020204030204" pitchFamily="34" charset="0"/>
                <a:cs typeface="Calibri" panose="020F0502020204030204" pitchFamily="34" charset="0"/>
              </a:rPr>
              <a:t> &lt;&lt; "Walking..." &lt;&lt; </a:t>
            </a:r>
            <a:r>
              <a:rPr lang="en-US" sz="2000" dirty="0" err="1">
                <a:latin typeface="Calibri" panose="020F0502020204030204" pitchFamily="34" charset="0"/>
                <a:ea typeface="Calibri" panose="020F0502020204030204" pitchFamily="34" charset="0"/>
                <a:cs typeface="Calibri" panose="020F0502020204030204" pitchFamily="34" charset="0"/>
              </a:rPr>
              <a:t>endl</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 xmlns:a16="http://schemas.microsoft.com/office/drawing/2014/main" id="{4E7278A9-8D6F-35A6-E820-99E837C771CD}"/>
              </a:ext>
            </a:extLst>
          </p:cNvPr>
          <p:cNvCxnSpPr/>
          <p:nvPr/>
        </p:nvCxnSpPr>
        <p:spPr>
          <a:xfrm>
            <a:off x="5161040" y="2202426"/>
            <a:ext cx="0" cy="4655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443AC2A4-6F40-4543-3743-02EFC68E89AA}"/>
              </a:ext>
            </a:extLst>
          </p:cNvPr>
          <p:cNvSpPr txBox="1"/>
          <p:nvPr/>
        </p:nvSpPr>
        <p:spPr>
          <a:xfrm>
            <a:off x="5615710" y="2241818"/>
            <a:ext cx="6437745" cy="4708981"/>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class Bird : public Animal {</a:t>
            </a:r>
          </a:p>
          <a:p>
            <a:r>
              <a:rPr lang="en-IN" sz="2000" dirty="0">
                <a:latin typeface="Calibri" panose="020F0502020204030204" pitchFamily="34" charset="0"/>
                <a:ea typeface="Calibri" panose="020F0502020204030204" pitchFamily="34" charset="0"/>
                <a:cs typeface="Calibri" panose="020F0502020204030204" pitchFamily="34" charset="0"/>
              </a:rPr>
              <a:t>    public:   </a:t>
            </a:r>
          </a:p>
          <a:p>
            <a:r>
              <a:rPr lang="en-IN" sz="2000" dirty="0">
                <a:latin typeface="Calibri" panose="020F0502020204030204" pitchFamily="34" charset="0"/>
                <a:ea typeface="Calibri" panose="020F0502020204030204" pitchFamily="34" charset="0"/>
                <a:cs typeface="Calibri" panose="020F0502020204030204" pitchFamily="34" charset="0"/>
              </a:rPr>
              <a:t>        void fly() {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"Flying..." &lt;&lt; </a:t>
            </a:r>
            <a:r>
              <a:rPr lang="en-IN" sz="2000" dirty="0" err="1">
                <a:latin typeface="Calibri" panose="020F0502020204030204" pitchFamily="34" charset="0"/>
                <a:ea typeface="Calibri" panose="020F0502020204030204" pitchFamily="34" charset="0"/>
                <a:cs typeface="Calibri" panose="020F0502020204030204" pitchFamily="34" charset="0"/>
              </a:rPr>
              <a:t>endl</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class Bat : public Mammal, public Bird {</a:t>
            </a:r>
          </a:p>
          <a:p>
            <a:r>
              <a:rPr lang="en-IN" sz="2000" dirty="0">
                <a:latin typeface="Calibri" panose="020F0502020204030204" pitchFamily="34" charset="0"/>
                <a:ea typeface="Calibri" panose="020F0502020204030204" pitchFamily="34" charset="0"/>
                <a:cs typeface="Calibri" panose="020F0502020204030204" pitchFamily="34" charset="0"/>
              </a:rPr>
              <a:t>      public:   </a:t>
            </a:r>
          </a:p>
          <a:p>
            <a:r>
              <a:rPr lang="en-IN" sz="2000" dirty="0">
                <a:latin typeface="Calibri" panose="020F0502020204030204" pitchFamily="34" charset="0"/>
                <a:ea typeface="Calibri" panose="020F0502020204030204" pitchFamily="34" charset="0"/>
                <a:cs typeface="Calibri" panose="020F0502020204030204" pitchFamily="34" charset="0"/>
              </a:rPr>
              <a:t>      void describe() {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"I am a bat!" &lt;&lt; </a:t>
            </a:r>
            <a:r>
              <a:rPr lang="en-IN" sz="2000" dirty="0" err="1">
                <a:latin typeface="Calibri" panose="020F0502020204030204" pitchFamily="34" charset="0"/>
                <a:ea typeface="Calibri" panose="020F0502020204030204" pitchFamily="34" charset="0"/>
                <a:cs typeface="Calibri" panose="020F0502020204030204" pitchFamily="34" charset="0"/>
              </a:rPr>
              <a:t>endl</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err="1">
                <a:latin typeface="Calibri" panose="020F0502020204030204" pitchFamily="34" charset="0"/>
                <a:ea typeface="Calibri" panose="020F0502020204030204" pitchFamily="34" charset="0"/>
                <a:cs typeface="Calibri" panose="020F0502020204030204" pitchFamily="34" charset="0"/>
              </a:rPr>
              <a:t>int</a:t>
            </a:r>
            <a:r>
              <a:rPr lang="en-IN" sz="2000" dirty="0">
                <a:latin typeface="Calibri" panose="020F0502020204030204" pitchFamily="34" charset="0"/>
                <a:ea typeface="Calibri" panose="020F0502020204030204" pitchFamily="34" charset="0"/>
                <a:cs typeface="Calibri" panose="020F0502020204030204" pitchFamily="34" charset="0"/>
              </a:rPr>
              <a:t> main() {   </a:t>
            </a:r>
          </a:p>
          <a:p>
            <a:r>
              <a:rPr lang="en-IN" sz="2000" dirty="0">
                <a:latin typeface="Calibri" panose="020F0502020204030204" pitchFamily="34" charset="0"/>
                <a:ea typeface="Calibri" panose="020F0502020204030204" pitchFamily="34" charset="0"/>
                <a:cs typeface="Calibri" panose="020F0502020204030204" pitchFamily="34" charset="0"/>
              </a:rPr>
              <a:t> Bat </a:t>
            </a:r>
            <a:r>
              <a:rPr lang="en-IN" sz="2000" dirty="0" err="1">
                <a:latin typeface="Calibri" panose="020F0502020204030204" pitchFamily="34" charset="0"/>
                <a:ea typeface="Calibri" panose="020F0502020204030204" pitchFamily="34" charset="0"/>
                <a:cs typeface="Calibri" panose="020F0502020204030204" pitchFamily="34" charset="0"/>
              </a:rPr>
              <a:t>myBat</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myBat.eat</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err="1">
                <a:latin typeface="Calibri" panose="020F0502020204030204" pitchFamily="34" charset="0"/>
                <a:ea typeface="Calibri" panose="020F0502020204030204" pitchFamily="34" charset="0"/>
                <a:cs typeface="Calibri" panose="020F0502020204030204" pitchFamily="34" charset="0"/>
              </a:rPr>
              <a:t>myBat.walk</a:t>
            </a:r>
            <a:r>
              <a:rPr lang="en-IN" sz="2000" dirty="0">
                <a:latin typeface="Calibri" panose="020F0502020204030204" pitchFamily="34" charset="0"/>
                <a:ea typeface="Calibri" panose="020F0502020204030204" pitchFamily="34" charset="0"/>
                <a:cs typeface="Calibri" panose="020F0502020204030204" pitchFamily="34" charset="0"/>
              </a:rPr>
              <a:t>();     // Output: Walking...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myBat.fly</a:t>
            </a:r>
            <a:r>
              <a:rPr lang="en-IN" sz="2000" dirty="0">
                <a:latin typeface="Calibri" panose="020F0502020204030204" pitchFamily="34" charset="0"/>
                <a:ea typeface="Calibri" panose="020F0502020204030204" pitchFamily="34" charset="0"/>
                <a:cs typeface="Calibri" panose="020F0502020204030204" pitchFamily="34" charset="0"/>
              </a:rPr>
              <a:t>();      // Output: Flying...   </a:t>
            </a:r>
          </a:p>
          <a:p>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myBat.describe</a:t>
            </a:r>
            <a:r>
              <a:rPr lang="en-IN" sz="2000" dirty="0">
                <a:latin typeface="Calibri" panose="020F0502020204030204" pitchFamily="34" charset="0"/>
                <a:ea typeface="Calibri" panose="020F0502020204030204" pitchFamily="34" charset="0"/>
                <a:cs typeface="Calibri" panose="020F0502020204030204" pitchFamily="34" charset="0"/>
              </a:rPr>
              <a:t>();!   </a:t>
            </a:r>
          </a:p>
          <a:p>
            <a:r>
              <a:rPr lang="en-IN" sz="2000" dirty="0">
                <a:latin typeface="Calibri" panose="020F0502020204030204" pitchFamily="34" charset="0"/>
                <a:ea typeface="Calibri" panose="020F0502020204030204" pitchFamily="34" charset="0"/>
                <a:cs typeface="Calibri" panose="020F0502020204030204" pitchFamily="34" charset="0"/>
              </a:rPr>
              <a:t> return 0;   }</a:t>
            </a:r>
            <a:endParaRPr lang="en-IN" sz="2000" dirty="0"/>
          </a:p>
        </p:txBody>
      </p:sp>
    </p:spTree>
    <p:extLst>
      <p:ext uri="{BB962C8B-B14F-4D97-AF65-F5344CB8AC3E}">
        <p14:creationId xmlns:p14="http://schemas.microsoft.com/office/powerpoint/2010/main" val="317862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70730-8129-A0BE-4367-12421F7B162F}"/>
              </a:ext>
            </a:extLst>
          </p:cNvPr>
          <p:cNvSpPr>
            <a:spLocks noGrp="1"/>
          </p:cNvSpPr>
          <p:nvPr>
            <p:ph type="title"/>
          </p:nvPr>
        </p:nvSpPr>
        <p:spPr/>
        <p:txBody>
          <a:bodyPr/>
          <a:lstStyle/>
          <a:p>
            <a:r>
              <a:rPr lang="en-IN" dirty="0"/>
              <a:t>Polymorphism in C++</a:t>
            </a:r>
          </a:p>
        </p:txBody>
      </p:sp>
      <p:sp>
        <p:nvSpPr>
          <p:cNvPr id="3" name="Content Placeholder 2">
            <a:extLst>
              <a:ext uri="{FF2B5EF4-FFF2-40B4-BE49-F238E27FC236}">
                <a16:creationId xmlns="" xmlns:a16="http://schemas.microsoft.com/office/drawing/2014/main" id="{64654FC8-6D3D-D0AC-DB92-5241AF4F3F15}"/>
              </a:ext>
            </a:extLst>
          </p:cNvPr>
          <p:cNvSpPr>
            <a:spLocks noGrp="1"/>
          </p:cNvSpPr>
          <p:nvPr>
            <p:ph idx="1"/>
          </p:nvPr>
        </p:nvSpPr>
        <p:spPr>
          <a:xfrm>
            <a:off x="1154954" y="2603499"/>
            <a:ext cx="9483549" cy="3512165"/>
          </a:xfrm>
        </p:spPr>
        <p:txBody>
          <a:bodyPr>
            <a:normAutofit fontScale="85000" lnSpcReduction="20000"/>
          </a:bodyPr>
          <a:lstStyle/>
          <a:p>
            <a:pPr algn="just">
              <a:buNone/>
            </a:pPr>
            <a:r>
              <a:rPr lang="en-US" sz="2600" b="1" dirty="0">
                <a:effectLst/>
                <a:latin typeface="Cambria" panose="02040503050406030204" pitchFamily="18" charset="0"/>
                <a:ea typeface="Cambria" panose="02040503050406030204" pitchFamily="18" charset="0"/>
              </a:rPr>
              <a:t>Polymorphism</a:t>
            </a:r>
            <a:r>
              <a:rPr lang="en-US" sz="2600" dirty="0">
                <a:effectLst/>
                <a:latin typeface="Cambria" panose="02040503050406030204" pitchFamily="18" charset="0"/>
                <a:ea typeface="Cambria" panose="02040503050406030204" pitchFamily="18" charset="0"/>
              </a:rPr>
              <a:t> means “many forms” (from Greek: </a:t>
            </a:r>
            <a:r>
              <a:rPr lang="en-US" sz="2600" i="1" dirty="0">
                <a:effectLst/>
                <a:latin typeface="Cambria" panose="02040503050406030204" pitchFamily="18" charset="0"/>
                <a:ea typeface="Cambria" panose="02040503050406030204" pitchFamily="18" charset="0"/>
              </a:rPr>
              <a:t>poly</a:t>
            </a:r>
            <a:r>
              <a:rPr lang="en-US" sz="2600" dirty="0">
                <a:effectLst/>
                <a:latin typeface="Cambria" panose="02040503050406030204" pitchFamily="18" charset="0"/>
                <a:ea typeface="Cambria" panose="02040503050406030204" pitchFamily="18" charset="0"/>
              </a:rPr>
              <a:t> = many, </a:t>
            </a:r>
            <a:r>
              <a:rPr lang="en-US" sz="2600" i="1" dirty="0">
                <a:effectLst/>
                <a:latin typeface="Cambria" panose="02040503050406030204" pitchFamily="18" charset="0"/>
                <a:ea typeface="Cambria" panose="02040503050406030204" pitchFamily="18" charset="0"/>
              </a:rPr>
              <a:t>morph</a:t>
            </a:r>
          </a:p>
          <a:p>
            <a:pPr algn="just">
              <a:buNone/>
            </a:pPr>
            <a:r>
              <a:rPr lang="en-US" sz="2600" dirty="0">
                <a:effectLst/>
                <a:latin typeface="Cambria" panose="02040503050406030204" pitchFamily="18" charset="0"/>
                <a:ea typeface="Cambria" panose="02040503050406030204" pitchFamily="18" charset="0"/>
              </a:rPr>
              <a:t> = form). In C++, it allows a single name (like a function, operator, or object) </a:t>
            </a:r>
          </a:p>
          <a:p>
            <a:pPr algn="just">
              <a:buNone/>
            </a:pPr>
            <a:r>
              <a:rPr lang="en-US" sz="2600" dirty="0">
                <a:effectLst/>
                <a:latin typeface="Cambria" panose="02040503050406030204" pitchFamily="18" charset="0"/>
                <a:ea typeface="Cambria" panose="02040503050406030204" pitchFamily="18" charset="0"/>
              </a:rPr>
              <a:t>to behave differently based on context, making code flexible and reusable.</a:t>
            </a:r>
          </a:p>
          <a:p>
            <a:pPr algn="just">
              <a:buNone/>
            </a:pPr>
            <a:r>
              <a:rPr lang="en-US" sz="2600" dirty="0">
                <a:effectLst/>
                <a:latin typeface="Cambria" panose="02040503050406030204" pitchFamily="18" charset="0"/>
                <a:ea typeface="Cambria" panose="02040503050406030204" pitchFamily="18" charset="0"/>
              </a:rPr>
              <a:t> Think of it like a universal remote: one button can control the TV, fan, or AC,</a:t>
            </a:r>
          </a:p>
          <a:p>
            <a:pPr algn="just">
              <a:buNone/>
            </a:pPr>
            <a:r>
              <a:rPr lang="en-US" sz="2600" dirty="0">
                <a:effectLst/>
                <a:latin typeface="Cambria" panose="02040503050406030204" pitchFamily="18" charset="0"/>
                <a:ea typeface="Cambria" panose="02040503050406030204" pitchFamily="18" charset="0"/>
              </a:rPr>
              <a:t> depending on what it’s pointing at.</a:t>
            </a:r>
          </a:p>
          <a:p>
            <a:pPr>
              <a:buNone/>
            </a:pPr>
            <a:r>
              <a:rPr lang="en-US" sz="2600" dirty="0">
                <a:effectLst/>
                <a:latin typeface="Cambria" panose="02040503050406030204" pitchFamily="18" charset="0"/>
                <a:ea typeface="Cambria" panose="02040503050406030204" pitchFamily="18" charset="0"/>
              </a:rPr>
              <a:t>C++ supports two main types of polymorphism:</a:t>
            </a:r>
          </a:p>
          <a:p>
            <a:pPr>
              <a:buFont typeface="+mj-lt"/>
              <a:buAutoNum type="arabicPeriod"/>
            </a:pPr>
            <a:r>
              <a:rPr lang="en-US" sz="2600" b="1" dirty="0">
                <a:latin typeface="Cambria" panose="02040503050406030204" pitchFamily="18" charset="0"/>
                <a:ea typeface="Cambria" panose="02040503050406030204" pitchFamily="18" charset="0"/>
              </a:rPr>
              <a:t>Compile-Time Polymorphism</a:t>
            </a:r>
            <a:r>
              <a:rPr lang="en-US" sz="2600" dirty="0">
                <a:latin typeface="Cambria" panose="02040503050406030204" pitchFamily="18" charset="0"/>
                <a:ea typeface="Cambria" panose="02040503050406030204" pitchFamily="18" charset="0"/>
              </a:rPr>
              <a:t> (Static): Decided when the code is compiled.</a:t>
            </a:r>
          </a:p>
          <a:p>
            <a:pPr>
              <a:buFont typeface="+mj-lt"/>
              <a:buAutoNum type="arabicPeriod"/>
            </a:pPr>
            <a:r>
              <a:rPr lang="en-US" sz="2600" b="1" dirty="0">
                <a:latin typeface="Cambria" panose="02040503050406030204" pitchFamily="18" charset="0"/>
                <a:ea typeface="Cambria" panose="02040503050406030204" pitchFamily="18" charset="0"/>
              </a:rPr>
              <a:t>Runtime Polymorphism</a:t>
            </a:r>
            <a:r>
              <a:rPr lang="en-US" sz="2600" dirty="0">
                <a:latin typeface="Cambria" panose="02040503050406030204" pitchFamily="18" charset="0"/>
                <a:ea typeface="Cambria" panose="02040503050406030204" pitchFamily="18" charset="0"/>
              </a:rPr>
              <a:t> (Dynamic): Decided when the program runs.</a:t>
            </a:r>
          </a:p>
          <a:p>
            <a:endParaRPr lang="en-IN" dirty="0"/>
          </a:p>
        </p:txBody>
      </p:sp>
    </p:spTree>
    <p:extLst>
      <p:ext uri="{BB962C8B-B14F-4D97-AF65-F5344CB8AC3E}">
        <p14:creationId xmlns:p14="http://schemas.microsoft.com/office/powerpoint/2010/main" val="893639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45813-A185-51EC-FC64-DF843E6815FD}"/>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BADC4CDF-4631-B346-3C02-1CD544C5828B}"/>
              </a:ext>
            </a:extLst>
          </p:cNvPr>
          <p:cNvSpPr>
            <a:spLocks noGrp="1"/>
          </p:cNvSpPr>
          <p:nvPr>
            <p:ph idx="1"/>
          </p:nvPr>
        </p:nvSpPr>
        <p:spPr>
          <a:xfrm>
            <a:off x="1154954" y="2603500"/>
            <a:ext cx="9414723" cy="3944784"/>
          </a:xfrm>
        </p:spPr>
        <p:txBody>
          <a:bodyPr>
            <a:normAutofit fontScale="92500" lnSpcReduction="20000"/>
          </a:bodyPr>
          <a:lstStyle/>
          <a:p>
            <a:pPr>
              <a:buNone/>
            </a:pPr>
            <a:r>
              <a:rPr lang="en-US" sz="2200" dirty="0">
                <a:effectLst/>
                <a:latin typeface="Cambria" panose="02040503050406030204" pitchFamily="18" charset="0"/>
                <a:ea typeface="Cambria" panose="02040503050406030204" pitchFamily="18" charset="0"/>
              </a:rPr>
              <a:t>This happens during compilation, where the compiler picks the correct function or</a:t>
            </a:r>
          </a:p>
          <a:p>
            <a:pPr>
              <a:buNone/>
            </a:pPr>
            <a:r>
              <a:rPr lang="en-US" sz="2200" dirty="0">
                <a:effectLst/>
                <a:latin typeface="Cambria" panose="02040503050406030204" pitchFamily="18" charset="0"/>
                <a:ea typeface="Cambria" panose="02040503050406030204" pitchFamily="18" charset="0"/>
              </a:rPr>
              <a:t> operation based on the types or number of arguments. It’s fast because there’s no</a:t>
            </a:r>
          </a:p>
          <a:p>
            <a:pPr>
              <a:buNone/>
            </a:pPr>
            <a:r>
              <a:rPr lang="en-US" sz="2200" dirty="0">
                <a:effectLst/>
                <a:latin typeface="Cambria" panose="02040503050406030204" pitchFamily="18" charset="0"/>
                <a:ea typeface="Cambria" panose="02040503050406030204" pitchFamily="18" charset="0"/>
              </a:rPr>
              <a:t> decision-making at runtime. It’s like choosing your pizza toppings when ordering,</a:t>
            </a:r>
          </a:p>
          <a:p>
            <a:pPr>
              <a:buNone/>
            </a:pPr>
            <a:r>
              <a:rPr lang="en-US" sz="2200" dirty="0">
                <a:effectLst/>
                <a:latin typeface="Cambria" panose="02040503050406030204" pitchFamily="18" charset="0"/>
                <a:ea typeface="Cambria" panose="02040503050406030204" pitchFamily="18" charset="0"/>
              </a:rPr>
              <a:t> not when it’s delivered.</a:t>
            </a:r>
          </a:p>
          <a:p>
            <a:pPr>
              <a:buNone/>
            </a:pPr>
            <a:r>
              <a:rPr lang="en-US" sz="2200" b="1" dirty="0">
                <a:latin typeface="Cambria" panose="02040503050406030204" pitchFamily="18" charset="0"/>
                <a:ea typeface="Cambria" panose="02040503050406030204" pitchFamily="18" charset="0"/>
              </a:rPr>
              <a:t>1.1 Function Overloading</a:t>
            </a:r>
          </a:p>
          <a:p>
            <a:pPr>
              <a:buFont typeface="Arial" panose="020B0604020202020204" pitchFamily="34" charset="0"/>
              <a:buChar char="•"/>
            </a:pPr>
            <a:r>
              <a:rPr lang="en-US" sz="2200" b="1" dirty="0">
                <a:latin typeface="Cambria" panose="02040503050406030204" pitchFamily="18" charset="0"/>
                <a:ea typeface="Cambria" panose="02040503050406030204" pitchFamily="18" charset="0"/>
              </a:rPr>
              <a:t>What is it?</a:t>
            </a:r>
            <a:r>
              <a:rPr lang="en-US" sz="2200" dirty="0">
                <a:latin typeface="Cambria" panose="02040503050406030204" pitchFamily="18" charset="0"/>
                <a:ea typeface="Cambria" panose="02040503050406030204" pitchFamily="18" charset="0"/>
              </a:rPr>
              <a:t> Multiple functions with the same name but different parameters (number, type, or order).</a:t>
            </a:r>
          </a:p>
          <a:p>
            <a:pPr>
              <a:buFont typeface="Arial" panose="020B0604020202020204" pitchFamily="34" charset="0"/>
              <a:buChar char="•"/>
            </a:pPr>
            <a:r>
              <a:rPr lang="en-US" sz="2200" b="1" dirty="0">
                <a:latin typeface="Cambria" panose="02040503050406030204" pitchFamily="18" charset="0"/>
                <a:ea typeface="Cambria" panose="02040503050406030204" pitchFamily="18" charset="0"/>
              </a:rPr>
              <a:t>How it works?</a:t>
            </a:r>
            <a:r>
              <a:rPr lang="en-US" sz="2200" dirty="0">
                <a:latin typeface="Cambria" panose="02040503050406030204" pitchFamily="18" charset="0"/>
                <a:ea typeface="Cambria" panose="02040503050406030204" pitchFamily="18" charset="0"/>
              </a:rPr>
              <a:t> The compiler matches the function call to the right version based on the arguments.</a:t>
            </a:r>
          </a:p>
          <a:p>
            <a:pPr>
              <a:buFont typeface="Arial" panose="020B0604020202020204" pitchFamily="34" charset="0"/>
              <a:buChar char="•"/>
            </a:pPr>
            <a:r>
              <a:rPr lang="en-US" sz="2200" b="1" dirty="0">
                <a:latin typeface="Cambria" panose="02040503050406030204" pitchFamily="18" charset="0"/>
                <a:ea typeface="Cambria" panose="02040503050406030204" pitchFamily="18" charset="0"/>
              </a:rPr>
              <a:t>Analogy</a:t>
            </a:r>
            <a:r>
              <a:rPr lang="en-US" sz="2200" dirty="0">
                <a:latin typeface="Cambria" panose="02040503050406030204" pitchFamily="18" charset="0"/>
                <a:ea typeface="Cambria" panose="02040503050406030204" pitchFamily="18" charset="0"/>
              </a:rPr>
              <a:t>: Like ordering “coffee” at a café—small, large, or decaf changes </a:t>
            </a:r>
            <a:r>
              <a:rPr lang="en-US" sz="2000" dirty="0">
                <a:latin typeface="Cambria" panose="02040503050406030204" pitchFamily="18" charset="0"/>
                <a:ea typeface="Cambria" panose="02040503050406030204" pitchFamily="18" charset="0"/>
              </a:rPr>
              <a:t>what you get.</a:t>
            </a:r>
          </a:p>
          <a:p>
            <a:endParaRPr lang="en-IN" dirty="0"/>
          </a:p>
        </p:txBody>
      </p:sp>
    </p:spTree>
    <p:extLst>
      <p:ext uri="{BB962C8B-B14F-4D97-AF65-F5344CB8AC3E}">
        <p14:creationId xmlns:p14="http://schemas.microsoft.com/office/powerpoint/2010/main" val="183924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87FCCF-0E3D-A324-F56F-07470F2B8E85}"/>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56ADAA5D-F1D8-5506-6C95-975564055598}"/>
              </a:ext>
            </a:extLst>
          </p:cNvPr>
          <p:cNvSpPr>
            <a:spLocks noGrp="1"/>
          </p:cNvSpPr>
          <p:nvPr>
            <p:ph idx="1"/>
          </p:nvPr>
        </p:nvSpPr>
        <p:spPr>
          <a:xfrm>
            <a:off x="196645" y="2281680"/>
            <a:ext cx="5604387" cy="4414684"/>
          </a:xfrm>
        </p:spPr>
        <p:txBody>
          <a:bodyPr>
            <a:noAutofit/>
          </a:bodyPr>
          <a:lstStyle/>
          <a:p>
            <a:pPr marL="0" indent="0">
              <a:buNone/>
            </a:pPr>
            <a:r>
              <a:rPr lang="en-IN" sz="2000" dirty="0">
                <a:latin typeface="Cambria" panose="02040503050406030204" pitchFamily="18" charset="0"/>
                <a:ea typeface="Cambria" panose="02040503050406030204" pitchFamily="18" charset="0"/>
              </a:rPr>
              <a:t>#include &lt;iostream&gt;</a:t>
            </a:r>
          </a:p>
          <a:p>
            <a:pPr marL="0" indent="0">
              <a:buNone/>
            </a:pPr>
            <a:r>
              <a:rPr lang="en-IN" sz="2000" dirty="0">
                <a:latin typeface="Cambria" panose="02040503050406030204" pitchFamily="18" charset="0"/>
                <a:ea typeface="Cambria" panose="02040503050406030204" pitchFamily="18" charset="0"/>
              </a:rPr>
              <a:t>class Printer {</a:t>
            </a:r>
          </a:p>
          <a:p>
            <a:pPr marL="0" indent="0">
              <a:buNone/>
            </a:pPr>
            <a:r>
              <a:rPr lang="en-IN" sz="2000" dirty="0">
                <a:latin typeface="Cambria" panose="02040503050406030204" pitchFamily="18" charset="0"/>
                <a:ea typeface="Cambria" panose="02040503050406030204" pitchFamily="18" charset="0"/>
              </a:rPr>
              <a:t>public:</a:t>
            </a:r>
          </a:p>
          <a:p>
            <a:pPr marL="0" indent="0">
              <a:buNone/>
            </a:pPr>
            <a:r>
              <a:rPr lang="en-IN" sz="2000" dirty="0">
                <a:latin typeface="Cambria" panose="02040503050406030204" pitchFamily="18" charset="0"/>
                <a:ea typeface="Cambria" panose="02040503050406030204" pitchFamily="18" charset="0"/>
              </a:rPr>
              <a:t>    void print(int x) {</a:t>
            </a:r>
          </a:p>
          <a:p>
            <a:pPr marL="0" indent="0">
              <a:buNone/>
            </a:pPr>
            <a:r>
              <a:rPr lang="en-IN" sz="2000" dirty="0">
                <a:latin typeface="Cambria" panose="02040503050406030204" pitchFamily="18" charset="0"/>
                <a:ea typeface="Cambria" panose="02040503050406030204" pitchFamily="18" charset="0"/>
              </a:rPr>
              <a:t>        std::</a:t>
            </a:r>
            <a:r>
              <a:rPr lang="en-IN" sz="2000" dirty="0" err="1">
                <a:latin typeface="Cambria" panose="02040503050406030204" pitchFamily="18" charset="0"/>
                <a:ea typeface="Cambria" panose="02040503050406030204" pitchFamily="18" charset="0"/>
              </a:rPr>
              <a:t>cout</a:t>
            </a:r>
            <a:r>
              <a:rPr lang="en-IN" sz="2000" dirty="0">
                <a:latin typeface="Cambria" panose="02040503050406030204" pitchFamily="18" charset="0"/>
                <a:ea typeface="Cambria" panose="02040503050406030204" pitchFamily="18" charset="0"/>
              </a:rPr>
              <a:t> &lt;&lt; "Number: " &lt;&lt; x &lt;&lt; std::</a:t>
            </a:r>
            <a:r>
              <a:rPr lang="en-IN" sz="2000" dirty="0" err="1">
                <a:latin typeface="Cambria" panose="02040503050406030204" pitchFamily="18" charset="0"/>
                <a:ea typeface="Cambria" panose="02040503050406030204" pitchFamily="18" charset="0"/>
              </a:rPr>
              <a:t>endl</a:t>
            </a:r>
            <a:r>
              <a:rPr lang="en-IN" sz="2000" dirty="0">
                <a:latin typeface="Cambria" panose="02040503050406030204" pitchFamily="18" charset="0"/>
                <a:ea typeface="Cambria" panose="02040503050406030204" pitchFamily="18" charset="0"/>
              </a:rPr>
              <a:t>;    }</a:t>
            </a:r>
          </a:p>
          <a:p>
            <a:pPr marL="0" indent="0">
              <a:buNone/>
            </a:pPr>
            <a:r>
              <a:rPr lang="en-IN" sz="2000" dirty="0">
                <a:latin typeface="Cambria" panose="02040503050406030204" pitchFamily="18" charset="0"/>
                <a:ea typeface="Cambria" panose="02040503050406030204" pitchFamily="18" charset="0"/>
              </a:rPr>
              <a:t>void print(std::string s) {</a:t>
            </a:r>
          </a:p>
          <a:p>
            <a:pPr marL="0" indent="0">
              <a:buNone/>
            </a:pPr>
            <a:r>
              <a:rPr lang="en-IN" sz="2000" dirty="0">
                <a:latin typeface="Cambria" panose="02040503050406030204" pitchFamily="18" charset="0"/>
                <a:ea typeface="Cambria" panose="02040503050406030204" pitchFamily="18" charset="0"/>
              </a:rPr>
              <a:t>      std::</a:t>
            </a:r>
            <a:r>
              <a:rPr lang="en-IN" sz="2000" dirty="0" err="1">
                <a:latin typeface="Cambria" panose="02040503050406030204" pitchFamily="18" charset="0"/>
                <a:ea typeface="Cambria" panose="02040503050406030204" pitchFamily="18" charset="0"/>
              </a:rPr>
              <a:t>cout</a:t>
            </a:r>
            <a:r>
              <a:rPr lang="en-IN" sz="2000" dirty="0">
                <a:latin typeface="Cambria" panose="02040503050406030204" pitchFamily="18" charset="0"/>
                <a:ea typeface="Cambria" panose="02040503050406030204" pitchFamily="18" charset="0"/>
              </a:rPr>
              <a:t> &lt;&lt; "Text: " &lt;&lt; s &lt;&lt; std::</a:t>
            </a:r>
            <a:r>
              <a:rPr lang="en-IN" sz="2000" dirty="0" err="1">
                <a:latin typeface="Cambria" panose="02040503050406030204" pitchFamily="18" charset="0"/>
                <a:ea typeface="Cambria" panose="02040503050406030204" pitchFamily="18" charset="0"/>
              </a:rPr>
              <a:t>endl</a:t>
            </a:r>
            <a:r>
              <a:rPr lang="en-IN" sz="2000" dirty="0">
                <a:latin typeface="Cambria" panose="02040503050406030204" pitchFamily="18" charset="0"/>
                <a:ea typeface="Cambria" panose="02040503050406030204" pitchFamily="18" charset="0"/>
              </a:rPr>
              <a:t>;   }</a:t>
            </a:r>
          </a:p>
          <a:p>
            <a:pPr marL="0" indent="0">
              <a:buNone/>
            </a:pPr>
            <a:r>
              <a:rPr lang="en-IN" sz="2000" dirty="0">
                <a:latin typeface="Cambria" panose="02040503050406030204" pitchFamily="18" charset="0"/>
                <a:ea typeface="Cambria" panose="02040503050406030204" pitchFamily="18" charset="0"/>
              </a:rPr>
              <a:t> void print(int a, int b) {</a:t>
            </a:r>
          </a:p>
          <a:p>
            <a:pPr marL="0" indent="0">
              <a:buNone/>
            </a:pPr>
            <a:r>
              <a:rPr lang="en-IN" sz="2000" dirty="0">
                <a:latin typeface="Cambria" panose="02040503050406030204" pitchFamily="18" charset="0"/>
                <a:ea typeface="Cambria" panose="02040503050406030204" pitchFamily="18" charset="0"/>
              </a:rPr>
              <a:t>       std::</a:t>
            </a:r>
            <a:r>
              <a:rPr lang="en-IN" sz="2000" dirty="0" err="1">
                <a:latin typeface="Cambria" panose="02040503050406030204" pitchFamily="18" charset="0"/>
                <a:ea typeface="Cambria" panose="02040503050406030204" pitchFamily="18" charset="0"/>
              </a:rPr>
              <a:t>cout</a:t>
            </a:r>
            <a:r>
              <a:rPr lang="en-IN" sz="2000" dirty="0">
                <a:latin typeface="Cambria" panose="02040503050406030204" pitchFamily="18" charset="0"/>
                <a:ea typeface="Cambria" panose="02040503050406030204" pitchFamily="18" charset="0"/>
              </a:rPr>
              <a:t> &lt;&lt; "Two numbers: " &lt;&lt; a &lt;&lt; ", " &lt;&lt; b &lt;&lt; std::</a:t>
            </a:r>
            <a:r>
              <a:rPr lang="en-IN" sz="2000" dirty="0" err="1">
                <a:latin typeface="Cambria" panose="02040503050406030204" pitchFamily="18" charset="0"/>
                <a:ea typeface="Cambria" panose="02040503050406030204" pitchFamily="18" charset="0"/>
              </a:rPr>
              <a:t>endl</a:t>
            </a:r>
            <a:r>
              <a:rPr lang="en-IN" sz="2000" dirty="0">
                <a:latin typeface="Cambria" panose="02040503050406030204" pitchFamily="18" charset="0"/>
                <a:ea typeface="Cambria" panose="02040503050406030204" pitchFamily="18" charset="0"/>
              </a:rPr>
              <a:t>;</a:t>
            </a:r>
          </a:p>
          <a:p>
            <a:pPr marL="0" indent="0">
              <a:buNone/>
            </a:pPr>
            <a:r>
              <a:rPr lang="en-IN" sz="2000" dirty="0">
                <a:latin typeface="Cambria" panose="02040503050406030204" pitchFamily="18" charset="0"/>
                <a:ea typeface="Cambria" panose="02040503050406030204" pitchFamily="18" charset="0"/>
              </a:rPr>
              <a:t>    }};</a:t>
            </a:r>
          </a:p>
        </p:txBody>
      </p:sp>
      <p:sp>
        <p:nvSpPr>
          <p:cNvPr id="9" name="TextBox 8">
            <a:extLst>
              <a:ext uri="{FF2B5EF4-FFF2-40B4-BE49-F238E27FC236}">
                <a16:creationId xmlns="" xmlns:a16="http://schemas.microsoft.com/office/drawing/2014/main" id="{539F599B-118F-C548-A9AC-87978A0A6E03}"/>
              </a:ext>
            </a:extLst>
          </p:cNvPr>
          <p:cNvSpPr txBox="1"/>
          <p:nvPr/>
        </p:nvSpPr>
        <p:spPr>
          <a:xfrm>
            <a:off x="6666270" y="2469873"/>
            <a:ext cx="4827640" cy="2246769"/>
          </a:xfrm>
          <a:prstGeom prst="rect">
            <a:avLst/>
          </a:prstGeom>
          <a:noFill/>
        </p:spPr>
        <p:txBody>
          <a:bodyPr wrap="square">
            <a:spAutoFit/>
          </a:bodyPr>
          <a:lstStyle/>
          <a:p>
            <a:r>
              <a:rPr lang="en-IN" sz="2000" dirty="0">
                <a:latin typeface="Cambria" panose="02040503050406030204" pitchFamily="18" charset="0"/>
                <a:ea typeface="Cambria" panose="02040503050406030204" pitchFamily="18" charset="0"/>
              </a:rPr>
              <a:t>int main() {</a:t>
            </a:r>
          </a:p>
          <a:p>
            <a:r>
              <a:rPr lang="en-IN" sz="2000" dirty="0">
                <a:latin typeface="Cambria" panose="02040503050406030204" pitchFamily="18" charset="0"/>
                <a:ea typeface="Cambria" panose="02040503050406030204" pitchFamily="18" charset="0"/>
              </a:rPr>
              <a:t>    Printer p;</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p.print</a:t>
            </a:r>
            <a:r>
              <a:rPr lang="en-IN" sz="2000" dirty="0">
                <a:latin typeface="Cambria" panose="02040503050406030204" pitchFamily="18" charset="0"/>
                <a:ea typeface="Cambria" panose="02040503050406030204" pitchFamily="18" charset="0"/>
              </a:rPr>
              <a:t>(42);           // Calls print(int)</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p.print</a:t>
            </a:r>
            <a:r>
              <a:rPr lang="en-IN" sz="2000" dirty="0">
                <a:latin typeface="Cambria" panose="02040503050406030204" pitchFamily="18" charset="0"/>
                <a:ea typeface="Cambria" panose="02040503050406030204" pitchFamily="18" charset="0"/>
              </a:rPr>
              <a:t>("Hello");      // Calls print(string)</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p.print</a:t>
            </a:r>
            <a:r>
              <a:rPr lang="en-IN" sz="2000" dirty="0">
                <a:latin typeface="Cambria" panose="02040503050406030204" pitchFamily="18" charset="0"/>
                <a:ea typeface="Cambria" panose="02040503050406030204" pitchFamily="18" charset="0"/>
              </a:rPr>
              <a:t>(10, 20);       // Calls print(int, int)</a:t>
            </a:r>
          </a:p>
          <a:p>
            <a:r>
              <a:rPr lang="en-IN" sz="2000" dirty="0">
                <a:latin typeface="Cambria" panose="02040503050406030204" pitchFamily="18" charset="0"/>
                <a:ea typeface="Cambria" panose="02040503050406030204" pitchFamily="18" charset="0"/>
              </a:rPr>
              <a:t>    return 0;</a:t>
            </a:r>
          </a:p>
          <a:p>
            <a:r>
              <a:rPr lang="en-IN" sz="2000" dirty="0">
                <a:latin typeface="Cambria" panose="02040503050406030204" pitchFamily="18" charset="0"/>
                <a:ea typeface="Cambria" panose="02040503050406030204" pitchFamily="18" charset="0"/>
              </a:rPr>
              <a:t>}</a:t>
            </a:r>
          </a:p>
        </p:txBody>
      </p:sp>
      <p:cxnSp>
        <p:nvCxnSpPr>
          <p:cNvPr id="11" name="Straight Connector 10">
            <a:extLst>
              <a:ext uri="{FF2B5EF4-FFF2-40B4-BE49-F238E27FC236}">
                <a16:creationId xmlns="" xmlns:a16="http://schemas.microsoft.com/office/drawing/2014/main" id="{0CD72BBD-C844-1227-C628-E005ACD795C3}"/>
              </a:ext>
            </a:extLst>
          </p:cNvPr>
          <p:cNvCxnSpPr>
            <a:cxnSpLocks/>
          </p:cNvCxnSpPr>
          <p:nvPr/>
        </p:nvCxnSpPr>
        <p:spPr>
          <a:xfrm>
            <a:off x="6213987" y="2290916"/>
            <a:ext cx="68826" cy="4567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307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F560F3-CD75-9692-50EE-C05C1B3C36B8}"/>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1D9BE810-A225-47A7-60C1-805FE77CC693}"/>
              </a:ext>
            </a:extLst>
          </p:cNvPr>
          <p:cNvSpPr>
            <a:spLocks noGrp="1"/>
          </p:cNvSpPr>
          <p:nvPr>
            <p:ph idx="1"/>
          </p:nvPr>
        </p:nvSpPr>
        <p:spPr/>
        <p:txBody>
          <a:bodyPr/>
          <a:lstStyle/>
          <a:p>
            <a:pPr>
              <a:buNone/>
            </a:pPr>
            <a:r>
              <a:rPr lang="en-US" sz="2000" b="1" dirty="0">
                <a:latin typeface="Cambria" panose="02040503050406030204" pitchFamily="18" charset="0"/>
                <a:ea typeface="Cambria" panose="02040503050406030204" pitchFamily="18" charset="0"/>
              </a:rPr>
              <a:t>1.2 Operator Overloading</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What is it?</a:t>
            </a:r>
            <a:r>
              <a:rPr lang="en-US" sz="2000" dirty="0">
                <a:latin typeface="Cambria" panose="02040503050406030204" pitchFamily="18" charset="0"/>
                <a:ea typeface="Cambria" panose="02040503050406030204" pitchFamily="18" charset="0"/>
              </a:rPr>
              <a:t> Redefining operators (like +, ==, &lt;&lt;) for custom classes so they work like built-in types.</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How it works?</a:t>
            </a:r>
            <a:r>
              <a:rPr lang="en-US" sz="2000" dirty="0">
                <a:latin typeface="Cambria" panose="02040503050406030204" pitchFamily="18" charset="0"/>
                <a:ea typeface="Cambria" panose="02040503050406030204" pitchFamily="18" charset="0"/>
              </a:rPr>
              <a:t> You tell C++ what an operator does when used with your objects.</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Analogy</a:t>
            </a:r>
            <a:r>
              <a:rPr lang="en-US" sz="2000" dirty="0">
                <a:latin typeface="Cambria" panose="02040503050406030204" pitchFamily="18" charset="0"/>
                <a:ea typeface="Cambria" panose="02040503050406030204" pitchFamily="18" charset="0"/>
              </a:rPr>
              <a:t>: Like teaching a calculator to add “apples” instead of numbers.</a:t>
            </a:r>
          </a:p>
          <a:p>
            <a:endParaRPr lang="en-IN" dirty="0"/>
          </a:p>
        </p:txBody>
      </p:sp>
    </p:spTree>
    <p:extLst>
      <p:ext uri="{BB962C8B-B14F-4D97-AF65-F5344CB8AC3E}">
        <p14:creationId xmlns:p14="http://schemas.microsoft.com/office/powerpoint/2010/main" val="2974248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F616C-035C-C53A-2605-74F712AE1CE2}"/>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50A7AECB-64C4-E01D-4F57-16F2FF1F4DA8}"/>
              </a:ext>
            </a:extLst>
          </p:cNvPr>
          <p:cNvSpPr>
            <a:spLocks noGrp="1"/>
          </p:cNvSpPr>
          <p:nvPr>
            <p:ph idx="1"/>
          </p:nvPr>
        </p:nvSpPr>
        <p:spPr>
          <a:xfrm>
            <a:off x="2" y="2222090"/>
            <a:ext cx="4688540" cy="4483510"/>
          </a:xfrm>
        </p:spPr>
        <p:txBody>
          <a:bodyPr>
            <a:noAutofit/>
          </a:bodyPr>
          <a:lstStyle/>
          <a:p>
            <a:pPr marL="0" indent="0">
              <a:buNone/>
            </a:pPr>
            <a:r>
              <a:rPr lang="en-IN" dirty="0"/>
              <a:t>#include &lt;iostream&gt;</a:t>
            </a:r>
          </a:p>
          <a:p>
            <a:pPr marL="0" indent="0">
              <a:buNone/>
            </a:pPr>
            <a:r>
              <a:rPr lang="en-IN" dirty="0"/>
              <a:t>using namespace std;</a:t>
            </a:r>
          </a:p>
          <a:p>
            <a:pPr marL="0" indent="0">
              <a:buNone/>
            </a:pPr>
            <a:r>
              <a:rPr lang="en-IN" dirty="0"/>
              <a:t>class Distance {</a:t>
            </a:r>
          </a:p>
          <a:p>
            <a:pPr marL="0" indent="0">
              <a:buNone/>
            </a:pPr>
            <a:r>
              <a:rPr lang="en-IN" dirty="0"/>
              <a:t>private:</a:t>
            </a:r>
          </a:p>
          <a:p>
            <a:pPr marL="0" indent="0">
              <a:buNone/>
            </a:pPr>
            <a:r>
              <a:rPr lang="en-IN" dirty="0"/>
              <a:t>    int meters;</a:t>
            </a:r>
          </a:p>
          <a:p>
            <a:pPr marL="0" indent="0">
              <a:buNone/>
            </a:pPr>
            <a:r>
              <a:rPr lang="en-IN" dirty="0"/>
              <a:t>public:</a:t>
            </a:r>
          </a:p>
          <a:p>
            <a:pPr marL="0" indent="0">
              <a:buNone/>
            </a:pPr>
            <a:r>
              <a:rPr lang="en-IN" dirty="0"/>
              <a:t>Distance(</a:t>
            </a:r>
            <a:r>
              <a:rPr lang="en-IN" dirty="0" err="1"/>
              <a:t>int</a:t>
            </a:r>
            <a:r>
              <a:rPr lang="en-IN" dirty="0"/>
              <a:t> </a:t>
            </a:r>
            <a:r>
              <a:rPr lang="en-IN" dirty="0" smtClean="0"/>
              <a:t>m) </a:t>
            </a:r>
            <a:r>
              <a:rPr lang="en-IN" dirty="0"/>
              <a:t>: </a:t>
            </a:r>
            <a:r>
              <a:rPr lang="en-IN" dirty="0" smtClean="0"/>
              <a:t>meters(m=0) {}</a:t>
            </a:r>
          </a:p>
          <a:p>
            <a:pPr marL="0" indent="0">
              <a:buNone/>
            </a:pPr>
            <a:r>
              <a:rPr lang="en-IN" dirty="0" smtClean="0"/>
              <a:t>Distance operator+(Distance&amp; other) {</a:t>
            </a:r>
          </a:p>
          <a:p>
            <a:pPr marL="0" indent="0">
              <a:buNone/>
            </a:pPr>
            <a:r>
              <a:rPr lang="en-IN" dirty="0" smtClean="0"/>
              <a:t>        </a:t>
            </a:r>
            <a:r>
              <a:rPr lang="en-IN" dirty="0"/>
              <a:t>return Distance(meters + </a:t>
            </a:r>
            <a:r>
              <a:rPr lang="en-IN" dirty="0" err="1"/>
              <a:t>other.meters</a:t>
            </a:r>
            <a:r>
              <a:rPr lang="en-IN" dirty="0"/>
              <a:t>);  }</a:t>
            </a:r>
          </a:p>
          <a:p>
            <a:pPr marL="0" indent="0">
              <a:buNone/>
            </a:pPr>
            <a:r>
              <a:rPr lang="en-IN" dirty="0"/>
              <a:t>bool operator==(Distance&amp; other) {</a:t>
            </a:r>
          </a:p>
          <a:p>
            <a:pPr marL="0" indent="0">
              <a:buNone/>
            </a:pPr>
            <a:r>
              <a:rPr lang="en-IN" dirty="0"/>
              <a:t>        return meters == </a:t>
            </a:r>
            <a:r>
              <a:rPr lang="en-IN" dirty="0" err="1"/>
              <a:t>other.meters</a:t>
            </a:r>
            <a:r>
              <a:rPr lang="en-IN" dirty="0"/>
              <a:t>;}</a:t>
            </a:r>
          </a:p>
          <a:p>
            <a:pPr marL="0" indent="0">
              <a:buNone/>
            </a:pPr>
            <a:endParaRPr lang="en-IN" dirty="0"/>
          </a:p>
          <a:p>
            <a:pPr marL="0" indent="0">
              <a:buNone/>
            </a:pPr>
            <a:endParaRPr lang="en-IN" dirty="0"/>
          </a:p>
        </p:txBody>
      </p:sp>
      <p:sp>
        <p:nvSpPr>
          <p:cNvPr id="7" name="TextBox 6">
            <a:extLst>
              <a:ext uri="{FF2B5EF4-FFF2-40B4-BE49-F238E27FC236}">
                <a16:creationId xmlns="" xmlns:a16="http://schemas.microsoft.com/office/drawing/2014/main" id="{07C18FA4-07D7-79D6-4090-6D226BE52EAD}"/>
              </a:ext>
            </a:extLst>
          </p:cNvPr>
          <p:cNvSpPr txBox="1"/>
          <p:nvPr/>
        </p:nvSpPr>
        <p:spPr>
          <a:xfrm>
            <a:off x="4796117" y="2333685"/>
            <a:ext cx="7395883" cy="4524315"/>
          </a:xfrm>
          <a:prstGeom prst="rect">
            <a:avLst/>
          </a:prstGeom>
          <a:noFill/>
        </p:spPr>
        <p:txBody>
          <a:bodyPr wrap="square">
            <a:spAutoFit/>
          </a:bodyPr>
          <a:lstStyle/>
          <a:p>
            <a:pPr marL="0" indent="0">
              <a:buNone/>
            </a:pPr>
            <a:r>
              <a:rPr lang="en-IN" dirty="0"/>
              <a:t>friend </a:t>
            </a:r>
            <a:r>
              <a:rPr lang="en-IN" dirty="0" err="1"/>
              <a:t>ostream</a:t>
            </a:r>
            <a:r>
              <a:rPr lang="en-IN" dirty="0"/>
              <a:t>&amp; operator&lt;&lt;(</a:t>
            </a:r>
            <a:r>
              <a:rPr lang="en-IN" dirty="0" err="1"/>
              <a:t>ostream</a:t>
            </a:r>
            <a:r>
              <a:rPr lang="en-IN" dirty="0"/>
              <a:t>&amp; </a:t>
            </a:r>
            <a:r>
              <a:rPr lang="en-IN" dirty="0" err="1"/>
              <a:t>os</a:t>
            </a:r>
            <a:r>
              <a:rPr lang="en-IN" dirty="0"/>
              <a:t>, Distance&amp; d) {</a:t>
            </a:r>
          </a:p>
          <a:p>
            <a:pPr marL="0" indent="0">
              <a:buNone/>
            </a:pPr>
            <a:r>
              <a:rPr lang="en-IN" dirty="0"/>
              <a:t>        </a:t>
            </a:r>
            <a:r>
              <a:rPr lang="en-IN" dirty="0" err="1"/>
              <a:t>os</a:t>
            </a:r>
            <a:r>
              <a:rPr lang="en-IN" dirty="0"/>
              <a:t> &lt;&lt; "Distance: " &lt;&lt; </a:t>
            </a:r>
            <a:r>
              <a:rPr lang="en-IN" dirty="0" err="1"/>
              <a:t>d.meters</a:t>
            </a:r>
            <a:r>
              <a:rPr lang="en-IN" dirty="0"/>
              <a:t> &lt;&lt; " meters";</a:t>
            </a:r>
          </a:p>
          <a:p>
            <a:pPr marL="0" indent="0">
              <a:buNone/>
            </a:pPr>
            <a:r>
              <a:rPr lang="en-IN" dirty="0"/>
              <a:t>        return </a:t>
            </a:r>
            <a:r>
              <a:rPr lang="en-IN" dirty="0" err="1"/>
              <a:t>os</a:t>
            </a:r>
            <a:r>
              <a:rPr lang="en-IN" dirty="0"/>
              <a:t>; }};</a:t>
            </a:r>
          </a:p>
          <a:p>
            <a:pPr marL="0" indent="0">
              <a:buNone/>
            </a:pPr>
            <a:r>
              <a:rPr lang="en-IN" dirty="0"/>
              <a:t>int main() {</a:t>
            </a:r>
          </a:p>
          <a:p>
            <a:pPr marL="0" indent="0">
              <a:buNone/>
            </a:pPr>
            <a:r>
              <a:rPr lang="en-IN" dirty="0"/>
              <a:t>Distance d1(100); // 100 meters</a:t>
            </a:r>
          </a:p>
          <a:p>
            <a:pPr marL="0" indent="0">
              <a:buNone/>
            </a:pPr>
            <a:r>
              <a:rPr lang="en-IN" dirty="0"/>
              <a:t>    Distance d2(50);  // 50 meters</a:t>
            </a:r>
          </a:p>
          <a:p>
            <a:pPr marL="0" indent="0">
              <a:buNone/>
            </a:pPr>
            <a:r>
              <a:rPr lang="en-IN" dirty="0"/>
              <a:t>Distance total = d1 + d2;</a:t>
            </a:r>
          </a:p>
          <a:p>
            <a:pPr marL="0" indent="0">
              <a:buNone/>
            </a:pPr>
            <a:r>
              <a:rPr lang="en-IN" dirty="0"/>
              <a:t>    </a:t>
            </a:r>
            <a:r>
              <a:rPr lang="en-IN" dirty="0" err="1"/>
              <a:t>cout</a:t>
            </a:r>
            <a:r>
              <a:rPr lang="en-IN" dirty="0"/>
              <a:t> &lt;&lt; "Distance 1: " &lt;&lt; d1 &lt;&lt; </a:t>
            </a:r>
            <a:r>
              <a:rPr lang="en-IN" dirty="0" err="1"/>
              <a:t>endl</a:t>
            </a:r>
            <a:r>
              <a:rPr lang="en-IN" dirty="0"/>
              <a:t>; // Distance: 100 meters</a:t>
            </a:r>
          </a:p>
          <a:p>
            <a:pPr marL="0" indent="0">
              <a:buNone/>
            </a:pPr>
            <a:r>
              <a:rPr lang="en-IN" dirty="0"/>
              <a:t>    </a:t>
            </a:r>
            <a:r>
              <a:rPr lang="en-IN" dirty="0" err="1"/>
              <a:t>cout</a:t>
            </a:r>
            <a:r>
              <a:rPr lang="en-IN" dirty="0"/>
              <a:t> &lt;&lt; "Distance 2: " &lt;&lt; d2 &lt;&lt; </a:t>
            </a:r>
            <a:r>
              <a:rPr lang="en-IN" dirty="0" err="1"/>
              <a:t>endl</a:t>
            </a:r>
            <a:r>
              <a:rPr lang="en-IN" dirty="0"/>
              <a:t>; // Distance: 50 meters</a:t>
            </a:r>
          </a:p>
          <a:p>
            <a:pPr marL="0" indent="0">
              <a:buNone/>
            </a:pPr>
            <a:r>
              <a:rPr lang="en-IN" dirty="0"/>
              <a:t>    </a:t>
            </a:r>
            <a:r>
              <a:rPr lang="en-IN" dirty="0" err="1"/>
              <a:t>cout</a:t>
            </a:r>
            <a:r>
              <a:rPr lang="en-IN" dirty="0"/>
              <a:t> &lt;&lt; "Total: " &lt;&lt; total &lt;&lt; </a:t>
            </a:r>
            <a:r>
              <a:rPr lang="en-IN" dirty="0" err="1"/>
              <a:t>endl</a:t>
            </a:r>
            <a:r>
              <a:rPr lang="en-IN" dirty="0"/>
              <a:t>;    // Distance: 150 meters</a:t>
            </a:r>
          </a:p>
          <a:p>
            <a:pPr marL="0" indent="0">
              <a:buNone/>
            </a:pPr>
            <a:r>
              <a:rPr lang="en-IN" dirty="0"/>
              <a:t>Distance d3(100); // Same as d1</a:t>
            </a:r>
          </a:p>
          <a:p>
            <a:pPr marL="0" indent="0">
              <a:buNone/>
            </a:pPr>
            <a:r>
              <a:rPr lang="en-IN" dirty="0"/>
              <a:t>    </a:t>
            </a:r>
            <a:r>
              <a:rPr lang="en-IN" dirty="0" err="1"/>
              <a:t>cout</a:t>
            </a:r>
            <a:r>
              <a:rPr lang="en-IN" dirty="0"/>
              <a:t> &lt;&lt; "d1 == d2? " &lt;&lt; (d1 == d2 ? "Yes" : "No") &lt;&lt; </a:t>
            </a:r>
            <a:r>
              <a:rPr lang="en-IN" dirty="0" err="1"/>
              <a:t>endl</a:t>
            </a:r>
            <a:r>
              <a:rPr lang="en-IN" dirty="0"/>
              <a:t>; // No</a:t>
            </a:r>
          </a:p>
          <a:p>
            <a:pPr marL="0" indent="0">
              <a:buNone/>
            </a:pPr>
            <a:r>
              <a:rPr lang="en-IN" dirty="0"/>
              <a:t>    </a:t>
            </a:r>
            <a:r>
              <a:rPr lang="en-IN" dirty="0" err="1"/>
              <a:t>cout</a:t>
            </a:r>
            <a:r>
              <a:rPr lang="en-IN" dirty="0"/>
              <a:t> &lt;&lt; "d1 == d3? " &lt;&lt; (d1 == d3 ? "Yes" : "No") &lt;&lt; </a:t>
            </a:r>
            <a:r>
              <a:rPr lang="en-IN" dirty="0" err="1"/>
              <a:t>endl</a:t>
            </a:r>
            <a:r>
              <a:rPr lang="en-IN" dirty="0"/>
              <a:t>; // Yes</a:t>
            </a:r>
          </a:p>
          <a:p>
            <a:pPr marL="0" indent="0">
              <a:buNone/>
            </a:pPr>
            <a:endParaRPr lang="en-IN" dirty="0"/>
          </a:p>
          <a:p>
            <a:pPr marL="0" indent="0">
              <a:buNone/>
            </a:pPr>
            <a:r>
              <a:rPr lang="en-IN" dirty="0"/>
              <a:t>    return 0;</a:t>
            </a:r>
          </a:p>
          <a:p>
            <a:pPr marL="0" indent="0">
              <a:buNone/>
            </a:pPr>
            <a:r>
              <a:rPr lang="en-IN" dirty="0"/>
              <a:t>}</a:t>
            </a:r>
          </a:p>
        </p:txBody>
      </p:sp>
      <p:cxnSp>
        <p:nvCxnSpPr>
          <p:cNvPr id="9" name="Straight Connector 8">
            <a:extLst>
              <a:ext uri="{FF2B5EF4-FFF2-40B4-BE49-F238E27FC236}">
                <a16:creationId xmlns="" xmlns:a16="http://schemas.microsoft.com/office/drawing/2014/main" id="{1F93260C-8848-59DE-5A93-9F393B6207D3}"/>
              </a:ext>
            </a:extLst>
          </p:cNvPr>
          <p:cNvCxnSpPr>
            <a:cxnSpLocks/>
          </p:cNvCxnSpPr>
          <p:nvPr/>
        </p:nvCxnSpPr>
        <p:spPr>
          <a:xfrm>
            <a:off x="4518212" y="2222090"/>
            <a:ext cx="0" cy="46359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001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7F4BB-AF96-12DD-3615-665A77AB74A4}"/>
              </a:ext>
            </a:extLst>
          </p:cNvPr>
          <p:cNvSpPr>
            <a:spLocks noGrp="1"/>
          </p:cNvSpPr>
          <p:nvPr>
            <p:ph type="title"/>
          </p:nvPr>
        </p:nvSpPr>
        <p:spPr/>
        <p:txBody>
          <a:bodyPr/>
          <a:lstStyle/>
          <a:p>
            <a:pPr lvl="0"/>
            <a:r>
              <a:rPr lang="en-US" dirty="0"/>
              <a:t>Character Functions in C++</a:t>
            </a:r>
            <a:endParaRPr lang="en-IN" dirty="0"/>
          </a:p>
        </p:txBody>
      </p:sp>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621161"/>
          </a:xfrm>
        </p:spPr>
        <p:txBody>
          <a:bodyPr>
            <a:normAutofit/>
          </a:bodyPr>
          <a:lstStyle/>
          <a:p>
            <a:pPr>
              <a:buNone/>
            </a:pPr>
            <a:r>
              <a:rPr lang="en-US" sz="2000" dirty="0" err="1">
                <a:latin typeface="Calibri" panose="020F0502020204030204" pitchFamily="34" charset="0"/>
                <a:ea typeface="Calibri" panose="020F0502020204030204" pitchFamily="34" charset="0"/>
                <a:cs typeface="Calibri" panose="020F0502020204030204" pitchFamily="34" charset="0"/>
              </a:rPr>
              <a:t>isspace</a:t>
            </a:r>
            <a:r>
              <a:rPr lang="en-US" sz="2000" dirty="0">
                <a:latin typeface="Calibri" panose="020F0502020204030204" pitchFamily="34" charset="0"/>
                <a:ea typeface="Calibri" panose="020F0502020204030204" pitchFamily="34" charset="0"/>
                <a:cs typeface="Calibri" panose="020F0502020204030204" pitchFamily="34" charset="0"/>
              </a:rPr>
              <a:t>(c): Is c whitespace (space, tab, newline)?</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ispunct</a:t>
            </a:r>
            <a:r>
              <a:rPr lang="en-US" sz="2000" dirty="0">
                <a:latin typeface="Calibri" panose="020F0502020204030204" pitchFamily="34" charset="0"/>
                <a:ea typeface="Calibri" panose="020F0502020204030204" pitchFamily="34" charset="0"/>
                <a:cs typeface="Calibri" panose="020F0502020204030204" pitchFamily="34" charset="0"/>
              </a:rPr>
              <a:t>(c): Is c punctuation (e.g., !, ,)?</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isprint</a:t>
            </a:r>
            <a:r>
              <a:rPr lang="en-US" sz="2000" dirty="0">
                <a:latin typeface="Calibri" panose="020F0502020204030204" pitchFamily="34" charset="0"/>
                <a:ea typeface="Calibri" panose="020F0502020204030204" pitchFamily="34" charset="0"/>
                <a:cs typeface="Calibri" panose="020F0502020204030204" pitchFamily="34" charset="0"/>
              </a:rPr>
              <a:t>(c): Is c printable (including space)?</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iscntrl</a:t>
            </a:r>
            <a:r>
              <a:rPr lang="en-US" sz="2000" dirty="0">
                <a:latin typeface="Calibri" panose="020F0502020204030204" pitchFamily="34" charset="0"/>
                <a:ea typeface="Calibri" panose="020F0502020204030204" pitchFamily="34" charset="0"/>
                <a:cs typeface="Calibri" panose="020F0502020204030204" pitchFamily="34" charset="0"/>
              </a:rPr>
              <a:t>(c): Is c a control character (e.g., \n)?</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isxdigit</a:t>
            </a:r>
            <a:r>
              <a:rPr lang="en-US" sz="2000" dirty="0">
                <a:latin typeface="Calibri" panose="020F0502020204030204" pitchFamily="34" charset="0"/>
                <a:ea typeface="Calibri" panose="020F0502020204030204" pitchFamily="34" charset="0"/>
                <a:cs typeface="Calibri" panose="020F0502020204030204" pitchFamily="34" charset="0"/>
              </a:rPr>
              <a:t>(c): Is c a hexadecimal digit (0-9, a-f, A-F)?</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IN" sz="2000" b="1" u="sng" dirty="0"/>
              <a:t>Character Conversion Functions</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tolower</a:t>
            </a:r>
            <a:r>
              <a:rPr lang="en-US" sz="2000" dirty="0">
                <a:latin typeface="Calibri" panose="020F0502020204030204" pitchFamily="34" charset="0"/>
                <a:ea typeface="Calibri" panose="020F0502020204030204" pitchFamily="34" charset="0"/>
                <a:cs typeface="Calibri" panose="020F0502020204030204" pitchFamily="34" charset="0"/>
              </a:rPr>
              <a:t>(c): Converts c to lowercase (e.g., 'A' → 'a').</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toupper</a:t>
            </a:r>
            <a:r>
              <a:rPr lang="en-US" sz="2000" dirty="0">
                <a:latin typeface="Calibri" panose="020F0502020204030204" pitchFamily="34" charset="0"/>
                <a:ea typeface="Calibri" panose="020F0502020204030204" pitchFamily="34" charset="0"/>
                <a:cs typeface="Calibri" panose="020F0502020204030204" pitchFamily="34" charset="0"/>
              </a:rPr>
              <a:t>(c): Converts c to uppercase (e.g., 'b' → 'B').</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6439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F4C5B8-0A14-4F16-0661-1AF2C66040DC}"/>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2EDEF29A-E063-0EA0-EBFA-893782C48002}"/>
              </a:ext>
            </a:extLst>
          </p:cNvPr>
          <p:cNvSpPr>
            <a:spLocks noGrp="1"/>
          </p:cNvSpPr>
          <p:nvPr>
            <p:ph idx="1"/>
          </p:nvPr>
        </p:nvSpPr>
        <p:spPr>
          <a:xfrm>
            <a:off x="1030942" y="2268071"/>
            <a:ext cx="8949672" cy="4410635"/>
          </a:xfrm>
        </p:spPr>
        <p:txBody>
          <a:bodyPr>
            <a:normAutofit fontScale="92500" lnSpcReduction="20000"/>
          </a:bodyPr>
          <a:lstStyle/>
          <a:p>
            <a:r>
              <a:rPr lang="en-US" sz="2200" b="1" dirty="0">
                <a:latin typeface="Cambria" panose="02040503050406030204" pitchFamily="18" charset="0"/>
                <a:ea typeface="Cambria" panose="02040503050406030204" pitchFamily="18" charset="0"/>
              </a:rPr>
              <a:t>1.3 </a:t>
            </a:r>
            <a:r>
              <a:rPr lang="en-IN" sz="2200" b="1" dirty="0">
                <a:effectLst/>
                <a:latin typeface="Cambria" panose="02040503050406030204" pitchFamily="18" charset="0"/>
                <a:ea typeface="Cambria" panose="02040503050406030204" pitchFamily="18" charset="0"/>
              </a:rPr>
              <a:t>Templates</a:t>
            </a:r>
          </a:p>
          <a:p>
            <a:pPr>
              <a:buNone/>
            </a:pPr>
            <a:r>
              <a:rPr lang="en-US" sz="2200" dirty="0">
                <a:effectLst/>
                <a:latin typeface="Cambria" panose="02040503050406030204" pitchFamily="18" charset="0"/>
                <a:ea typeface="Cambria" panose="02040503050406030204" pitchFamily="18" charset="0"/>
              </a:rPr>
              <a:t>Templates let you write a single function or class that works with **any data * type (e.g., int, double, string, etc.). It’s like a reusable mold: you design it once, and it can shape any material (data type). The compiler generates specific versions of the code for each type used, ensuring type safety and efficiency.</a:t>
            </a:r>
          </a:p>
          <a:p>
            <a:pPr>
              <a:buFont typeface="Arial" panose="020B0604020202020204" pitchFamily="34" charset="0"/>
              <a:buChar char="•"/>
            </a:pPr>
            <a:r>
              <a:rPr lang="en-US" sz="2200" b="1" dirty="0">
                <a:latin typeface="Cambria" panose="02040503050406030204" pitchFamily="18" charset="0"/>
                <a:ea typeface="Cambria" panose="02040503050406030204" pitchFamily="18" charset="0"/>
              </a:rPr>
              <a:t>Why use templates?</a:t>
            </a:r>
            <a:r>
              <a:rPr lang="en-US" sz="2200" dirty="0">
                <a:latin typeface="Cambria" panose="02040503050406030204" pitchFamily="18" charset="0"/>
                <a:ea typeface="Cambria" panose="02040503050406030204" pitchFamily="18" charset="0"/>
              </a:rPr>
              <a:t> They save you from writing separate code for different types, making your program shorter, reusable, and flexible.</a:t>
            </a:r>
          </a:p>
          <a:p>
            <a:pPr>
              <a:buFont typeface="Arial" panose="020B0604020202020204" pitchFamily="34" charset="0"/>
              <a:buChar char="•"/>
            </a:pPr>
            <a:r>
              <a:rPr lang="en-US" sz="2200" b="1" dirty="0">
                <a:latin typeface="Cambria" panose="02040503050406030204" pitchFamily="18" charset="0"/>
                <a:ea typeface="Cambria" panose="02040503050406030204" pitchFamily="18" charset="0"/>
              </a:rPr>
              <a:t>When?</a:t>
            </a:r>
            <a:r>
              <a:rPr lang="en-US" sz="2200" dirty="0">
                <a:latin typeface="Cambria" panose="02040503050406030204" pitchFamily="18" charset="0"/>
                <a:ea typeface="Cambria" panose="02040503050406030204" pitchFamily="18" charset="0"/>
              </a:rPr>
              <a:t> At compile time, the compiler creates the appropriate code (no runtime overhead).</a:t>
            </a:r>
          </a:p>
          <a:p>
            <a:r>
              <a:rPr lang="en-US" sz="2200" dirty="0">
                <a:effectLst/>
                <a:latin typeface="Cambria" panose="02040503050406030204" pitchFamily="18" charset="0"/>
                <a:ea typeface="Cambria" panose="02040503050406030204" pitchFamily="18" charset="0"/>
              </a:rPr>
              <a:t>Templates are part of </a:t>
            </a:r>
            <a:r>
              <a:rPr lang="en-US" sz="2200" b="1" dirty="0">
                <a:effectLst/>
                <a:latin typeface="Cambria" panose="02040503050406030204" pitchFamily="18" charset="0"/>
                <a:ea typeface="Cambria" panose="02040503050406030204" pitchFamily="18" charset="0"/>
              </a:rPr>
              <a:t>compile-time polymorphism</a:t>
            </a:r>
            <a:r>
              <a:rPr lang="en-US" sz="2200" dirty="0">
                <a:effectLst/>
                <a:latin typeface="Cambria" panose="02040503050406030204" pitchFamily="18" charset="0"/>
                <a:ea typeface="Cambria" panose="02040503050406030204" pitchFamily="18" charset="0"/>
              </a:rPr>
              <a:t>, unlike </a:t>
            </a:r>
            <a:r>
              <a:rPr lang="en-US" sz="2200" b="1" dirty="0">
                <a:effectLst/>
                <a:latin typeface="Cambria" panose="02040503050406030204" pitchFamily="18" charset="0"/>
                <a:ea typeface="Cambria" panose="02040503050406030204" pitchFamily="18" charset="0"/>
              </a:rPr>
              <a:t>runtime polymorphism</a:t>
            </a:r>
            <a:r>
              <a:rPr lang="en-US" sz="2200" dirty="0">
                <a:effectLst/>
                <a:latin typeface="Cambria" panose="02040503050406030204" pitchFamily="18" charset="0"/>
                <a:ea typeface="Cambria" panose="02040503050406030204" pitchFamily="18" charset="0"/>
              </a:rPr>
              <a:t> (e.g., virtual functions) where decisions happen when the program runs. Compared to operator overloading (from your previous questions), templates are about generalizing code for any type, while operator overloading customizes operators for specific classes.</a:t>
            </a:r>
          </a:p>
          <a:p>
            <a:endParaRPr lang="en-US" sz="1800" b="1"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932621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A7D74-B968-4E28-13B7-5E4F3D191584}"/>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167D74C9-5739-5382-5CD6-A81B689C89F6}"/>
              </a:ext>
            </a:extLst>
          </p:cNvPr>
          <p:cNvSpPr>
            <a:spLocks noGrp="1"/>
          </p:cNvSpPr>
          <p:nvPr>
            <p:ph idx="1"/>
          </p:nvPr>
        </p:nvSpPr>
        <p:spPr>
          <a:xfrm>
            <a:off x="259977" y="2182158"/>
            <a:ext cx="11537577" cy="4595160"/>
          </a:xfrm>
        </p:spPr>
        <p:txBody>
          <a:bodyPr>
            <a:normAutofit fontScale="25000" lnSpcReduction="20000"/>
          </a:bodyPr>
          <a:lstStyle/>
          <a:p>
            <a:r>
              <a:rPr lang="en-US" sz="6400" b="1" dirty="0">
                <a:latin typeface="Cambria" panose="02040503050406030204" pitchFamily="18" charset="0"/>
                <a:ea typeface="Cambria" panose="02040503050406030204" pitchFamily="18" charset="0"/>
              </a:rPr>
              <a:t>Types of Templates</a:t>
            </a:r>
          </a:p>
          <a:p>
            <a:pPr marL="0" indent="0">
              <a:buNone/>
            </a:pPr>
            <a:r>
              <a:rPr lang="en-US" sz="6400" dirty="0">
                <a:latin typeface="Cambria" panose="02040503050406030204" pitchFamily="18" charset="0"/>
                <a:ea typeface="Cambria" panose="02040503050406030204" pitchFamily="18" charset="0"/>
              </a:rPr>
              <a:t>     There are two main types of templates in C++:</a:t>
            </a:r>
          </a:p>
          <a:p>
            <a:pPr marL="0" indent="0">
              <a:buNone/>
            </a:pPr>
            <a:r>
              <a:rPr lang="en-US" sz="6400" dirty="0">
                <a:latin typeface="Cambria" panose="02040503050406030204" pitchFamily="18" charset="0"/>
                <a:ea typeface="Cambria" panose="02040503050406030204" pitchFamily="18" charset="0"/>
              </a:rPr>
              <a:t>     </a:t>
            </a:r>
            <a:r>
              <a:rPr lang="en-US" sz="6400" b="1" dirty="0">
                <a:latin typeface="Cambria" panose="02040503050406030204" pitchFamily="18" charset="0"/>
                <a:ea typeface="Cambria" panose="02040503050406030204" pitchFamily="18" charset="0"/>
              </a:rPr>
              <a:t>Function Templates: </a:t>
            </a:r>
            <a:r>
              <a:rPr lang="en-US" sz="6400" dirty="0">
                <a:latin typeface="Cambria" panose="02040503050406030204" pitchFamily="18" charset="0"/>
                <a:ea typeface="Cambria" panose="02040503050406030204" pitchFamily="18" charset="0"/>
              </a:rPr>
              <a:t>Generic functions that work with any type.</a:t>
            </a:r>
          </a:p>
          <a:p>
            <a:pPr marL="0" indent="0">
              <a:buNone/>
            </a:pPr>
            <a:r>
              <a:rPr lang="en-US" sz="6400" dirty="0">
                <a:latin typeface="Cambria" panose="02040503050406030204" pitchFamily="18" charset="0"/>
                <a:ea typeface="Cambria" panose="02040503050406030204" pitchFamily="18" charset="0"/>
              </a:rPr>
              <a:t>     </a:t>
            </a:r>
            <a:r>
              <a:rPr lang="en-US" sz="6400" b="1" dirty="0">
                <a:latin typeface="Cambria" panose="02040503050406030204" pitchFamily="18" charset="0"/>
                <a:ea typeface="Cambria" panose="02040503050406030204" pitchFamily="18" charset="0"/>
              </a:rPr>
              <a:t>Class Templates: </a:t>
            </a:r>
            <a:r>
              <a:rPr lang="en-US" sz="6400" dirty="0">
                <a:latin typeface="Cambria" panose="02040503050406030204" pitchFamily="18" charset="0"/>
                <a:ea typeface="Cambria" panose="02040503050406030204" pitchFamily="18" charset="0"/>
              </a:rPr>
              <a:t>Generic classes or structs that work with any type.</a:t>
            </a:r>
          </a:p>
          <a:p>
            <a:pPr>
              <a:buAutoNum type="arabicPeriod"/>
            </a:pPr>
            <a:r>
              <a:rPr lang="en-US" sz="6400" b="1" u="sng" dirty="0">
                <a:latin typeface="Cambria" panose="02040503050406030204" pitchFamily="18" charset="0"/>
                <a:ea typeface="Cambria" panose="02040503050406030204" pitchFamily="18" charset="0"/>
              </a:rPr>
              <a:t>Function Templates</a:t>
            </a:r>
          </a:p>
          <a:p>
            <a:pPr marL="0" indent="0">
              <a:buNone/>
            </a:pPr>
            <a:r>
              <a:rPr lang="en-US" sz="6400" dirty="0">
                <a:latin typeface="Cambria" panose="02040503050406030204" pitchFamily="18" charset="0"/>
                <a:ea typeface="Cambria" panose="02040503050406030204" pitchFamily="18" charset="0"/>
              </a:rPr>
              <a:t>     A function template lets you write one function that works for any data type.</a:t>
            </a:r>
          </a:p>
          <a:p>
            <a:pPr>
              <a:buNone/>
            </a:pPr>
            <a:r>
              <a:rPr lang="en-US" sz="6400" b="1" dirty="0">
                <a:latin typeface="Cambria" panose="02040503050406030204" pitchFamily="18" charset="0"/>
                <a:ea typeface="Cambria" panose="02040503050406030204" pitchFamily="18" charset="0"/>
              </a:rPr>
              <a:t>Why It’s Cool</a:t>
            </a:r>
          </a:p>
          <a:p>
            <a:pPr>
              <a:buFont typeface="Arial" panose="020B0604020202020204" pitchFamily="34" charset="0"/>
              <a:buChar char="•"/>
            </a:pPr>
            <a:r>
              <a:rPr lang="en-US" sz="6400" dirty="0">
                <a:latin typeface="Cambria" panose="02040503050406030204" pitchFamily="18" charset="0"/>
                <a:ea typeface="Cambria" panose="02040503050406030204" pitchFamily="18" charset="0"/>
              </a:rPr>
              <a:t>One </a:t>
            </a:r>
            <a:r>
              <a:rPr lang="en-US" sz="6400" dirty="0" err="1">
                <a:latin typeface="Cambria" panose="02040503050406030204" pitchFamily="18" charset="0"/>
                <a:ea typeface="Cambria" panose="02040503050406030204" pitchFamily="18" charset="0"/>
              </a:rPr>
              <a:t>findMax</a:t>
            </a:r>
            <a:r>
              <a:rPr lang="en-US" sz="6400" dirty="0">
                <a:latin typeface="Cambria" panose="02040503050406030204" pitchFamily="18" charset="0"/>
                <a:ea typeface="Cambria" panose="02040503050406030204" pitchFamily="18" charset="0"/>
              </a:rPr>
              <a:t> function works for int, double, string, or even your own types!</a:t>
            </a:r>
          </a:p>
          <a:p>
            <a:pPr>
              <a:buFont typeface="Arial" panose="020B0604020202020204" pitchFamily="34" charset="0"/>
              <a:buChar char="•"/>
            </a:pPr>
            <a:r>
              <a:rPr lang="en-US" sz="6400" dirty="0">
                <a:latin typeface="Cambria" panose="02040503050406030204" pitchFamily="18" charset="0"/>
                <a:ea typeface="Cambria" panose="02040503050406030204" pitchFamily="18" charset="0"/>
              </a:rPr>
              <a:t>The compiler creates specific versions (e.g., </a:t>
            </a:r>
            <a:r>
              <a:rPr lang="en-US" sz="6400" dirty="0" err="1">
                <a:latin typeface="Cambria" panose="02040503050406030204" pitchFamily="18" charset="0"/>
                <a:ea typeface="Cambria" panose="02040503050406030204" pitchFamily="18" charset="0"/>
              </a:rPr>
              <a:t>findMax</a:t>
            </a:r>
            <a:r>
              <a:rPr lang="en-US" sz="6400" dirty="0">
                <a:latin typeface="Cambria" panose="02040503050406030204" pitchFamily="18" charset="0"/>
                <a:ea typeface="Cambria" panose="02040503050406030204" pitchFamily="18" charset="0"/>
              </a:rPr>
              <a:t>&lt;int&gt;, </a:t>
            </a:r>
            <a:r>
              <a:rPr lang="en-US" sz="6400" dirty="0" err="1">
                <a:latin typeface="Cambria" panose="02040503050406030204" pitchFamily="18" charset="0"/>
                <a:ea typeface="Cambria" panose="02040503050406030204" pitchFamily="18" charset="0"/>
              </a:rPr>
              <a:t>findMax</a:t>
            </a:r>
            <a:r>
              <a:rPr lang="en-US" sz="6400" dirty="0">
                <a:latin typeface="Cambria" panose="02040503050406030204" pitchFamily="18" charset="0"/>
                <a:ea typeface="Cambria" panose="02040503050406030204" pitchFamily="18" charset="0"/>
              </a:rPr>
              <a:t>&lt;double&gt;) at compile time.</a:t>
            </a:r>
          </a:p>
          <a:p>
            <a:pPr>
              <a:buFont typeface="Arial" panose="020B0604020202020204" pitchFamily="34" charset="0"/>
              <a:buChar char="•"/>
            </a:pPr>
            <a:r>
              <a:rPr lang="en-US" sz="6400" b="1" dirty="0">
                <a:latin typeface="Cambria" panose="02040503050406030204" pitchFamily="18" charset="0"/>
                <a:ea typeface="Cambria" panose="02040503050406030204" pitchFamily="18" charset="0"/>
              </a:rPr>
              <a:t>Analogy</a:t>
            </a:r>
            <a:r>
              <a:rPr lang="en-US" sz="6400" dirty="0">
                <a:latin typeface="Cambria" panose="02040503050406030204" pitchFamily="18" charset="0"/>
                <a:ea typeface="Cambria" panose="02040503050406030204" pitchFamily="18" charset="0"/>
              </a:rPr>
              <a:t>: Like a vending machine button that dispenses any snack you choose, but the machine is built for each snack type when installed.</a:t>
            </a:r>
          </a:p>
          <a:p>
            <a:pPr>
              <a:buNone/>
            </a:pPr>
            <a:r>
              <a:rPr lang="en-US" sz="6400" b="1" dirty="0">
                <a:latin typeface="Cambria" panose="02040503050406030204" pitchFamily="18" charset="0"/>
                <a:ea typeface="Cambria" panose="02040503050406030204" pitchFamily="18" charset="0"/>
              </a:rPr>
              <a:t>How It Works</a:t>
            </a:r>
          </a:p>
          <a:p>
            <a:pPr>
              <a:buFont typeface="Arial" panose="020B0604020202020204" pitchFamily="34" charset="0"/>
              <a:buChar char="•"/>
            </a:pPr>
            <a:r>
              <a:rPr lang="en-US" sz="6400" dirty="0">
                <a:latin typeface="Cambria" panose="02040503050406030204" pitchFamily="18" charset="0"/>
                <a:ea typeface="Cambria" panose="02040503050406030204" pitchFamily="18" charset="0"/>
              </a:rPr>
              <a:t>template &lt;</a:t>
            </a:r>
            <a:r>
              <a:rPr lang="en-US" sz="6400" dirty="0" err="1">
                <a:latin typeface="Cambria" panose="02040503050406030204" pitchFamily="18" charset="0"/>
                <a:ea typeface="Cambria" panose="02040503050406030204" pitchFamily="18" charset="0"/>
              </a:rPr>
              <a:t>typename</a:t>
            </a:r>
            <a:r>
              <a:rPr lang="en-US" sz="6400" dirty="0">
                <a:latin typeface="Cambria" panose="02040503050406030204" pitchFamily="18" charset="0"/>
                <a:ea typeface="Cambria" panose="02040503050406030204" pitchFamily="18" charset="0"/>
              </a:rPr>
              <a:t> T&gt;: Declares T as a placeholder for any type.</a:t>
            </a:r>
          </a:p>
          <a:p>
            <a:pPr>
              <a:buFont typeface="Arial" panose="020B0604020202020204" pitchFamily="34" charset="0"/>
              <a:buChar char="•"/>
            </a:pPr>
            <a:r>
              <a:rPr lang="en-US" sz="6400" dirty="0">
                <a:latin typeface="Cambria" panose="02040503050406030204" pitchFamily="18" charset="0"/>
                <a:ea typeface="Cambria" panose="02040503050406030204" pitchFamily="18" charset="0"/>
              </a:rPr>
              <a:t>The compiler replaces T with the actual type (e.g., int) when the function is called.</a:t>
            </a:r>
          </a:p>
          <a:p>
            <a:pPr>
              <a:buFont typeface="Arial" panose="020B0604020202020204" pitchFamily="34" charset="0"/>
              <a:buChar char="•"/>
            </a:pPr>
            <a:r>
              <a:rPr lang="en-US" sz="6400" dirty="0">
                <a:latin typeface="Cambria" panose="02040503050406030204" pitchFamily="18" charset="0"/>
                <a:ea typeface="Cambria" panose="02040503050406030204" pitchFamily="18" charset="0"/>
              </a:rPr>
              <a:t>The type must support the operations used (e.g., &gt; for comparison in </a:t>
            </a:r>
            <a:r>
              <a:rPr lang="en-US" sz="6400" dirty="0" err="1">
                <a:latin typeface="Cambria" panose="02040503050406030204" pitchFamily="18" charset="0"/>
                <a:ea typeface="Cambria" panose="02040503050406030204" pitchFamily="18" charset="0"/>
              </a:rPr>
              <a:t>findMax</a:t>
            </a:r>
            <a:r>
              <a:rPr lang="en-US" sz="6400" dirty="0">
                <a:latin typeface="Cambria" panose="02040503050406030204" pitchFamily="18" charset="0"/>
                <a:ea typeface="Cambria" panose="02040503050406030204" pitchFamily="18" charset="0"/>
              </a:rPr>
              <a:t>).</a:t>
            </a: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0989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25B26-8E9E-1B1E-A75D-40C58631B758}"/>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5F4ACF6A-78B8-CC2B-CCC1-4DD3ED1D0643}"/>
              </a:ext>
            </a:extLst>
          </p:cNvPr>
          <p:cNvSpPr>
            <a:spLocks noGrp="1"/>
          </p:cNvSpPr>
          <p:nvPr>
            <p:ph idx="1"/>
          </p:nvPr>
        </p:nvSpPr>
        <p:spPr>
          <a:xfrm>
            <a:off x="1154954" y="2294965"/>
            <a:ext cx="8825659" cy="4563035"/>
          </a:xfrm>
        </p:spPr>
        <p:txBody>
          <a:bodyPr>
            <a:normAutofit fontScale="92500" lnSpcReduction="10000"/>
          </a:bodyPr>
          <a:lstStyle/>
          <a:p>
            <a:pPr marL="0" indent="0">
              <a:buNone/>
            </a:pPr>
            <a:r>
              <a:rPr lang="en-US" dirty="0"/>
              <a:t>#include &lt;iostream&gt;</a:t>
            </a:r>
          </a:p>
          <a:p>
            <a:pPr marL="0" indent="0">
              <a:buNone/>
            </a:pPr>
            <a:r>
              <a:rPr lang="en-US" dirty="0"/>
              <a:t>using namespace std;</a:t>
            </a:r>
          </a:p>
          <a:p>
            <a:pPr marL="0" indent="0">
              <a:buNone/>
            </a:pPr>
            <a:r>
              <a:rPr lang="en-US" dirty="0"/>
              <a:t>template &lt;</a:t>
            </a:r>
            <a:r>
              <a:rPr lang="en-US" dirty="0" err="1"/>
              <a:t>typename</a:t>
            </a:r>
            <a:r>
              <a:rPr lang="en-US" dirty="0"/>
              <a:t> T&gt;</a:t>
            </a:r>
          </a:p>
          <a:p>
            <a:pPr marL="0" indent="0">
              <a:buNone/>
            </a:pPr>
            <a:r>
              <a:rPr lang="en-US" dirty="0"/>
              <a:t>     T </a:t>
            </a:r>
            <a:r>
              <a:rPr lang="en-US" dirty="0" err="1"/>
              <a:t>findMax</a:t>
            </a:r>
            <a:r>
              <a:rPr lang="en-US" dirty="0"/>
              <a:t>(T a, T b) {</a:t>
            </a:r>
          </a:p>
          <a:p>
            <a:pPr marL="0" indent="0">
              <a:buNone/>
            </a:pPr>
            <a:r>
              <a:rPr lang="en-US" dirty="0"/>
              <a:t>       if (a &gt; b) {        return a; }</a:t>
            </a:r>
          </a:p>
          <a:p>
            <a:pPr marL="0" indent="0">
              <a:buNone/>
            </a:pPr>
            <a:r>
              <a:rPr lang="en-US" dirty="0"/>
              <a:t>  return b;</a:t>
            </a:r>
          </a:p>
          <a:p>
            <a:pPr marL="0" indent="0">
              <a:buNone/>
            </a:pPr>
            <a:r>
              <a:rPr lang="en-US" dirty="0"/>
              <a:t>}</a:t>
            </a:r>
          </a:p>
          <a:p>
            <a:pPr marL="0" indent="0">
              <a:buNone/>
            </a:pPr>
            <a:r>
              <a:rPr lang="en-US" dirty="0"/>
              <a:t>int main() {</a:t>
            </a:r>
          </a:p>
          <a:p>
            <a:pPr marL="0" indent="0">
              <a:buNone/>
            </a:pPr>
            <a:r>
              <a:rPr lang="en-US" dirty="0"/>
              <a:t>         </a:t>
            </a:r>
            <a:r>
              <a:rPr lang="en-US" dirty="0" err="1"/>
              <a:t>cout</a:t>
            </a:r>
            <a:r>
              <a:rPr lang="en-US" dirty="0"/>
              <a:t> &lt;&lt; "Max of 5 and 3: " &lt;&lt; </a:t>
            </a:r>
            <a:r>
              <a:rPr lang="en-US" dirty="0" err="1"/>
              <a:t>findMax</a:t>
            </a:r>
            <a:r>
              <a:rPr lang="en-US" dirty="0"/>
              <a:t>(5, 3) &lt;&lt; </a:t>
            </a:r>
            <a:r>
              <a:rPr lang="en-US" dirty="0" err="1"/>
              <a:t>endl</a:t>
            </a:r>
            <a:r>
              <a:rPr lang="en-US" dirty="0"/>
              <a:t>; // T = int</a:t>
            </a:r>
          </a:p>
          <a:p>
            <a:pPr marL="0" indent="0">
              <a:buNone/>
            </a:pPr>
            <a:r>
              <a:rPr lang="en-US" dirty="0"/>
              <a:t>         </a:t>
            </a:r>
            <a:r>
              <a:rPr lang="en-US" dirty="0" err="1"/>
              <a:t>cout</a:t>
            </a:r>
            <a:r>
              <a:rPr lang="en-US" dirty="0"/>
              <a:t> &lt;&lt; "Max of 2.5 and 4.7: " &lt;&lt; </a:t>
            </a:r>
            <a:r>
              <a:rPr lang="en-US" dirty="0" err="1"/>
              <a:t>findMax</a:t>
            </a:r>
            <a:r>
              <a:rPr lang="en-US" dirty="0"/>
              <a:t>(2.5, 4.7) &lt;&lt; </a:t>
            </a:r>
            <a:r>
              <a:rPr lang="en-US" dirty="0" err="1"/>
              <a:t>endl</a:t>
            </a:r>
            <a:r>
              <a:rPr lang="en-US" dirty="0"/>
              <a:t>; // T = double</a:t>
            </a:r>
          </a:p>
          <a:p>
            <a:pPr marL="0" indent="0">
              <a:buNone/>
            </a:pPr>
            <a:r>
              <a:rPr lang="en-US" dirty="0"/>
              <a:t>         </a:t>
            </a:r>
            <a:r>
              <a:rPr lang="en-US" dirty="0" err="1"/>
              <a:t>cout</a:t>
            </a:r>
            <a:r>
              <a:rPr lang="en-US" dirty="0"/>
              <a:t> &lt;&lt; "Max of apple and zoo: " &lt;&lt; </a:t>
            </a:r>
            <a:r>
              <a:rPr lang="en-US" dirty="0" err="1"/>
              <a:t>findMax</a:t>
            </a:r>
            <a:r>
              <a:rPr lang="en-US" dirty="0"/>
              <a:t>(string("apple"), string("zoo")) &lt;&lt; </a:t>
            </a:r>
            <a:r>
              <a:rPr lang="en-US" dirty="0" err="1"/>
              <a:t>endl</a:t>
            </a:r>
            <a:r>
              <a:rPr lang="en-US" dirty="0"/>
              <a:t>;     </a:t>
            </a:r>
          </a:p>
          <a:p>
            <a:pPr marL="0" indent="0">
              <a:buNone/>
            </a:pPr>
            <a:r>
              <a:rPr lang="en-US" dirty="0"/>
              <a:t>return 0;   }</a:t>
            </a:r>
            <a:endParaRPr lang="en-IN" dirty="0"/>
          </a:p>
        </p:txBody>
      </p:sp>
    </p:spTree>
    <p:extLst>
      <p:ext uri="{BB962C8B-B14F-4D97-AF65-F5344CB8AC3E}">
        <p14:creationId xmlns:p14="http://schemas.microsoft.com/office/powerpoint/2010/main" val="1528559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6E878-D5E6-FB08-03E6-FE2CBAB08DCA}"/>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73680F80-8F75-18F4-6B4C-3C5AF88148F6}"/>
              </a:ext>
            </a:extLst>
          </p:cNvPr>
          <p:cNvSpPr>
            <a:spLocks noGrp="1"/>
          </p:cNvSpPr>
          <p:nvPr>
            <p:ph idx="1"/>
          </p:nvPr>
        </p:nvSpPr>
        <p:spPr>
          <a:xfrm>
            <a:off x="1154954" y="2277035"/>
            <a:ext cx="8825659" cy="4580965"/>
          </a:xfrm>
        </p:spPr>
        <p:txBody>
          <a:bodyPr>
            <a:normAutofit lnSpcReduction="10000"/>
          </a:bodyPr>
          <a:lstStyle/>
          <a:p>
            <a:pPr>
              <a:buNone/>
            </a:pPr>
            <a:r>
              <a:rPr lang="en-US" b="1" u="sng" dirty="0">
                <a:latin typeface="Cambria" panose="02040503050406030204" pitchFamily="18" charset="0"/>
                <a:ea typeface="Cambria" panose="02040503050406030204" pitchFamily="18" charset="0"/>
              </a:rPr>
              <a:t>2. Class Templates</a:t>
            </a:r>
          </a:p>
          <a:p>
            <a:pPr marL="0" indent="0">
              <a:buNone/>
            </a:pPr>
            <a:r>
              <a:rPr lang="en-US" dirty="0">
                <a:effectLst/>
                <a:latin typeface="Cambria" panose="02040503050406030204" pitchFamily="18" charset="0"/>
                <a:ea typeface="Cambria" panose="02040503050406030204" pitchFamily="18" charset="0"/>
              </a:rPr>
              <a:t>A class template lets you create a class that works with any data type, like a generic container.</a:t>
            </a:r>
          </a:p>
          <a:p>
            <a:pPr>
              <a:buNone/>
            </a:pPr>
            <a:r>
              <a:rPr lang="en-US" b="1" dirty="0">
                <a:latin typeface="Cambria" panose="02040503050406030204" pitchFamily="18" charset="0"/>
                <a:ea typeface="Cambria" panose="02040503050406030204" pitchFamily="18" charset="0"/>
              </a:rPr>
              <a:t>Why It’s Cool</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One Pair class works for any type, like int, double, or string.</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Used in real-world libraries like the C++ STL (e.g., std::vector&lt;int&gt;, std::vector&lt;string&gt;).</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Analogy</a:t>
            </a:r>
            <a:r>
              <a:rPr lang="en-US" dirty="0">
                <a:latin typeface="Cambria" panose="02040503050406030204" pitchFamily="18" charset="0"/>
                <a:ea typeface="Cambria" panose="02040503050406030204" pitchFamily="18" charset="0"/>
              </a:rPr>
              <a:t>: Like a lunchbox that can hold any food (sandwiches, fruits, or cookies), but each box is made for a specific food type when you buy it.</a:t>
            </a:r>
          </a:p>
          <a:p>
            <a:pPr>
              <a:buNone/>
            </a:pPr>
            <a:r>
              <a:rPr lang="en-US" b="1" dirty="0">
                <a:latin typeface="Cambria" panose="02040503050406030204" pitchFamily="18" charset="0"/>
                <a:ea typeface="Cambria" panose="02040503050406030204" pitchFamily="18" charset="0"/>
              </a:rPr>
              <a:t>How It Works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template &lt;</a:t>
            </a:r>
            <a:r>
              <a:rPr lang="en-US" dirty="0" err="1">
                <a:latin typeface="Cambria" panose="02040503050406030204" pitchFamily="18" charset="0"/>
                <a:ea typeface="Cambria" panose="02040503050406030204" pitchFamily="18" charset="0"/>
              </a:rPr>
              <a:t>typename</a:t>
            </a:r>
            <a:r>
              <a:rPr lang="en-US" dirty="0">
                <a:latin typeface="Cambria" panose="02040503050406030204" pitchFamily="18" charset="0"/>
                <a:ea typeface="Cambria" panose="02040503050406030204" pitchFamily="18" charset="0"/>
              </a:rPr>
              <a:t> T&gt;: T is the type placeholder for the class.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The compiler generates a specific class (e.g., Pair&lt;int&gt;) when you create an object.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All operations (e.g., &lt;&lt; for printing) must be valid for the type T.</a:t>
            </a:r>
          </a:p>
          <a:p>
            <a:pPr marL="0" indent="0">
              <a:buNone/>
            </a:pPr>
            <a:endParaRPr lang="en-US" dirty="0">
              <a:effectLst/>
            </a:endParaRPr>
          </a:p>
          <a:p>
            <a:endParaRPr lang="en-IN" dirty="0"/>
          </a:p>
        </p:txBody>
      </p:sp>
    </p:spTree>
    <p:extLst>
      <p:ext uri="{BB962C8B-B14F-4D97-AF65-F5344CB8AC3E}">
        <p14:creationId xmlns:p14="http://schemas.microsoft.com/office/powerpoint/2010/main" val="88466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F084BA2-9875-1F74-2D62-75D8A54C315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7386958-C0BD-82DD-5C1F-0247485134A3}"/>
              </a:ext>
            </a:extLst>
          </p:cNvPr>
          <p:cNvSpPr>
            <a:spLocks noGrp="1"/>
          </p:cNvSpPr>
          <p:nvPr>
            <p:ph type="title"/>
          </p:nvPr>
        </p:nvSpPr>
        <p:spPr/>
        <p:txBody>
          <a:bodyPr/>
          <a:lstStyle/>
          <a:p>
            <a:r>
              <a:rPr lang="en-IN" dirty="0"/>
              <a:t>Compile-Time Polymorphism</a:t>
            </a:r>
          </a:p>
        </p:txBody>
      </p:sp>
      <p:sp>
        <p:nvSpPr>
          <p:cNvPr id="3" name="Content Placeholder 2">
            <a:extLst>
              <a:ext uri="{FF2B5EF4-FFF2-40B4-BE49-F238E27FC236}">
                <a16:creationId xmlns="" xmlns:a16="http://schemas.microsoft.com/office/drawing/2014/main" id="{49935FD2-B700-E2DC-E3F1-C4750F59B6ED}"/>
              </a:ext>
            </a:extLst>
          </p:cNvPr>
          <p:cNvSpPr>
            <a:spLocks noGrp="1"/>
          </p:cNvSpPr>
          <p:nvPr>
            <p:ph idx="1"/>
          </p:nvPr>
        </p:nvSpPr>
        <p:spPr>
          <a:xfrm>
            <a:off x="161366" y="2133601"/>
            <a:ext cx="5450540" cy="4724400"/>
          </a:xfrm>
        </p:spPr>
        <p:txBody>
          <a:bodyPr>
            <a:noAutofit/>
          </a:bodyPr>
          <a:lstStyle/>
          <a:p>
            <a:pPr marL="0" indent="0">
              <a:buNone/>
            </a:pPr>
            <a:r>
              <a:rPr lang="en-US" sz="1600" dirty="0">
                <a:effectLst/>
                <a:latin typeface="Cambria" panose="02040503050406030204" pitchFamily="18" charset="0"/>
                <a:ea typeface="Cambria" panose="02040503050406030204" pitchFamily="18" charset="0"/>
              </a:rPr>
              <a:t>#include &lt;iostream&gt;</a:t>
            </a:r>
          </a:p>
          <a:p>
            <a:pPr marL="0" indent="0">
              <a:buNone/>
            </a:pPr>
            <a:r>
              <a:rPr lang="en-US" sz="1600" dirty="0">
                <a:effectLst/>
                <a:latin typeface="Cambria" panose="02040503050406030204" pitchFamily="18" charset="0"/>
                <a:ea typeface="Cambria" panose="02040503050406030204" pitchFamily="18" charset="0"/>
              </a:rPr>
              <a:t>using namespace std;</a:t>
            </a:r>
          </a:p>
          <a:p>
            <a:pPr marL="0" indent="0">
              <a:buNone/>
            </a:pPr>
            <a:r>
              <a:rPr lang="en-US" sz="1600" dirty="0">
                <a:effectLst/>
                <a:latin typeface="Cambria" panose="02040503050406030204" pitchFamily="18" charset="0"/>
                <a:ea typeface="Cambria" panose="02040503050406030204" pitchFamily="18" charset="0"/>
              </a:rPr>
              <a:t>template &lt;</a:t>
            </a:r>
            <a:r>
              <a:rPr lang="en-US" sz="1600" dirty="0" err="1">
                <a:effectLst/>
                <a:latin typeface="Cambria" panose="02040503050406030204" pitchFamily="18" charset="0"/>
                <a:ea typeface="Cambria" panose="02040503050406030204" pitchFamily="18" charset="0"/>
              </a:rPr>
              <a:t>typename</a:t>
            </a:r>
            <a:r>
              <a:rPr lang="en-US" sz="1600" dirty="0">
                <a:effectLst/>
                <a:latin typeface="Cambria" panose="02040503050406030204" pitchFamily="18" charset="0"/>
                <a:ea typeface="Cambria" panose="02040503050406030204" pitchFamily="18" charset="0"/>
              </a:rPr>
              <a:t> T&gt;</a:t>
            </a:r>
          </a:p>
          <a:p>
            <a:pPr marL="0" indent="0">
              <a:buNone/>
            </a:pPr>
            <a:r>
              <a:rPr lang="en-US" sz="1600" dirty="0">
                <a:effectLst/>
                <a:latin typeface="Cambria" panose="02040503050406030204" pitchFamily="18" charset="0"/>
                <a:ea typeface="Cambria" panose="02040503050406030204" pitchFamily="18" charset="0"/>
              </a:rPr>
              <a:t>class Pair {</a:t>
            </a:r>
          </a:p>
          <a:p>
            <a:pPr marL="0" indent="0">
              <a:buNone/>
            </a:pPr>
            <a:r>
              <a:rPr lang="en-US" sz="1600" dirty="0">
                <a:effectLst/>
                <a:latin typeface="Cambria" panose="02040503050406030204" pitchFamily="18" charset="0"/>
                <a:ea typeface="Cambria" panose="02040503050406030204" pitchFamily="18" charset="0"/>
              </a:rPr>
              <a:t>private:</a:t>
            </a:r>
          </a:p>
          <a:p>
            <a:pPr marL="0" indent="0">
              <a:buNone/>
            </a:pPr>
            <a:r>
              <a:rPr lang="en-US" sz="1600" dirty="0">
                <a:effectLst/>
                <a:latin typeface="Cambria" panose="02040503050406030204" pitchFamily="18" charset="0"/>
                <a:ea typeface="Cambria" panose="02040503050406030204" pitchFamily="18" charset="0"/>
              </a:rPr>
              <a:t>    T first, second;</a:t>
            </a:r>
          </a:p>
          <a:p>
            <a:pPr marL="0" indent="0">
              <a:buNone/>
            </a:pPr>
            <a:r>
              <a:rPr lang="en-US" sz="1600" dirty="0">
                <a:effectLst/>
                <a:latin typeface="Cambria" panose="02040503050406030204" pitchFamily="18" charset="0"/>
                <a:ea typeface="Cambria" panose="02040503050406030204" pitchFamily="18" charset="0"/>
              </a:rPr>
              <a:t>public:</a:t>
            </a:r>
          </a:p>
          <a:p>
            <a:pPr marL="0" indent="0">
              <a:buNone/>
            </a:pPr>
            <a:r>
              <a:rPr lang="en-US" sz="1600" dirty="0">
                <a:effectLst/>
                <a:latin typeface="Cambria" panose="02040503050406030204" pitchFamily="18" charset="0"/>
                <a:ea typeface="Cambria" panose="02040503050406030204" pitchFamily="18" charset="0"/>
              </a:rPr>
              <a:t>    Pair(T a, T b) : first(a), second(b) {}</a:t>
            </a:r>
          </a:p>
          <a:p>
            <a:pPr marL="0" indent="0">
              <a:buNone/>
            </a:pPr>
            <a:r>
              <a:rPr lang="en-US" sz="1600" dirty="0">
                <a:effectLst/>
                <a:latin typeface="Cambria" panose="02040503050406030204" pitchFamily="18" charset="0"/>
                <a:ea typeface="Cambria" panose="02040503050406030204" pitchFamily="18" charset="0"/>
              </a:rPr>
              <a:t>    void </a:t>
            </a:r>
            <a:r>
              <a:rPr lang="en-US" sz="1600" dirty="0" err="1">
                <a:effectLst/>
                <a:latin typeface="Cambria" panose="02040503050406030204" pitchFamily="18" charset="0"/>
                <a:ea typeface="Cambria" panose="02040503050406030204" pitchFamily="18" charset="0"/>
              </a:rPr>
              <a:t>printPair</a:t>
            </a:r>
            <a:r>
              <a:rPr lang="en-US" sz="1600" dirty="0">
                <a:effectLst/>
                <a:latin typeface="Cambria" panose="02040503050406030204" pitchFamily="18" charset="0"/>
                <a:ea typeface="Cambria" panose="02040503050406030204" pitchFamily="18" charset="0"/>
              </a:rPr>
              <a:t>() {</a:t>
            </a:r>
          </a:p>
          <a:p>
            <a:pPr marL="0" indent="0">
              <a:buNone/>
            </a:pPr>
            <a:r>
              <a:rPr lang="en-US" sz="160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cout</a:t>
            </a:r>
            <a:r>
              <a:rPr lang="en-US" sz="1600" dirty="0">
                <a:effectLst/>
                <a:latin typeface="Cambria" panose="02040503050406030204" pitchFamily="18" charset="0"/>
                <a:ea typeface="Cambria" panose="02040503050406030204" pitchFamily="18" charset="0"/>
              </a:rPr>
              <a:t> &lt;&lt; "First: " &lt;&lt; first &lt;&lt; ", Second: " &lt;&lt; second &lt;&lt; </a:t>
            </a:r>
            <a:r>
              <a:rPr lang="en-US" sz="1600" dirty="0" err="1">
                <a:effectLst/>
                <a:latin typeface="Cambria" panose="02040503050406030204" pitchFamily="18" charset="0"/>
                <a:ea typeface="Cambria" panose="02040503050406030204" pitchFamily="18" charset="0"/>
              </a:rPr>
              <a:t>endl</a:t>
            </a:r>
            <a:r>
              <a:rPr lang="en-US" sz="1600" dirty="0">
                <a:effectLst/>
                <a:latin typeface="Cambria" panose="02040503050406030204" pitchFamily="18" charset="0"/>
                <a:ea typeface="Cambria" panose="02040503050406030204" pitchFamily="18" charset="0"/>
              </a:rPr>
              <a:t>;</a:t>
            </a:r>
          </a:p>
          <a:p>
            <a:pPr marL="0" indent="0">
              <a:buNone/>
            </a:pPr>
            <a:r>
              <a:rPr lang="en-US" sz="1600" dirty="0">
                <a:effectLst/>
                <a:latin typeface="Cambria" panose="02040503050406030204" pitchFamily="18" charset="0"/>
                <a:ea typeface="Cambria" panose="02040503050406030204" pitchFamily="18" charset="0"/>
              </a:rPr>
              <a:t>    }</a:t>
            </a:r>
          </a:p>
          <a:p>
            <a:pPr marL="0" indent="0">
              <a:buNone/>
            </a:pPr>
            <a:r>
              <a:rPr lang="en-US" sz="1600" dirty="0">
                <a:effectLst/>
                <a:latin typeface="Cambria" panose="02040503050406030204" pitchFamily="18" charset="0"/>
                <a:ea typeface="Cambria" panose="02040503050406030204" pitchFamily="18" charset="0"/>
              </a:rPr>
              <a:t>};</a:t>
            </a:r>
          </a:p>
        </p:txBody>
      </p:sp>
      <p:sp>
        <p:nvSpPr>
          <p:cNvPr id="5" name="TextBox 4">
            <a:extLst>
              <a:ext uri="{FF2B5EF4-FFF2-40B4-BE49-F238E27FC236}">
                <a16:creationId xmlns="" xmlns:a16="http://schemas.microsoft.com/office/drawing/2014/main" id="{C7673941-8A22-08A4-68DE-9B7690B2F293}"/>
              </a:ext>
            </a:extLst>
          </p:cNvPr>
          <p:cNvSpPr txBox="1"/>
          <p:nvPr/>
        </p:nvSpPr>
        <p:spPr>
          <a:xfrm>
            <a:off x="5755341" y="2468012"/>
            <a:ext cx="6096000" cy="3046988"/>
          </a:xfrm>
          <a:prstGeom prst="rect">
            <a:avLst/>
          </a:prstGeom>
          <a:noFill/>
        </p:spPr>
        <p:txBody>
          <a:bodyPr wrap="square">
            <a:spAutoFit/>
          </a:bodyPr>
          <a:lstStyle/>
          <a:p>
            <a:pPr marL="0" indent="0">
              <a:buNone/>
            </a:pPr>
            <a:r>
              <a:rPr lang="en-US" sz="1600" dirty="0">
                <a:effectLst/>
                <a:latin typeface="Cambria" panose="02040503050406030204" pitchFamily="18" charset="0"/>
                <a:ea typeface="Cambria" panose="02040503050406030204" pitchFamily="18" charset="0"/>
              </a:rPr>
              <a:t>int main() {</a:t>
            </a:r>
          </a:p>
          <a:p>
            <a:pPr marL="0" indent="0">
              <a:buNone/>
            </a:pPr>
            <a:r>
              <a:rPr lang="en-US" sz="1600" dirty="0">
                <a:effectLst/>
                <a:latin typeface="Cambria" panose="02040503050406030204" pitchFamily="18" charset="0"/>
                <a:ea typeface="Cambria" panose="02040503050406030204" pitchFamily="18" charset="0"/>
              </a:rPr>
              <a:t>    // Pair of integers</a:t>
            </a:r>
          </a:p>
          <a:p>
            <a:pPr marL="0" indent="0">
              <a:buNone/>
            </a:pPr>
            <a:r>
              <a:rPr lang="en-US" sz="1600" dirty="0">
                <a:effectLst/>
                <a:latin typeface="Cambria" panose="02040503050406030204" pitchFamily="18" charset="0"/>
                <a:ea typeface="Cambria" panose="02040503050406030204" pitchFamily="18" charset="0"/>
              </a:rPr>
              <a:t>    Pair&lt;int&gt; </a:t>
            </a:r>
            <a:r>
              <a:rPr lang="en-US" sz="1600" dirty="0" err="1">
                <a:effectLst/>
                <a:latin typeface="Cambria" panose="02040503050406030204" pitchFamily="18" charset="0"/>
                <a:ea typeface="Cambria" panose="02040503050406030204" pitchFamily="18" charset="0"/>
              </a:rPr>
              <a:t>intPair</a:t>
            </a:r>
            <a:r>
              <a:rPr lang="en-US" sz="1600" dirty="0">
                <a:effectLst/>
                <a:latin typeface="Cambria" panose="02040503050406030204" pitchFamily="18" charset="0"/>
                <a:ea typeface="Cambria" panose="02040503050406030204" pitchFamily="18" charset="0"/>
              </a:rPr>
              <a:t>(1, 2);</a:t>
            </a:r>
          </a:p>
          <a:p>
            <a:pPr marL="0" indent="0">
              <a:buNone/>
            </a:pPr>
            <a:r>
              <a:rPr lang="en-US" sz="160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intPair.printPair</a:t>
            </a:r>
            <a:r>
              <a:rPr lang="en-US" sz="1600" dirty="0">
                <a:effectLst/>
                <a:latin typeface="Cambria" panose="02040503050406030204" pitchFamily="18" charset="0"/>
                <a:ea typeface="Cambria" panose="02040503050406030204" pitchFamily="18" charset="0"/>
              </a:rPr>
              <a:t>();</a:t>
            </a:r>
          </a:p>
          <a:p>
            <a:pPr marL="0" indent="0">
              <a:buNone/>
            </a:pPr>
            <a:r>
              <a:rPr lang="en-US" sz="1600" dirty="0">
                <a:effectLst/>
                <a:latin typeface="Cambria" panose="02040503050406030204" pitchFamily="18" charset="0"/>
                <a:ea typeface="Cambria" panose="02040503050406030204" pitchFamily="18" charset="0"/>
              </a:rPr>
              <a:t>    // Pair of doubles</a:t>
            </a:r>
          </a:p>
          <a:p>
            <a:pPr marL="0" indent="0">
              <a:buNone/>
            </a:pPr>
            <a:r>
              <a:rPr lang="en-US" sz="1600" dirty="0">
                <a:effectLst/>
                <a:latin typeface="Cambria" panose="02040503050406030204" pitchFamily="18" charset="0"/>
                <a:ea typeface="Cambria" panose="02040503050406030204" pitchFamily="18" charset="0"/>
              </a:rPr>
              <a:t>    Pair&lt;double&gt; </a:t>
            </a:r>
            <a:r>
              <a:rPr lang="en-US" sz="1600" dirty="0" err="1">
                <a:effectLst/>
                <a:latin typeface="Cambria" panose="02040503050406030204" pitchFamily="18" charset="0"/>
                <a:ea typeface="Cambria" panose="02040503050406030204" pitchFamily="18" charset="0"/>
              </a:rPr>
              <a:t>doublePair</a:t>
            </a:r>
            <a:r>
              <a:rPr lang="en-US" sz="1600" dirty="0">
                <a:effectLst/>
                <a:latin typeface="Cambria" panose="02040503050406030204" pitchFamily="18" charset="0"/>
                <a:ea typeface="Cambria" panose="02040503050406030204" pitchFamily="18" charset="0"/>
              </a:rPr>
              <a:t>(3.5, 4.2);</a:t>
            </a:r>
          </a:p>
          <a:p>
            <a:pPr marL="0" indent="0">
              <a:buNone/>
            </a:pPr>
            <a:r>
              <a:rPr lang="en-US" sz="160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doublePair.printPair</a:t>
            </a:r>
            <a:r>
              <a:rPr lang="en-US" sz="1600" dirty="0">
                <a:effectLst/>
                <a:latin typeface="Cambria" panose="02040503050406030204" pitchFamily="18" charset="0"/>
                <a:ea typeface="Cambria" panose="02040503050406030204" pitchFamily="18" charset="0"/>
              </a:rPr>
              <a:t>();</a:t>
            </a:r>
          </a:p>
          <a:p>
            <a:pPr marL="0" indent="0">
              <a:buNone/>
            </a:pPr>
            <a:r>
              <a:rPr lang="en-US" sz="1600" dirty="0">
                <a:effectLst/>
                <a:latin typeface="Cambria" panose="02040503050406030204" pitchFamily="18" charset="0"/>
                <a:ea typeface="Cambria" panose="02040503050406030204" pitchFamily="18" charset="0"/>
              </a:rPr>
              <a:t>    // Pair of strings</a:t>
            </a:r>
          </a:p>
          <a:p>
            <a:pPr marL="0" indent="0">
              <a:buNone/>
            </a:pPr>
            <a:r>
              <a:rPr lang="en-US" sz="1600" dirty="0">
                <a:effectLst/>
                <a:latin typeface="Cambria" panose="02040503050406030204" pitchFamily="18" charset="0"/>
                <a:ea typeface="Cambria" panose="02040503050406030204" pitchFamily="18" charset="0"/>
              </a:rPr>
              <a:t>    Pair&lt;string&gt; </a:t>
            </a:r>
            <a:r>
              <a:rPr lang="en-US" sz="1600" dirty="0" err="1">
                <a:effectLst/>
                <a:latin typeface="Cambria" panose="02040503050406030204" pitchFamily="18" charset="0"/>
                <a:ea typeface="Cambria" panose="02040503050406030204" pitchFamily="18" charset="0"/>
              </a:rPr>
              <a:t>stringPair</a:t>
            </a:r>
            <a:r>
              <a:rPr lang="en-US" sz="1600" dirty="0">
                <a:effectLst/>
                <a:latin typeface="Cambria" panose="02040503050406030204" pitchFamily="18" charset="0"/>
                <a:ea typeface="Cambria" panose="02040503050406030204" pitchFamily="18" charset="0"/>
              </a:rPr>
              <a:t>("cat", "dog");</a:t>
            </a:r>
          </a:p>
          <a:p>
            <a:pPr marL="0" indent="0">
              <a:buNone/>
            </a:pPr>
            <a:r>
              <a:rPr lang="en-US" sz="1600" dirty="0">
                <a:effectLst/>
                <a:latin typeface="Cambria" panose="02040503050406030204" pitchFamily="18" charset="0"/>
                <a:ea typeface="Cambria" panose="02040503050406030204" pitchFamily="18" charset="0"/>
              </a:rPr>
              <a:t>    </a:t>
            </a:r>
            <a:r>
              <a:rPr lang="en-US" sz="1600" dirty="0" err="1">
                <a:effectLst/>
                <a:latin typeface="Cambria" panose="02040503050406030204" pitchFamily="18" charset="0"/>
                <a:ea typeface="Cambria" panose="02040503050406030204" pitchFamily="18" charset="0"/>
              </a:rPr>
              <a:t>stringPair.printPair</a:t>
            </a:r>
            <a:r>
              <a:rPr lang="en-US" sz="1600" dirty="0">
                <a:effectLst/>
                <a:latin typeface="Cambria" panose="02040503050406030204" pitchFamily="18" charset="0"/>
                <a:ea typeface="Cambria" panose="02040503050406030204" pitchFamily="18" charset="0"/>
              </a:rPr>
              <a:t>();</a:t>
            </a:r>
          </a:p>
          <a:p>
            <a:pPr marL="0" indent="0">
              <a:buNone/>
            </a:pPr>
            <a:r>
              <a:rPr lang="en-US" sz="1600" dirty="0">
                <a:effectLst/>
                <a:latin typeface="Cambria" panose="02040503050406030204" pitchFamily="18" charset="0"/>
                <a:ea typeface="Cambria" panose="02040503050406030204" pitchFamily="18" charset="0"/>
              </a:rPr>
              <a:t>    return 0;</a:t>
            </a:r>
          </a:p>
          <a:p>
            <a:pPr marL="0" indent="0">
              <a:buNone/>
            </a:pPr>
            <a:r>
              <a:rPr lang="en-US" sz="1600" dirty="0">
                <a:effectLst/>
                <a:latin typeface="Cambria" panose="02040503050406030204" pitchFamily="18" charset="0"/>
                <a:ea typeface="Cambria" panose="02040503050406030204" pitchFamily="18" charset="0"/>
              </a:rPr>
              <a:t>}</a:t>
            </a:r>
          </a:p>
        </p:txBody>
      </p:sp>
      <p:cxnSp>
        <p:nvCxnSpPr>
          <p:cNvPr id="7" name="Straight Connector 6">
            <a:extLst>
              <a:ext uri="{FF2B5EF4-FFF2-40B4-BE49-F238E27FC236}">
                <a16:creationId xmlns="" xmlns:a16="http://schemas.microsoft.com/office/drawing/2014/main" id="{8FAC3554-F586-D3A7-CCDF-8C1E778018CF}"/>
              </a:ext>
            </a:extLst>
          </p:cNvPr>
          <p:cNvCxnSpPr>
            <a:cxnSpLocks/>
          </p:cNvCxnSpPr>
          <p:nvPr/>
        </p:nvCxnSpPr>
        <p:spPr>
          <a:xfrm>
            <a:off x="5360894" y="2250141"/>
            <a:ext cx="0" cy="46078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4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85766-F0CE-4F01-6217-2FD10608887B}"/>
              </a:ext>
            </a:extLst>
          </p:cNvPr>
          <p:cNvSpPr>
            <a:spLocks noGrp="1"/>
          </p:cNvSpPr>
          <p:nvPr>
            <p:ph type="title"/>
          </p:nvPr>
        </p:nvSpPr>
        <p:spPr/>
        <p:txBody>
          <a:bodyPr/>
          <a:lstStyle/>
          <a:p>
            <a:r>
              <a:rPr lang="en-IN" dirty="0"/>
              <a:t>Runtime Polymorphism</a:t>
            </a:r>
          </a:p>
        </p:txBody>
      </p:sp>
      <p:sp>
        <p:nvSpPr>
          <p:cNvPr id="3" name="Content Placeholder 2">
            <a:extLst>
              <a:ext uri="{FF2B5EF4-FFF2-40B4-BE49-F238E27FC236}">
                <a16:creationId xmlns="" xmlns:a16="http://schemas.microsoft.com/office/drawing/2014/main" id="{BADDC52A-5217-C2AF-A2DB-9262E2E9FBC6}"/>
              </a:ext>
            </a:extLst>
          </p:cNvPr>
          <p:cNvSpPr>
            <a:spLocks noGrp="1"/>
          </p:cNvSpPr>
          <p:nvPr>
            <p:ph idx="1"/>
          </p:nvPr>
        </p:nvSpPr>
        <p:spPr>
          <a:xfrm>
            <a:off x="107576" y="2339788"/>
            <a:ext cx="12218895" cy="4518212"/>
          </a:xfrm>
        </p:spPr>
        <p:txBody>
          <a:bodyPr>
            <a:normAutofit/>
          </a:bodyPr>
          <a:lstStyle/>
          <a:p>
            <a:pPr>
              <a:buNone/>
            </a:pPr>
            <a:r>
              <a:rPr lang="en-US" sz="2000" dirty="0">
                <a:effectLst/>
                <a:latin typeface="Cambria" panose="02040503050406030204" pitchFamily="18" charset="0"/>
                <a:ea typeface="Cambria" panose="02040503050406030204" pitchFamily="18" charset="0"/>
              </a:rPr>
              <a:t>This happens when the program is running, using </a:t>
            </a:r>
            <a:r>
              <a:rPr lang="en-US" sz="2000" b="1" dirty="0">
                <a:effectLst/>
                <a:latin typeface="Cambria" panose="02040503050406030204" pitchFamily="18" charset="0"/>
                <a:ea typeface="Cambria" panose="02040503050406030204" pitchFamily="18" charset="0"/>
              </a:rPr>
              <a:t>inheritance</a:t>
            </a:r>
            <a:r>
              <a:rPr lang="en-US" sz="2000" dirty="0">
                <a:effectLst/>
                <a:latin typeface="Cambria" panose="02040503050406030204" pitchFamily="18" charset="0"/>
                <a:ea typeface="Cambria" panose="02040503050406030204" pitchFamily="18" charset="0"/>
              </a:rPr>
              <a:t> and </a:t>
            </a:r>
            <a:r>
              <a:rPr lang="en-US" sz="2000" b="1" dirty="0">
                <a:effectLst/>
                <a:latin typeface="Cambria" panose="02040503050406030204" pitchFamily="18" charset="0"/>
                <a:ea typeface="Cambria" panose="02040503050406030204" pitchFamily="18" charset="0"/>
              </a:rPr>
              <a:t>virtual functions</a:t>
            </a:r>
            <a:r>
              <a:rPr lang="en-US" sz="2000" dirty="0">
                <a:effectLst/>
                <a:latin typeface="Cambria" panose="02040503050406030204" pitchFamily="18" charset="0"/>
                <a:ea typeface="Cambria" panose="02040503050406030204" pitchFamily="18" charset="0"/>
              </a:rPr>
              <a:t> to let a base class pointer </a:t>
            </a:r>
          </a:p>
          <a:p>
            <a:pPr>
              <a:buNone/>
            </a:pPr>
            <a:r>
              <a:rPr lang="en-US" sz="2000" dirty="0">
                <a:effectLst/>
                <a:latin typeface="Cambria" panose="02040503050406030204" pitchFamily="18" charset="0"/>
                <a:ea typeface="Cambria" panose="02040503050406030204" pitchFamily="18" charset="0"/>
              </a:rPr>
              <a:t>reference call the right derived class function. It’s flexible because the program decides what to do based on the actual object.</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Analogy</a:t>
            </a:r>
            <a:r>
              <a:rPr lang="en-US" sz="2000" dirty="0">
                <a:latin typeface="Cambria" panose="02040503050406030204" pitchFamily="18" charset="0"/>
                <a:ea typeface="Cambria" panose="02040503050406030204" pitchFamily="18" charset="0"/>
              </a:rPr>
              <a:t>: Like a teacher saying “draw a picture” to a class. Each student (object) draws something different (their own version), but the instruction is the same.</a:t>
            </a:r>
          </a:p>
          <a:p>
            <a:pPr>
              <a:buNone/>
            </a:pPr>
            <a:r>
              <a:rPr lang="en-US" sz="2000" b="1" u="sng" dirty="0">
                <a:latin typeface="Cambria" panose="02040503050406030204" pitchFamily="18" charset="0"/>
                <a:ea typeface="Cambria" panose="02040503050406030204" pitchFamily="18" charset="0"/>
              </a:rPr>
              <a:t>2.1 Virtual Functions</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What is it?</a:t>
            </a:r>
            <a:r>
              <a:rPr lang="en-US" sz="2000" dirty="0">
                <a:latin typeface="Cambria" panose="02040503050406030204" pitchFamily="18" charset="0"/>
                <a:ea typeface="Cambria" panose="02040503050406030204" pitchFamily="18" charset="0"/>
              </a:rPr>
              <a:t> A function in a base class marked virtual, allowing derived classes to override it with their own version.</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How it works?</a:t>
            </a:r>
            <a:r>
              <a:rPr lang="en-US" sz="2000" dirty="0">
                <a:latin typeface="Cambria" panose="02040503050406030204" pitchFamily="18" charset="0"/>
                <a:ea typeface="Cambria" panose="02040503050406030204" pitchFamily="18" charset="0"/>
              </a:rPr>
              <a:t> The program uses a </a:t>
            </a:r>
            <a:r>
              <a:rPr lang="en-US" sz="2000" b="1" dirty="0" err="1">
                <a:latin typeface="Cambria" panose="02040503050406030204" pitchFamily="18" charset="0"/>
                <a:ea typeface="Cambria" panose="02040503050406030204" pitchFamily="18" charset="0"/>
              </a:rPr>
              <a:t>vtable</a:t>
            </a:r>
            <a:r>
              <a:rPr lang="en-US" sz="2000" dirty="0">
                <a:latin typeface="Cambria" panose="02040503050406030204" pitchFamily="18" charset="0"/>
                <a:ea typeface="Cambria" panose="02040503050406030204" pitchFamily="18" charset="0"/>
              </a:rPr>
              <a:t> (a hidden table of function pointers) to call the correct function at runtime.</a:t>
            </a: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Why use it?</a:t>
            </a:r>
            <a:r>
              <a:rPr lang="en-US" sz="2000" dirty="0">
                <a:latin typeface="Cambria" panose="02040503050406030204" pitchFamily="18" charset="0"/>
                <a:ea typeface="Cambria" panose="02040503050406030204" pitchFamily="18" charset="0"/>
              </a:rPr>
              <a:t> Lets you work with objects generically (via base class) but get specific behavior (from derived class).</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517061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86FAA89-5839-BFA5-D715-8B124D7FD0C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0703B13-0B1E-102D-F33B-08DA7B14933E}"/>
              </a:ext>
            </a:extLst>
          </p:cNvPr>
          <p:cNvSpPr>
            <a:spLocks noGrp="1"/>
          </p:cNvSpPr>
          <p:nvPr>
            <p:ph type="title"/>
          </p:nvPr>
        </p:nvSpPr>
        <p:spPr>
          <a:xfrm>
            <a:off x="1000918" y="961384"/>
            <a:ext cx="8761413" cy="706964"/>
          </a:xfrm>
        </p:spPr>
        <p:txBody>
          <a:bodyPr/>
          <a:lstStyle/>
          <a:p>
            <a:r>
              <a:rPr lang="en-IN" dirty="0"/>
              <a:t>Runtime Polymorphism</a:t>
            </a:r>
          </a:p>
        </p:txBody>
      </p:sp>
      <p:sp>
        <p:nvSpPr>
          <p:cNvPr id="3" name="Content Placeholder 2">
            <a:extLst>
              <a:ext uri="{FF2B5EF4-FFF2-40B4-BE49-F238E27FC236}">
                <a16:creationId xmlns="" xmlns:a16="http://schemas.microsoft.com/office/drawing/2014/main" id="{6E7D395A-A6BD-DF57-F5C6-311A8D06B2D1}"/>
              </a:ext>
            </a:extLst>
          </p:cNvPr>
          <p:cNvSpPr>
            <a:spLocks noGrp="1"/>
          </p:cNvSpPr>
          <p:nvPr>
            <p:ph idx="1"/>
          </p:nvPr>
        </p:nvSpPr>
        <p:spPr>
          <a:xfrm>
            <a:off x="107576" y="2339788"/>
            <a:ext cx="5274049" cy="4518212"/>
          </a:xfrm>
        </p:spPr>
        <p:txBody>
          <a:bodyPr>
            <a:noAutofit/>
          </a:bodyPr>
          <a:lstStyle/>
          <a:p>
            <a:pPr marL="0" indent="0">
              <a:buNone/>
            </a:pPr>
            <a:r>
              <a:rPr lang="en-IN" sz="1600" dirty="0">
                <a:latin typeface="Cambria" panose="02040503050406030204" pitchFamily="18" charset="0"/>
                <a:ea typeface="Cambria" panose="02040503050406030204" pitchFamily="18" charset="0"/>
              </a:rPr>
              <a:t>#include &lt;iostream&gt;</a:t>
            </a:r>
          </a:p>
          <a:p>
            <a:pPr marL="0" indent="0">
              <a:buNone/>
            </a:pPr>
            <a:r>
              <a:rPr lang="en-IN" sz="1600" dirty="0">
                <a:latin typeface="Cambria" panose="02040503050406030204" pitchFamily="18" charset="0"/>
                <a:ea typeface="Cambria" panose="02040503050406030204" pitchFamily="18" charset="0"/>
              </a:rPr>
              <a:t>class Vehicle {</a:t>
            </a:r>
          </a:p>
          <a:p>
            <a:pPr marL="0" indent="0">
              <a:buNone/>
            </a:pPr>
            <a:r>
              <a:rPr lang="en-IN" sz="1600" dirty="0">
                <a:latin typeface="Cambria" panose="02040503050406030204" pitchFamily="18" charset="0"/>
                <a:ea typeface="Cambria" panose="02040503050406030204" pitchFamily="18" charset="0"/>
              </a:rPr>
              <a:t>public:</a:t>
            </a:r>
          </a:p>
          <a:p>
            <a:pPr marL="0" indent="0">
              <a:buNone/>
            </a:pPr>
            <a:r>
              <a:rPr lang="en-IN" sz="1600" dirty="0">
                <a:latin typeface="Cambria" panose="02040503050406030204" pitchFamily="18" charset="0"/>
                <a:ea typeface="Cambria" panose="02040503050406030204" pitchFamily="18" charset="0"/>
              </a:rPr>
              <a:t>    virtual void move() { // 'virtual' enables polymorphism</a:t>
            </a:r>
          </a:p>
          <a:p>
            <a:pPr marL="0" indent="0">
              <a:buNone/>
            </a:pPr>
            <a:r>
              <a:rPr lang="en-IN" sz="1600" dirty="0">
                <a:latin typeface="Cambria" panose="02040503050406030204" pitchFamily="18" charset="0"/>
                <a:ea typeface="Cambria" panose="02040503050406030204" pitchFamily="18" charset="0"/>
              </a:rPr>
              <a:t>        std::</a:t>
            </a:r>
            <a:r>
              <a:rPr lang="en-IN" sz="1600" dirty="0" err="1">
                <a:latin typeface="Cambria" panose="02040503050406030204" pitchFamily="18" charset="0"/>
                <a:ea typeface="Cambria" panose="02040503050406030204" pitchFamily="18" charset="0"/>
              </a:rPr>
              <a:t>cout</a:t>
            </a:r>
            <a:r>
              <a:rPr lang="en-IN" sz="1600" dirty="0">
                <a:latin typeface="Cambria" panose="02040503050406030204" pitchFamily="18" charset="0"/>
                <a:ea typeface="Cambria" panose="02040503050406030204" pitchFamily="18" charset="0"/>
              </a:rPr>
              <a:t> &lt;&lt; "Vehicle is moving" &lt;&lt; std::</a:t>
            </a:r>
            <a:r>
              <a:rPr lang="en-IN" sz="1600" dirty="0" err="1">
                <a:latin typeface="Cambria" panose="02040503050406030204" pitchFamily="18" charset="0"/>
                <a:ea typeface="Cambria" panose="02040503050406030204" pitchFamily="18" charset="0"/>
              </a:rPr>
              <a:t>endl</a:t>
            </a:r>
            <a:r>
              <a:rPr lang="en-IN" sz="1600" dirty="0">
                <a:latin typeface="Cambria" panose="02040503050406030204" pitchFamily="18" charset="0"/>
                <a:ea typeface="Cambria" panose="02040503050406030204" pitchFamily="18" charset="0"/>
              </a:rPr>
              <a:t>;   }</a:t>
            </a:r>
          </a:p>
          <a:p>
            <a:pPr marL="0" indent="0">
              <a:buNone/>
            </a:pPr>
            <a:r>
              <a:rPr lang="en-IN" sz="1600" dirty="0">
                <a:latin typeface="Cambria" panose="02040503050406030204" pitchFamily="18" charset="0"/>
                <a:ea typeface="Cambria" panose="02040503050406030204" pitchFamily="18" charset="0"/>
              </a:rPr>
              <a:t>    virtual ~Vehicle() {} };</a:t>
            </a:r>
          </a:p>
          <a:p>
            <a:pPr marL="0" indent="0">
              <a:buNone/>
            </a:pPr>
            <a:r>
              <a:rPr lang="en-IN" sz="1600" dirty="0">
                <a:latin typeface="Cambria" panose="02040503050406030204" pitchFamily="18" charset="0"/>
                <a:ea typeface="Cambria" panose="02040503050406030204" pitchFamily="18" charset="0"/>
              </a:rPr>
              <a:t>class Car : public Vehicle {</a:t>
            </a:r>
          </a:p>
          <a:p>
            <a:pPr marL="0" indent="0">
              <a:buNone/>
            </a:pPr>
            <a:r>
              <a:rPr lang="en-IN" sz="1600" dirty="0">
                <a:latin typeface="Cambria" panose="02040503050406030204" pitchFamily="18" charset="0"/>
                <a:ea typeface="Cambria" panose="02040503050406030204" pitchFamily="18" charset="0"/>
              </a:rPr>
              <a:t>public:</a:t>
            </a:r>
          </a:p>
          <a:p>
            <a:pPr marL="0" indent="0">
              <a:buNone/>
            </a:pPr>
            <a:r>
              <a:rPr lang="en-IN" sz="1600" dirty="0">
                <a:latin typeface="Cambria" panose="02040503050406030204" pitchFamily="18" charset="0"/>
                <a:ea typeface="Cambria" panose="02040503050406030204" pitchFamily="18" charset="0"/>
              </a:rPr>
              <a:t>    void move() override { // 'override' ensures correctness</a:t>
            </a:r>
          </a:p>
          <a:p>
            <a:pPr marL="0" indent="0">
              <a:buNone/>
            </a:pPr>
            <a:r>
              <a:rPr lang="en-IN" sz="1600" dirty="0">
                <a:latin typeface="Cambria" panose="02040503050406030204" pitchFamily="18" charset="0"/>
                <a:ea typeface="Cambria" panose="02040503050406030204" pitchFamily="18" charset="0"/>
              </a:rPr>
              <a:t>       std::</a:t>
            </a:r>
            <a:r>
              <a:rPr lang="en-IN" sz="1600" dirty="0" err="1">
                <a:latin typeface="Cambria" panose="02040503050406030204" pitchFamily="18" charset="0"/>
                <a:ea typeface="Cambria" panose="02040503050406030204" pitchFamily="18" charset="0"/>
              </a:rPr>
              <a:t>cout</a:t>
            </a:r>
            <a:r>
              <a:rPr lang="en-IN" sz="1600" dirty="0">
                <a:latin typeface="Cambria" panose="02040503050406030204" pitchFamily="18" charset="0"/>
                <a:ea typeface="Cambria" panose="02040503050406030204" pitchFamily="18" charset="0"/>
              </a:rPr>
              <a:t> &lt;&lt; "Car is driving on road" &lt;&lt; std::</a:t>
            </a:r>
            <a:r>
              <a:rPr lang="en-IN" sz="1600" dirty="0" err="1">
                <a:latin typeface="Cambria" panose="02040503050406030204" pitchFamily="18" charset="0"/>
                <a:ea typeface="Cambria" panose="02040503050406030204" pitchFamily="18" charset="0"/>
              </a:rPr>
              <a:t>endl</a:t>
            </a:r>
            <a:r>
              <a:rPr lang="en-IN" sz="1600" dirty="0">
                <a:latin typeface="Cambria" panose="02040503050406030204" pitchFamily="18" charset="0"/>
                <a:ea typeface="Cambria" panose="02040503050406030204" pitchFamily="18" charset="0"/>
              </a:rPr>
              <a:t>;    } };</a:t>
            </a:r>
          </a:p>
          <a:p>
            <a:pPr marL="0" indent="0">
              <a:buNone/>
            </a:pPr>
            <a:endParaRPr lang="en-IN"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 xmlns:a16="http://schemas.microsoft.com/office/drawing/2014/main" id="{048CAE5A-976C-01CB-B854-BA9D48603A13}"/>
              </a:ext>
            </a:extLst>
          </p:cNvPr>
          <p:cNvSpPr txBox="1"/>
          <p:nvPr/>
        </p:nvSpPr>
        <p:spPr>
          <a:xfrm>
            <a:off x="6219824" y="2440365"/>
            <a:ext cx="5864600" cy="3693319"/>
          </a:xfrm>
          <a:prstGeom prst="rect">
            <a:avLst/>
          </a:prstGeom>
          <a:noFill/>
        </p:spPr>
        <p:txBody>
          <a:bodyPr wrap="square">
            <a:spAutoFit/>
          </a:bodyPr>
          <a:lstStyle/>
          <a:p>
            <a:pPr marL="0" indent="0">
              <a:buNone/>
            </a:pPr>
            <a:r>
              <a:rPr lang="en-IN" sz="1800" dirty="0">
                <a:latin typeface="Cambria" panose="02040503050406030204" pitchFamily="18" charset="0"/>
                <a:ea typeface="Cambria" panose="02040503050406030204" pitchFamily="18" charset="0"/>
              </a:rPr>
              <a:t>class Boat : public Vehicle {</a:t>
            </a:r>
          </a:p>
          <a:p>
            <a:pPr marL="0" indent="0">
              <a:buNone/>
            </a:pPr>
            <a:r>
              <a:rPr lang="en-IN" sz="1800" dirty="0">
                <a:latin typeface="Cambria" panose="02040503050406030204" pitchFamily="18" charset="0"/>
                <a:ea typeface="Cambria" panose="02040503050406030204" pitchFamily="18" charset="0"/>
              </a:rPr>
              <a:t>public:</a:t>
            </a:r>
          </a:p>
          <a:p>
            <a:pPr marL="0" indent="0">
              <a:buNone/>
            </a:pPr>
            <a:r>
              <a:rPr lang="en-IN" sz="1800" dirty="0">
                <a:latin typeface="Cambria" panose="02040503050406030204" pitchFamily="18" charset="0"/>
                <a:ea typeface="Cambria" panose="02040503050406030204" pitchFamily="18" charset="0"/>
              </a:rPr>
              <a:t>    void move() override {</a:t>
            </a:r>
          </a:p>
          <a:p>
            <a:pPr marL="0" indent="0">
              <a:buNone/>
            </a:pPr>
            <a:r>
              <a:rPr lang="en-IN" sz="1800" dirty="0">
                <a:latin typeface="Cambria" panose="02040503050406030204" pitchFamily="18" charset="0"/>
                <a:ea typeface="Cambria" panose="02040503050406030204" pitchFamily="18" charset="0"/>
              </a:rPr>
              <a:t>        std::</a:t>
            </a:r>
            <a:r>
              <a:rPr lang="en-IN" sz="1800" dirty="0" err="1">
                <a:latin typeface="Cambria" panose="02040503050406030204" pitchFamily="18" charset="0"/>
                <a:ea typeface="Cambria" panose="02040503050406030204" pitchFamily="18" charset="0"/>
              </a:rPr>
              <a:t>cout</a:t>
            </a:r>
            <a:r>
              <a:rPr lang="en-IN" sz="1800" dirty="0">
                <a:latin typeface="Cambria" panose="02040503050406030204" pitchFamily="18" charset="0"/>
                <a:ea typeface="Cambria" panose="02040503050406030204" pitchFamily="18" charset="0"/>
              </a:rPr>
              <a:t> &lt;&lt; "Boat is sailing on water" &lt;&lt; std::</a:t>
            </a:r>
            <a:r>
              <a:rPr lang="en-IN" sz="1800" dirty="0" err="1">
                <a:latin typeface="Cambria" panose="02040503050406030204" pitchFamily="18" charset="0"/>
                <a:ea typeface="Cambria" panose="02040503050406030204" pitchFamily="18" charset="0"/>
              </a:rPr>
              <a:t>endl</a:t>
            </a:r>
            <a:r>
              <a:rPr lang="en-IN" sz="1800" dirty="0">
                <a:latin typeface="Cambria" panose="02040503050406030204" pitchFamily="18" charset="0"/>
                <a:ea typeface="Cambria" panose="02040503050406030204" pitchFamily="18" charset="0"/>
              </a:rPr>
              <a:t>;    } };</a:t>
            </a:r>
          </a:p>
          <a:p>
            <a:pPr marL="0" indent="0">
              <a:buNone/>
            </a:pPr>
            <a:r>
              <a:rPr lang="en-IN" sz="1800" dirty="0">
                <a:latin typeface="Cambria" panose="02040503050406030204" pitchFamily="18" charset="0"/>
                <a:ea typeface="Cambria" panose="02040503050406030204" pitchFamily="18" charset="0"/>
              </a:rPr>
              <a:t>int main() {</a:t>
            </a:r>
          </a:p>
          <a:p>
            <a:pPr marL="0" indent="0">
              <a:buNone/>
            </a:pPr>
            <a:r>
              <a:rPr lang="en-IN" sz="1800" dirty="0">
                <a:latin typeface="Cambria" panose="02040503050406030204" pitchFamily="18" charset="0"/>
                <a:ea typeface="Cambria" panose="02040503050406030204" pitchFamily="18" charset="0"/>
              </a:rPr>
              <a:t>    Vehicle* v1 = new Car();</a:t>
            </a:r>
          </a:p>
          <a:p>
            <a:pPr marL="0" indent="0">
              <a:buNone/>
            </a:pPr>
            <a:r>
              <a:rPr lang="en-IN" sz="1800" dirty="0">
                <a:latin typeface="Cambria" panose="02040503050406030204" pitchFamily="18" charset="0"/>
                <a:ea typeface="Cambria" panose="02040503050406030204" pitchFamily="18" charset="0"/>
              </a:rPr>
              <a:t>    Vehicle* v2 = new Boat();</a:t>
            </a:r>
          </a:p>
          <a:p>
            <a:pPr marL="0" indent="0">
              <a:buNone/>
            </a:pPr>
            <a:r>
              <a:rPr lang="en-IN" sz="1800" dirty="0">
                <a:latin typeface="Cambria" panose="02040503050406030204" pitchFamily="18" charset="0"/>
                <a:ea typeface="Cambria" panose="02040503050406030204" pitchFamily="18" charset="0"/>
              </a:rPr>
              <a:t>    v1-&gt;move(); // Car’s move    v2-&gt;move(); // Boat’s move</a:t>
            </a:r>
          </a:p>
          <a:p>
            <a:pPr marL="0" indent="0">
              <a:buNone/>
            </a:pPr>
            <a:r>
              <a:rPr lang="en-IN" sz="1800" dirty="0">
                <a:latin typeface="Cambria" panose="02040503050406030204" pitchFamily="18" charset="0"/>
                <a:ea typeface="Cambria" panose="02040503050406030204" pitchFamily="18" charset="0"/>
              </a:rPr>
              <a:t>    delete v1;    delete v2;</a:t>
            </a:r>
          </a:p>
          <a:p>
            <a:pPr marL="0" indent="0">
              <a:buNone/>
            </a:pPr>
            <a:r>
              <a:rPr lang="en-IN" sz="1800" dirty="0">
                <a:latin typeface="Cambria" panose="02040503050406030204" pitchFamily="18" charset="0"/>
                <a:ea typeface="Cambria" panose="02040503050406030204" pitchFamily="18" charset="0"/>
              </a:rPr>
              <a:t>    return 0;</a:t>
            </a:r>
          </a:p>
          <a:p>
            <a:pPr marL="0" indent="0">
              <a:buNone/>
            </a:pPr>
            <a:r>
              <a:rPr lang="en-IN" sz="1800" dirty="0">
                <a:latin typeface="Cambria" panose="02040503050406030204" pitchFamily="18" charset="0"/>
                <a:ea typeface="Cambria" panose="02040503050406030204" pitchFamily="18" charset="0"/>
              </a:rPr>
              <a:t>}</a:t>
            </a:r>
            <a:endParaRPr lang="en-IN" dirty="0"/>
          </a:p>
        </p:txBody>
      </p:sp>
      <p:cxnSp>
        <p:nvCxnSpPr>
          <p:cNvPr id="9" name="Straight Connector 8">
            <a:extLst>
              <a:ext uri="{FF2B5EF4-FFF2-40B4-BE49-F238E27FC236}">
                <a16:creationId xmlns="" xmlns:a16="http://schemas.microsoft.com/office/drawing/2014/main" id="{4882F450-B2D5-E4DC-2D33-4C347033C4BB}"/>
              </a:ext>
            </a:extLst>
          </p:cNvPr>
          <p:cNvCxnSpPr>
            <a:cxnSpLocks/>
          </p:cNvCxnSpPr>
          <p:nvPr/>
        </p:nvCxnSpPr>
        <p:spPr>
          <a:xfrm flipH="1">
            <a:off x="5857875" y="2209800"/>
            <a:ext cx="114302" cy="4648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465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FF522D-9415-1D29-8633-11274C21EA4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4E0D779-9D12-937B-EF7C-C101BF07A22C}"/>
              </a:ext>
            </a:extLst>
          </p:cNvPr>
          <p:cNvSpPr>
            <a:spLocks noGrp="1"/>
          </p:cNvSpPr>
          <p:nvPr>
            <p:ph type="title"/>
          </p:nvPr>
        </p:nvSpPr>
        <p:spPr/>
        <p:txBody>
          <a:bodyPr/>
          <a:lstStyle/>
          <a:p>
            <a:r>
              <a:rPr lang="en-IN" dirty="0"/>
              <a:t>Runtime Polymorphism</a:t>
            </a:r>
          </a:p>
        </p:txBody>
      </p:sp>
      <p:sp>
        <p:nvSpPr>
          <p:cNvPr id="3" name="Content Placeholder 2">
            <a:extLst>
              <a:ext uri="{FF2B5EF4-FFF2-40B4-BE49-F238E27FC236}">
                <a16:creationId xmlns="" xmlns:a16="http://schemas.microsoft.com/office/drawing/2014/main" id="{D9AB928B-86DF-29B9-F808-958CDDABC4DD}"/>
              </a:ext>
            </a:extLst>
          </p:cNvPr>
          <p:cNvSpPr>
            <a:spLocks noGrp="1"/>
          </p:cNvSpPr>
          <p:nvPr>
            <p:ph idx="1"/>
          </p:nvPr>
        </p:nvSpPr>
        <p:spPr>
          <a:xfrm>
            <a:off x="1154953" y="2339788"/>
            <a:ext cx="9322547" cy="4251512"/>
          </a:xfrm>
        </p:spPr>
        <p:txBody>
          <a:bodyPr>
            <a:normAutofit lnSpcReduction="10000"/>
          </a:bodyPr>
          <a:lstStyle/>
          <a:p>
            <a:pPr>
              <a:buNone/>
            </a:pPr>
            <a:r>
              <a:rPr lang="en-US" b="1" u="sng" dirty="0">
                <a:latin typeface="Cambria" panose="02040503050406030204" pitchFamily="18" charset="0"/>
                <a:ea typeface="Cambria" panose="02040503050406030204" pitchFamily="18" charset="0"/>
              </a:rPr>
              <a:t>2.2 Abstract Classes and Pure Virtual Functions</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What is it?</a:t>
            </a:r>
            <a:r>
              <a:rPr lang="en-US" dirty="0">
                <a:latin typeface="Cambria" panose="02040503050406030204" pitchFamily="18" charset="0"/>
                <a:ea typeface="Cambria" panose="02040503050406030204" pitchFamily="18" charset="0"/>
              </a:rPr>
              <a:t> A base class with a </a:t>
            </a:r>
            <a:r>
              <a:rPr lang="en-US" b="1" dirty="0">
                <a:latin typeface="Cambria" panose="02040503050406030204" pitchFamily="18" charset="0"/>
                <a:ea typeface="Cambria" panose="02040503050406030204" pitchFamily="18" charset="0"/>
              </a:rPr>
              <a:t>pure virtual function</a:t>
            </a:r>
            <a:r>
              <a:rPr lang="en-US" dirty="0">
                <a:latin typeface="Cambria" panose="02040503050406030204" pitchFamily="18" charset="0"/>
                <a:ea typeface="Cambria" panose="02040503050406030204" pitchFamily="18" charset="0"/>
              </a:rPr>
              <a:t> (marked = 0) can’t be instantiated—it’s a blueprint for derived classes.</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How it works?</a:t>
            </a:r>
            <a:r>
              <a:rPr lang="en-US" dirty="0">
                <a:latin typeface="Cambria" panose="02040503050406030204" pitchFamily="18" charset="0"/>
                <a:ea typeface="Cambria" panose="02040503050406030204" pitchFamily="18" charset="0"/>
              </a:rPr>
              <a:t> Derived classes </a:t>
            </a:r>
            <a:r>
              <a:rPr lang="en-US" sz="1600" dirty="0">
                <a:latin typeface="Cambria" panose="02040503050406030204" pitchFamily="18" charset="0"/>
                <a:ea typeface="Cambria" panose="02040503050406030204" pitchFamily="18" charset="0"/>
              </a:rPr>
              <a:t>must provide their own implementation of the pure virtual function.</a:t>
            </a:r>
          </a:p>
          <a:p>
            <a:pPr>
              <a:buNone/>
            </a:pPr>
            <a:r>
              <a:rPr lang="en-IN" sz="1600" b="1" u="sng" dirty="0">
                <a:latin typeface="Cambria" panose="02040503050406030204" pitchFamily="18" charset="0"/>
                <a:ea typeface="Cambria" panose="02040503050406030204" pitchFamily="18" charset="0"/>
              </a:rPr>
              <a:t>Why Polymorphis</a:t>
            </a:r>
            <a:r>
              <a:rPr lang="en-IN" sz="1700" b="1" u="sng" dirty="0">
                <a:latin typeface="Cambria" panose="02040503050406030204" pitchFamily="18" charset="0"/>
                <a:ea typeface="Cambria" panose="02040503050406030204" pitchFamily="18" charset="0"/>
              </a:rPr>
              <a:t>m </a:t>
            </a:r>
            <a:r>
              <a:rPr lang="en-IN" sz="1600" b="1" u="sng" dirty="0">
                <a:latin typeface="Cambria" panose="02040503050406030204" pitchFamily="18" charset="0"/>
                <a:ea typeface="Cambria" panose="02040503050406030204" pitchFamily="18" charset="0"/>
              </a:rPr>
              <a:t>Matters</a:t>
            </a:r>
          </a:p>
          <a:p>
            <a:pPr>
              <a:buFont typeface="Arial" panose="020B0604020202020204" pitchFamily="34" charset="0"/>
              <a:buChar char="•"/>
            </a:pPr>
            <a:r>
              <a:rPr lang="en-IN" sz="1700" b="1" dirty="0">
                <a:latin typeface="Cambria" panose="02040503050406030204" pitchFamily="18" charset="0"/>
                <a:ea typeface="Cambria" panose="02040503050406030204" pitchFamily="18" charset="0"/>
              </a:rPr>
              <a:t>Saves Time</a:t>
            </a:r>
            <a:r>
              <a:rPr lang="en-IN" sz="1700" dirty="0">
                <a:latin typeface="Cambria" panose="02040503050406030204" pitchFamily="18" charset="0"/>
                <a:ea typeface="Cambria" panose="02040503050406030204" pitchFamily="18" charset="0"/>
              </a:rPr>
              <a:t>: Reuse code (one function for many types) instead of writing separate versions.</a:t>
            </a:r>
          </a:p>
          <a:p>
            <a:pPr>
              <a:buFont typeface="Arial" panose="020B0604020202020204" pitchFamily="34" charset="0"/>
              <a:buChar char="•"/>
            </a:pPr>
            <a:r>
              <a:rPr lang="en-IN" sz="1700" b="1" dirty="0">
                <a:latin typeface="Cambria" panose="02040503050406030204" pitchFamily="18" charset="0"/>
                <a:ea typeface="Cambria" panose="02040503050406030204" pitchFamily="18" charset="0"/>
              </a:rPr>
              <a:t>Makes Code Flexible</a:t>
            </a:r>
            <a:r>
              <a:rPr lang="en-IN" sz="1700" dirty="0">
                <a:latin typeface="Cambria" panose="02040503050406030204" pitchFamily="18" charset="0"/>
                <a:ea typeface="Cambria" panose="02040503050406030204" pitchFamily="18" charset="0"/>
              </a:rPr>
              <a:t>: Add new classes (e.g., a new Vehicle type) without rewriting existing code.</a:t>
            </a:r>
          </a:p>
          <a:p>
            <a:pPr>
              <a:buFont typeface="Arial" panose="020B0604020202020204" pitchFamily="34" charset="0"/>
              <a:buChar char="•"/>
            </a:pPr>
            <a:r>
              <a:rPr lang="en-IN" sz="1700" b="1" dirty="0">
                <a:latin typeface="Cambria" panose="02040503050406030204" pitchFamily="18" charset="0"/>
                <a:ea typeface="Cambria" panose="02040503050406030204" pitchFamily="18" charset="0"/>
              </a:rPr>
              <a:t>Real-World Use</a:t>
            </a:r>
            <a:r>
              <a:rPr lang="en-IN" sz="1700" dirty="0">
                <a:latin typeface="Cambria" panose="02040503050406030204" pitchFamily="18" charset="0"/>
                <a:ea typeface="Cambria" panose="02040503050406030204" pitchFamily="18" charset="0"/>
              </a:rPr>
              <a:t>: </a:t>
            </a:r>
          </a:p>
          <a:p>
            <a:pPr marL="742950" lvl="1" indent="-285750">
              <a:buFont typeface="Arial" panose="020B0604020202020204" pitchFamily="34" charset="0"/>
              <a:buChar char="•"/>
            </a:pPr>
            <a:r>
              <a:rPr lang="en-IN" sz="1700" b="1" dirty="0">
                <a:latin typeface="Cambria" panose="02040503050406030204" pitchFamily="18" charset="0"/>
                <a:ea typeface="Cambria" panose="02040503050406030204" pitchFamily="18" charset="0"/>
              </a:rPr>
              <a:t>Games</a:t>
            </a:r>
            <a:r>
              <a:rPr lang="en-IN" sz="1700" dirty="0">
                <a:latin typeface="Cambria" panose="02040503050406030204" pitchFamily="18" charset="0"/>
                <a:ea typeface="Cambria" panose="02040503050406030204" pitchFamily="18" charset="0"/>
              </a:rPr>
              <a:t>: Enemy, Player, NPC inherit from </a:t>
            </a:r>
            <a:r>
              <a:rPr lang="en-IN" sz="1700" dirty="0" err="1">
                <a:latin typeface="Cambria" panose="02040503050406030204" pitchFamily="18" charset="0"/>
                <a:ea typeface="Cambria" panose="02040503050406030204" pitchFamily="18" charset="0"/>
              </a:rPr>
              <a:t>GameObject</a:t>
            </a:r>
            <a:r>
              <a:rPr lang="en-IN" sz="1700" dirty="0">
                <a:latin typeface="Cambria" panose="02040503050406030204" pitchFamily="18" charset="0"/>
                <a:ea typeface="Cambria" panose="02040503050406030204" pitchFamily="18" charset="0"/>
              </a:rPr>
              <a:t> with virtual update or render.</a:t>
            </a:r>
          </a:p>
          <a:p>
            <a:pPr marL="742950" lvl="1" indent="-285750">
              <a:buFont typeface="Arial" panose="020B0604020202020204" pitchFamily="34" charset="0"/>
              <a:buChar char="•"/>
            </a:pPr>
            <a:r>
              <a:rPr lang="en-IN" sz="1700" b="1" dirty="0">
                <a:latin typeface="Cambria" panose="02040503050406030204" pitchFamily="18" charset="0"/>
                <a:ea typeface="Cambria" panose="02040503050406030204" pitchFamily="18" charset="0"/>
              </a:rPr>
              <a:t>Apps</a:t>
            </a:r>
            <a:r>
              <a:rPr lang="en-IN" sz="1700" dirty="0">
                <a:latin typeface="Cambria" panose="02040503050406030204" pitchFamily="18" charset="0"/>
                <a:ea typeface="Cambria" panose="02040503050406030204" pitchFamily="18" charset="0"/>
              </a:rPr>
              <a:t>: Buttons, sliders, and textboxes inherit from a Widget with virtual draw.</a:t>
            </a: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227177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96A6F08-7F82-455E-8790-433A8A1E565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E4BC365-8D55-9584-74D7-15D8E2107E37}"/>
              </a:ext>
            </a:extLst>
          </p:cNvPr>
          <p:cNvSpPr>
            <a:spLocks noGrp="1"/>
          </p:cNvSpPr>
          <p:nvPr>
            <p:ph type="title"/>
          </p:nvPr>
        </p:nvSpPr>
        <p:spPr/>
        <p:txBody>
          <a:bodyPr/>
          <a:lstStyle/>
          <a:p>
            <a:r>
              <a:rPr lang="en-IN" dirty="0"/>
              <a:t>Runtime Polymorphism</a:t>
            </a:r>
          </a:p>
        </p:txBody>
      </p:sp>
      <p:sp>
        <p:nvSpPr>
          <p:cNvPr id="3" name="Content Placeholder 2">
            <a:extLst>
              <a:ext uri="{FF2B5EF4-FFF2-40B4-BE49-F238E27FC236}">
                <a16:creationId xmlns="" xmlns:a16="http://schemas.microsoft.com/office/drawing/2014/main" id="{CFBA9AAE-DC3B-625F-FC69-3E817F41F1FF}"/>
              </a:ext>
            </a:extLst>
          </p:cNvPr>
          <p:cNvSpPr>
            <a:spLocks noGrp="1"/>
          </p:cNvSpPr>
          <p:nvPr>
            <p:ph idx="1"/>
          </p:nvPr>
        </p:nvSpPr>
        <p:spPr>
          <a:xfrm>
            <a:off x="314325" y="2219325"/>
            <a:ext cx="10163175" cy="4638675"/>
          </a:xfrm>
        </p:spPr>
        <p:txBody>
          <a:bodyPr>
            <a:normAutofit fontScale="55000" lnSpcReduction="20000"/>
          </a:bodyPr>
          <a:lstStyle/>
          <a:p>
            <a:pPr>
              <a:buNone/>
            </a:pPr>
            <a:r>
              <a:rPr lang="en-US" sz="2800" b="1" dirty="0">
                <a:latin typeface="Cambria" panose="02040503050406030204" pitchFamily="18" charset="0"/>
                <a:ea typeface="Cambria" panose="02040503050406030204" pitchFamily="18" charset="0"/>
              </a:rPr>
              <a:t>#include &lt;iostream&gt;</a:t>
            </a:r>
          </a:p>
          <a:p>
            <a:pPr>
              <a:buNone/>
            </a:pPr>
            <a:r>
              <a:rPr lang="en-US" sz="2800" b="1" dirty="0">
                <a:latin typeface="Cambria" panose="02040503050406030204" pitchFamily="18" charset="0"/>
                <a:ea typeface="Cambria" panose="02040503050406030204" pitchFamily="18" charset="0"/>
              </a:rPr>
              <a:t>class Animal {</a:t>
            </a:r>
          </a:p>
          <a:p>
            <a:pPr>
              <a:buNone/>
            </a:pPr>
            <a:r>
              <a:rPr lang="en-US" sz="2800" b="1" dirty="0">
                <a:latin typeface="Cambria" panose="02040503050406030204" pitchFamily="18" charset="0"/>
                <a:ea typeface="Cambria" panose="02040503050406030204" pitchFamily="18" charset="0"/>
              </a:rPr>
              <a:t>public:</a:t>
            </a:r>
          </a:p>
          <a:p>
            <a:pPr>
              <a:buNone/>
            </a:pPr>
            <a:r>
              <a:rPr lang="en-US" sz="2800" b="1" dirty="0">
                <a:latin typeface="Cambria" panose="02040503050406030204" pitchFamily="18" charset="0"/>
                <a:ea typeface="Cambria" panose="02040503050406030204" pitchFamily="18" charset="0"/>
              </a:rPr>
              <a:t>    virtual void sound() = 0; // Pure virtual function</a:t>
            </a:r>
          </a:p>
          <a:p>
            <a:pPr>
              <a:buNone/>
            </a:pPr>
            <a:r>
              <a:rPr lang="en-US" sz="2800" b="1" dirty="0">
                <a:latin typeface="Cambria" panose="02040503050406030204" pitchFamily="18" charset="0"/>
                <a:ea typeface="Cambria" panose="02040503050406030204" pitchFamily="18" charset="0"/>
              </a:rPr>
              <a:t>    virtual ~Animal() {}  };</a:t>
            </a:r>
          </a:p>
          <a:p>
            <a:pPr>
              <a:buNone/>
            </a:pPr>
            <a:r>
              <a:rPr lang="en-US" sz="2800" b="1" dirty="0">
                <a:latin typeface="Cambria" panose="02040503050406030204" pitchFamily="18" charset="0"/>
                <a:ea typeface="Cambria" panose="02040503050406030204" pitchFamily="18" charset="0"/>
              </a:rPr>
              <a:t>class Dog : public Animal {</a:t>
            </a:r>
          </a:p>
          <a:p>
            <a:pPr>
              <a:buNone/>
            </a:pPr>
            <a:r>
              <a:rPr lang="en-US" sz="2800" b="1" dirty="0">
                <a:latin typeface="Cambria" panose="02040503050406030204" pitchFamily="18" charset="0"/>
                <a:ea typeface="Cambria" panose="02040503050406030204" pitchFamily="18" charset="0"/>
              </a:rPr>
              <a:t>public:</a:t>
            </a:r>
          </a:p>
          <a:p>
            <a:pPr>
              <a:buNone/>
            </a:pPr>
            <a:r>
              <a:rPr lang="en-US" sz="2800" b="1" dirty="0">
                <a:latin typeface="Cambria" panose="02040503050406030204" pitchFamily="18" charset="0"/>
                <a:ea typeface="Cambria" panose="02040503050406030204" pitchFamily="18" charset="0"/>
              </a:rPr>
              <a:t>    void sound() override {</a:t>
            </a:r>
          </a:p>
          <a:p>
            <a:pPr>
              <a:buNone/>
            </a:pPr>
            <a:r>
              <a:rPr lang="en-US" sz="2800" b="1" dirty="0">
                <a:latin typeface="Cambria" panose="02040503050406030204" pitchFamily="18" charset="0"/>
                <a:ea typeface="Cambria" panose="02040503050406030204" pitchFamily="18" charset="0"/>
              </a:rPr>
              <a:t>        std::</a:t>
            </a:r>
            <a:r>
              <a:rPr lang="en-US" sz="2800" b="1" dirty="0" err="1">
                <a:latin typeface="Cambria" panose="02040503050406030204" pitchFamily="18" charset="0"/>
                <a:ea typeface="Cambria" panose="02040503050406030204" pitchFamily="18" charset="0"/>
              </a:rPr>
              <a:t>cout</a:t>
            </a:r>
            <a:r>
              <a:rPr lang="en-US" sz="2800" b="1" dirty="0">
                <a:latin typeface="Cambria" panose="02040503050406030204" pitchFamily="18" charset="0"/>
                <a:ea typeface="Cambria" panose="02040503050406030204" pitchFamily="18" charset="0"/>
              </a:rPr>
              <a:t> &lt;&lt; "Woof!" &lt;&lt; std::</a:t>
            </a:r>
            <a:r>
              <a:rPr lang="en-US" sz="2800" b="1" dirty="0" err="1">
                <a:latin typeface="Cambria" panose="02040503050406030204" pitchFamily="18" charset="0"/>
                <a:ea typeface="Cambria" panose="02040503050406030204" pitchFamily="18" charset="0"/>
              </a:rPr>
              <a:t>endl</a:t>
            </a:r>
            <a:r>
              <a:rPr lang="en-US" sz="2800" b="1" dirty="0">
                <a:latin typeface="Cambria" panose="02040503050406030204" pitchFamily="18" charset="0"/>
                <a:ea typeface="Cambria" panose="02040503050406030204" pitchFamily="18" charset="0"/>
              </a:rPr>
              <a:t>; } };</a:t>
            </a:r>
          </a:p>
          <a:p>
            <a:pPr>
              <a:buNone/>
            </a:pPr>
            <a:r>
              <a:rPr lang="en-US" sz="2800" b="1" dirty="0">
                <a:latin typeface="Cambria" panose="02040503050406030204" pitchFamily="18" charset="0"/>
                <a:ea typeface="Cambria" panose="02040503050406030204" pitchFamily="18" charset="0"/>
              </a:rPr>
              <a:t>int main() {</a:t>
            </a:r>
          </a:p>
          <a:p>
            <a:pPr>
              <a:buNone/>
            </a:pPr>
            <a:r>
              <a:rPr lang="en-US" sz="2800" b="1" dirty="0">
                <a:latin typeface="Cambria" panose="02040503050406030204" pitchFamily="18" charset="0"/>
                <a:ea typeface="Cambria" panose="02040503050406030204" pitchFamily="18" charset="0"/>
              </a:rPr>
              <a:t>       Animal* dog = new Dog();</a:t>
            </a:r>
          </a:p>
          <a:p>
            <a:pPr>
              <a:buNone/>
            </a:pPr>
            <a:r>
              <a:rPr lang="en-US" sz="2800" b="1" dirty="0">
                <a:latin typeface="Cambria" panose="02040503050406030204" pitchFamily="18" charset="0"/>
                <a:ea typeface="Cambria" panose="02040503050406030204" pitchFamily="18" charset="0"/>
              </a:rPr>
              <a:t>    dog-&gt;sound(); // Woof!</a:t>
            </a:r>
          </a:p>
          <a:p>
            <a:pPr>
              <a:buNone/>
            </a:pPr>
            <a:r>
              <a:rPr lang="en-US" sz="2800" b="1" dirty="0">
                <a:latin typeface="Cambria" panose="02040503050406030204" pitchFamily="18" charset="0"/>
                <a:ea typeface="Cambria" panose="02040503050406030204" pitchFamily="18" charset="0"/>
              </a:rPr>
              <a:t>    delete dog;</a:t>
            </a:r>
          </a:p>
          <a:p>
            <a:pPr>
              <a:buNone/>
            </a:pPr>
            <a:r>
              <a:rPr lang="en-US" sz="2800" b="1" dirty="0">
                <a:latin typeface="Cambria" panose="02040503050406030204" pitchFamily="18" charset="0"/>
                <a:ea typeface="Cambria" panose="02040503050406030204" pitchFamily="18" charset="0"/>
              </a:rPr>
              <a:t>    return 0;</a:t>
            </a:r>
          </a:p>
          <a:p>
            <a:pPr>
              <a:buNone/>
            </a:pPr>
            <a:r>
              <a:rPr lang="en-US" sz="2800" b="1" dirty="0">
                <a:latin typeface="Cambria" panose="02040503050406030204" pitchFamily="18" charset="0"/>
                <a:ea typeface="Cambria" panose="02040503050406030204" pitchFamily="18" charset="0"/>
              </a:rPr>
              <a:t>}</a:t>
            </a:r>
            <a:endParaRPr lang="en-US" sz="31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62991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7F4BB-AF96-12DD-3615-665A77AB74A4}"/>
              </a:ext>
            </a:extLst>
          </p:cNvPr>
          <p:cNvSpPr>
            <a:spLocks noGrp="1"/>
          </p:cNvSpPr>
          <p:nvPr>
            <p:ph type="title"/>
          </p:nvPr>
        </p:nvSpPr>
        <p:spPr/>
        <p:txBody>
          <a:bodyPr/>
          <a:lstStyle/>
          <a:p>
            <a:pPr lvl="0"/>
            <a:r>
              <a:rPr lang="en-US" dirty="0"/>
              <a:t>Example :</a:t>
            </a:r>
            <a:endParaRPr lang="en-IN" dirty="0"/>
          </a:p>
        </p:txBody>
      </p:sp>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306529"/>
          </a:xfrm>
        </p:spPr>
        <p:txBody>
          <a:bodyPr>
            <a:normAutofit/>
          </a:bodyPr>
          <a:lstStyle/>
          <a:p>
            <a:pPr>
              <a:buNone/>
            </a:pPr>
            <a:r>
              <a:rPr lang="en-IN" sz="2000" dirty="0">
                <a:latin typeface="Calibri" panose="020F0502020204030204" pitchFamily="34" charset="0"/>
                <a:ea typeface="Calibri" panose="020F0502020204030204" pitchFamily="34" charset="0"/>
                <a:cs typeface="Calibri" panose="020F0502020204030204" pitchFamily="34" charset="0"/>
              </a:rPr>
              <a:t>#include &lt;</a:t>
            </a:r>
            <a:r>
              <a:rPr lang="en-IN" sz="2000" dirty="0" err="1">
                <a:latin typeface="Calibri" panose="020F0502020204030204" pitchFamily="34" charset="0"/>
                <a:ea typeface="Calibri" panose="020F0502020204030204" pitchFamily="34" charset="0"/>
                <a:cs typeface="Calibri" panose="020F0502020204030204" pitchFamily="34" charset="0"/>
              </a:rPr>
              <a:t>iostream</a:t>
            </a:r>
            <a:r>
              <a:rPr lang="en-IN" sz="2000" dirty="0">
                <a:latin typeface="Calibri" panose="020F0502020204030204" pitchFamily="34" charset="0"/>
                <a:ea typeface="Calibri" panose="020F0502020204030204" pitchFamily="34" charset="0"/>
                <a:cs typeface="Calibri" panose="020F0502020204030204" pitchFamily="34" charset="0"/>
              </a:rPr>
              <a:t>&gt;</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#include &lt;</a:t>
            </a:r>
            <a:r>
              <a:rPr lang="en-IN" sz="2000" dirty="0" err="1">
                <a:latin typeface="Calibri" panose="020F0502020204030204" pitchFamily="34" charset="0"/>
                <a:ea typeface="Calibri" panose="020F0502020204030204" pitchFamily="34" charset="0"/>
                <a:cs typeface="Calibri" panose="020F0502020204030204" pitchFamily="34" charset="0"/>
              </a:rPr>
              <a:t>cctype</a:t>
            </a:r>
            <a:r>
              <a:rPr lang="en-IN" sz="2000" dirty="0">
                <a:latin typeface="Calibri" panose="020F0502020204030204" pitchFamily="34" charset="0"/>
                <a:ea typeface="Calibri" panose="020F0502020204030204" pitchFamily="34" charset="0"/>
                <a:cs typeface="Calibri" panose="020F0502020204030204" pitchFamily="34" charset="0"/>
              </a:rPr>
              <a:t>&gt;</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int</a:t>
            </a:r>
            <a:r>
              <a:rPr lang="en-IN" sz="2000" dirty="0">
                <a:latin typeface="Calibri" panose="020F0502020204030204" pitchFamily="34" charset="0"/>
                <a:ea typeface="Calibri" panose="020F0502020204030204" pitchFamily="34" charset="0"/>
                <a:cs typeface="Calibri" panose="020F0502020204030204" pitchFamily="34" charset="0"/>
              </a:rPr>
              <a:t> main() {</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    char c = 'K';</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std</a:t>
            </a:r>
            <a:r>
              <a:rPr lang="en-IN" sz="2000" dirty="0">
                <a:latin typeface="Calibri" panose="020F0502020204030204" pitchFamily="34" charset="0"/>
                <a:ea typeface="Calibri" panose="020F0502020204030204" pitchFamily="34" charset="0"/>
                <a:cs typeface="Calibri" panose="020F0502020204030204" pitchFamily="34" charset="0"/>
              </a:rPr>
              <a:t>::</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"Is '" &lt;&lt; c &lt;&lt; "' letter? " &lt;&lt; </a:t>
            </a:r>
            <a:r>
              <a:rPr lang="en-IN" sz="2000" dirty="0" err="1">
                <a:latin typeface="Calibri" panose="020F0502020204030204" pitchFamily="34" charset="0"/>
                <a:ea typeface="Calibri" panose="020F0502020204030204" pitchFamily="34" charset="0"/>
                <a:cs typeface="Calibri" panose="020F0502020204030204" pitchFamily="34" charset="0"/>
              </a:rPr>
              <a:t>isalpha</a:t>
            </a:r>
            <a:r>
              <a:rPr lang="en-IN" sz="2000" dirty="0">
                <a:latin typeface="Calibri" panose="020F0502020204030204" pitchFamily="34" charset="0"/>
                <a:ea typeface="Calibri" panose="020F0502020204030204" pitchFamily="34" charset="0"/>
                <a:cs typeface="Calibri" panose="020F0502020204030204" pitchFamily="34" charset="0"/>
              </a:rPr>
              <a:t>(c) &lt;&lt; "\n";  // 1 (true)</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std</a:t>
            </a:r>
            <a:r>
              <a:rPr lang="en-IN" sz="2000" dirty="0">
                <a:latin typeface="Calibri" panose="020F0502020204030204" pitchFamily="34" charset="0"/>
                <a:ea typeface="Calibri" panose="020F0502020204030204" pitchFamily="34" charset="0"/>
                <a:cs typeface="Calibri" panose="020F0502020204030204" pitchFamily="34" charset="0"/>
              </a:rPr>
              <a:t>::</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"Is '" &lt;&lt; c &lt;&lt; "' digit? " &lt;&lt; </a:t>
            </a:r>
            <a:r>
              <a:rPr lang="en-IN" sz="2000" dirty="0" err="1">
                <a:latin typeface="Calibri" panose="020F0502020204030204" pitchFamily="34" charset="0"/>
                <a:ea typeface="Calibri" panose="020F0502020204030204" pitchFamily="34" charset="0"/>
                <a:cs typeface="Calibri" panose="020F0502020204030204" pitchFamily="34" charset="0"/>
              </a:rPr>
              <a:t>isdigit</a:t>
            </a:r>
            <a:r>
              <a:rPr lang="en-IN" sz="2000" dirty="0">
                <a:latin typeface="Calibri" panose="020F0502020204030204" pitchFamily="34" charset="0"/>
                <a:ea typeface="Calibri" panose="020F0502020204030204" pitchFamily="34" charset="0"/>
                <a:cs typeface="Calibri" panose="020F0502020204030204" pitchFamily="34" charset="0"/>
              </a:rPr>
              <a:t>(c) &lt;&lt; "\n";   // 0 (false)</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std</a:t>
            </a:r>
            <a:r>
              <a:rPr lang="en-IN" sz="2000" dirty="0">
                <a:latin typeface="Calibri" panose="020F0502020204030204" pitchFamily="34" charset="0"/>
                <a:ea typeface="Calibri" panose="020F0502020204030204" pitchFamily="34" charset="0"/>
                <a:cs typeface="Calibri" panose="020F0502020204030204" pitchFamily="34" charset="0"/>
              </a:rPr>
              <a:t>::</a:t>
            </a:r>
            <a:r>
              <a:rPr lang="en-IN" sz="2000" dirty="0" err="1">
                <a:latin typeface="Calibri" panose="020F0502020204030204" pitchFamily="34" charset="0"/>
                <a:ea typeface="Calibri" panose="020F0502020204030204" pitchFamily="34" charset="0"/>
                <a:cs typeface="Calibri" panose="020F0502020204030204" pitchFamily="34" charset="0"/>
              </a:rPr>
              <a:t>cout</a:t>
            </a:r>
            <a:r>
              <a:rPr lang="en-IN" sz="2000" dirty="0">
                <a:latin typeface="Calibri" panose="020F0502020204030204" pitchFamily="34" charset="0"/>
                <a:ea typeface="Calibri" panose="020F0502020204030204" pitchFamily="34" charset="0"/>
                <a:cs typeface="Calibri" panose="020F0502020204030204" pitchFamily="34" charset="0"/>
              </a:rPr>
              <a:t> &lt;&lt; "Lowercase: " &lt;&lt; (char)</a:t>
            </a:r>
            <a:r>
              <a:rPr lang="en-IN" sz="2000" dirty="0" err="1">
                <a:latin typeface="Calibri" panose="020F0502020204030204" pitchFamily="34" charset="0"/>
                <a:ea typeface="Calibri" panose="020F0502020204030204" pitchFamily="34" charset="0"/>
                <a:cs typeface="Calibri" panose="020F0502020204030204" pitchFamily="34" charset="0"/>
              </a:rPr>
              <a:t>tolower</a:t>
            </a:r>
            <a:r>
              <a:rPr lang="en-IN" sz="2000" dirty="0">
                <a:latin typeface="Calibri" panose="020F0502020204030204" pitchFamily="34" charset="0"/>
                <a:ea typeface="Calibri" panose="020F0502020204030204" pitchFamily="34" charset="0"/>
                <a:cs typeface="Calibri" panose="020F0502020204030204" pitchFamily="34" charset="0"/>
              </a:rPr>
              <a:t>(c) &lt;&lt; "\n";         // k</a:t>
            </a:r>
          </a:p>
          <a:p>
            <a:pPr>
              <a:buNone/>
            </a:pPr>
            <a:r>
              <a:rPr lang="en-IN" sz="2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2092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306529"/>
          </a:xfrm>
        </p:spPr>
        <p:txBody>
          <a:bodyPr>
            <a:norm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In C++, an array is a collection of elements of the same data type stored in</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contiguous memory locations, accessed using a single variable name and </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an index. It allows efficient storage and manipulation of multiple values </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under one identifier.</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An array is declared as:</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data_type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array_name</a:t>
            </a:r>
            <a:r>
              <a:rPr lang="en-US" sz="2000" dirty="0">
                <a:latin typeface="Calibri" panose="020F0502020204030204" pitchFamily="34" charset="0"/>
                <a:ea typeface="Calibri" panose="020F0502020204030204" pitchFamily="34" charset="0"/>
                <a:cs typeface="Calibri" panose="020F0502020204030204" pitchFamily="34" charset="0"/>
              </a:rPr>
              <a:t>[size];</a:t>
            </a:r>
          </a:p>
          <a:p>
            <a:pPr>
              <a:buNone/>
            </a:pPr>
            <a:r>
              <a:rPr lang="en-US" sz="2000" b="1" u="sng" dirty="0" err="1">
                <a:latin typeface="Calibri" panose="020F0502020204030204" pitchFamily="34" charset="0"/>
                <a:ea typeface="Calibri" panose="020F0502020204030204" pitchFamily="34" charset="0"/>
                <a:cs typeface="Calibri" panose="020F0502020204030204" pitchFamily="34" charset="0"/>
              </a:rPr>
              <a:t>data_type</a:t>
            </a:r>
            <a:r>
              <a:rPr lang="en-US" sz="2000" b="1" u="sng"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Type of elements (e.g., </a:t>
            </a: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float, char).</a:t>
            </a:r>
          </a:p>
          <a:p>
            <a:pPr>
              <a:buNone/>
            </a:pPr>
            <a:r>
              <a:rPr lang="en-US" sz="2000" b="1" u="sng" dirty="0" err="1">
                <a:latin typeface="Calibri" panose="020F0502020204030204" pitchFamily="34" charset="0"/>
                <a:ea typeface="Calibri" panose="020F0502020204030204" pitchFamily="34" charset="0"/>
                <a:cs typeface="Calibri" panose="020F0502020204030204" pitchFamily="34" charset="0"/>
              </a:rPr>
              <a:t>array_name</a:t>
            </a:r>
            <a:r>
              <a:rPr lang="en-US" sz="2000" b="1" u="sng"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Name of the array.</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size: </a:t>
            </a:r>
            <a:r>
              <a:rPr lang="en-US" sz="2000" dirty="0">
                <a:latin typeface="Calibri" panose="020F0502020204030204" pitchFamily="34" charset="0"/>
                <a:ea typeface="Calibri" panose="020F0502020204030204" pitchFamily="34" charset="0"/>
                <a:cs typeface="Calibri" panose="020F0502020204030204" pitchFamily="34" charset="0"/>
              </a:rPr>
              <a:t>Number of elements (fixed at compile-time for static arrays).</a:t>
            </a:r>
          </a:p>
          <a:p>
            <a:pPr>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p:txBody>
          <a:bodyPr/>
          <a:lstStyle/>
          <a:p>
            <a:r>
              <a:rPr lang="en-US" dirty="0"/>
              <a:t>Array in C</a:t>
            </a:r>
            <a:r>
              <a:rPr lang="en-US" dirty="0" smtClean="0"/>
              <a:t>++</a:t>
            </a:r>
            <a:endParaRPr lang="en-IN" dirty="0"/>
          </a:p>
        </p:txBody>
      </p:sp>
    </p:spTree>
    <p:extLst>
      <p:ext uri="{BB962C8B-B14F-4D97-AF65-F5344CB8AC3E}">
        <p14:creationId xmlns:p14="http://schemas.microsoft.com/office/powerpoint/2010/main" val="307878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306529"/>
          </a:xfrm>
        </p:spPr>
        <p:txBody>
          <a:bodyPr>
            <a:normAutofit/>
          </a:bodyPr>
          <a:lstStyle/>
          <a:p>
            <a:pPr>
              <a:buNone/>
            </a:pPr>
            <a:r>
              <a:rPr lang="en-IN" sz="2000" b="1" u="sng" dirty="0">
                <a:latin typeface="Calibri" panose="020F0502020204030204" pitchFamily="34" charset="0"/>
                <a:ea typeface="Calibri" panose="020F0502020204030204" pitchFamily="34" charset="0"/>
                <a:cs typeface="Calibri" panose="020F0502020204030204" pitchFamily="34" charset="0"/>
              </a:rPr>
              <a:t>Example:</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numbers[5] = {1, 2, 3, 4, 5};</a:t>
            </a:r>
            <a:endParaRPr lang="en-IN" sz="2000" dirty="0">
              <a:latin typeface="Calibri" panose="020F0502020204030204" pitchFamily="34" charset="0"/>
              <a:ea typeface="Calibri" panose="020F0502020204030204" pitchFamily="34" charset="0"/>
              <a:cs typeface="Calibri" panose="020F0502020204030204" pitchFamily="34" charset="0"/>
            </a:endParaRPr>
          </a:p>
          <a:p>
            <a:pPr>
              <a:buNone/>
            </a:pPr>
            <a:endParaRPr lang="en-IN" sz="2000" b="1" u="sng" dirty="0">
              <a:latin typeface="Calibri" panose="020F0502020204030204" pitchFamily="34" charset="0"/>
              <a:ea typeface="Calibri" panose="020F0502020204030204" pitchFamily="34" charset="0"/>
              <a:cs typeface="Calibri" panose="020F0502020204030204" pitchFamily="34" charset="0"/>
            </a:endParaRP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Types of Arrays in C++:</a:t>
            </a:r>
          </a:p>
          <a:p>
            <a:pPr>
              <a:buNone/>
            </a:pPr>
            <a:r>
              <a:rPr lang="en-IN" sz="2000" b="1" u="sng" dirty="0">
                <a:latin typeface="Calibri" panose="020F0502020204030204" pitchFamily="34" charset="0"/>
                <a:ea typeface="Calibri" panose="020F0502020204030204" pitchFamily="34" charset="0"/>
                <a:cs typeface="Calibri" panose="020F0502020204030204" pitchFamily="34" charset="0"/>
              </a:rPr>
              <a:t>1 . One-Dimensional Array (1D Array):</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A linear collection of elements accessed by a single index.</a:t>
            </a: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Syntax: </a:t>
            </a:r>
            <a:r>
              <a:rPr lang="en-US" sz="2000" dirty="0" err="1">
                <a:latin typeface="Calibri" panose="020F0502020204030204" pitchFamily="34" charset="0"/>
                <a:ea typeface="Calibri" panose="020F0502020204030204" pitchFamily="34" charset="0"/>
                <a:cs typeface="Calibri" panose="020F0502020204030204" pitchFamily="34" charset="0"/>
              </a:rPr>
              <a:t>data_type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array_name</a:t>
            </a:r>
            <a:r>
              <a:rPr lang="en-US" sz="2000" dirty="0">
                <a:latin typeface="Calibri" panose="020F0502020204030204" pitchFamily="34" charset="0"/>
                <a:ea typeface="Calibri" panose="020F0502020204030204" pitchFamily="34" charset="0"/>
                <a:cs typeface="Calibri" panose="020F0502020204030204" pitchFamily="34" charset="0"/>
              </a:rPr>
              <a:t>[size];</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Example:</a:t>
            </a:r>
          </a:p>
          <a:p>
            <a:pPr>
              <a:buNone/>
            </a:pPr>
            <a:r>
              <a:rPr lang="en-IN" sz="2000" dirty="0" err="1">
                <a:latin typeface="Calibri" panose="020F0502020204030204" pitchFamily="34" charset="0"/>
                <a:ea typeface="Calibri" panose="020F0502020204030204" pitchFamily="34" charset="0"/>
                <a:cs typeface="Calibri" panose="020F0502020204030204" pitchFamily="34" charset="0"/>
              </a:rPr>
              <a:t>int</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arr</a:t>
            </a:r>
            <a:r>
              <a:rPr lang="en-IN" sz="2000" dirty="0">
                <a:latin typeface="Calibri" panose="020F0502020204030204" pitchFamily="34" charset="0"/>
                <a:ea typeface="Calibri" panose="020F0502020204030204" pitchFamily="34" charset="0"/>
                <a:cs typeface="Calibri" panose="020F0502020204030204" pitchFamily="34" charset="0"/>
              </a:rPr>
              <a:t>[4] = {10, 20, 30, 40};</a:t>
            </a:r>
          </a:p>
        </p:txBody>
      </p:sp>
      <p:sp>
        <p:nvSpPr>
          <p:cNvPr id="4" name="Title 3"/>
          <p:cNvSpPr>
            <a:spLocks noGrp="1"/>
          </p:cNvSpPr>
          <p:nvPr>
            <p:ph type="title"/>
          </p:nvPr>
        </p:nvSpPr>
        <p:spPr/>
        <p:txBody>
          <a:bodyPr/>
          <a:lstStyle/>
          <a:p>
            <a:r>
              <a:rPr lang="en-US" dirty="0"/>
              <a:t>Array in </a:t>
            </a:r>
            <a:r>
              <a:rPr lang="en-US" dirty="0" err="1"/>
              <a:t>c++</a:t>
            </a:r>
            <a:endParaRPr lang="en-IN" dirty="0"/>
          </a:p>
        </p:txBody>
      </p:sp>
    </p:spTree>
    <p:extLst>
      <p:ext uri="{BB962C8B-B14F-4D97-AF65-F5344CB8AC3E}">
        <p14:creationId xmlns:p14="http://schemas.microsoft.com/office/powerpoint/2010/main" val="62597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32388" y="2320413"/>
            <a:ext cx="9517626" cy="4306529"/>
          </a:xfrm>
        </p:spPr>
        <p:txBody>
          <a:bodyPr>
            <a:normAutofit/>
          </a:bodyPr>
          <a:lstStyle/>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2. Multi-Dimensional Array:</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Arrays with more than one dimension, most commonly two-dimensional (2D) or three-</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dimensional (3D).</a:t>
            </a: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Two-Dimensional Array (2D Array):</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Represents a matrix or table with rows and columns.</a:t>
            </a: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Syntax: </a:t>
            </a:r>
            <a:r>
              <a:rPr lang="en-US" sz="2000" dirty="0" err="1">
                <a:latin typeface="Calibri" panose="020F0502020204030204" pitchFamily="34" charset="0"/>
                <a:ea typeface="Calibri" panose="020F0502020204030204" pitchFamily="34" charset="0"/>
                <a:cs typeface="Calibri" panose="020F0502020204030204" pitchFamily="34" charset="0"/>
              </a:rPr>
              <a:t>data_type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array_name</a:t>
            </a:r>
            <a:r>
              <a:rPr lang="en-US" sz="2000" dirty="0">
                <a:latin typeface="Calibri" panose="020F0502020204030204" pitchFamily="34" charset="0"/>
                <a:ea typeface="Calibri" panose="020F0502020204030204" pitchFamily="34" charset="0"/>
                <a:cs typeface="Calibri" panose="020F0502020204030204" pitchFamily="34" charset="0"/>
              </a:rPr>
              <a:t>[rows][columns];</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None/>
            </a:pPr>
            <a:r>
              <a:rPr lang="en-IN" sz="2000" b="1" u="sng" dirty="0">
                <a:latin typeface="Calibri" panose="020F0502020204030204" pitchFamily="34" charset="0"/>
                <a:ea typeface="Calibri" panose="020F0502020204030204" pitchFamily="34" charset="0"/>
                <a:cs typeface="Calibri" panose="020F0502020204030204" pitchFamily="34" charset="0"/>
              </a:rPr>
              <a:t>Example:</a:t>
            </a:r>
          </a:p>
          <a:p>
            <a:pPr>
              <a:buNone/>
            </a:pPr>
            <a:r>
              <a:rPr lang="fr-FR" sz="2000" u="sng" dirty="0" err="1">
                <a:latin typeface="Calibri" panose="020F0502020204030204" pitchFamily="34" charset="0"/>
                <a:ea typeface="Calibri" panose="020F0502020204030204" pitchFamily="34" charset="0"/>
                <a:cs typeface="Calibri" panose="020F0502020204030204" pitchFamily="34" charset="0"/>
              </a:rPr>
              <a:t>int</a:t>
            </a:r>
            <a:r>
              <a:rPr lang="fr-FR" sz="2000" u="sng" dirty="0">
                <a:latin typeface="Calibri" panose="020F0502020204030204" pitchFamily="34" charset="0"/>
                <a:ea typeface="Calibri" panose="020F0502020204030204" pitchFamily="34" charset="0"/>
                <a:cs typeface="Calibri" panose="020F0502020204030204" pitchFamily="34" charset="0"/>
              </a:rPr>
              <a:t> matrix[2][3] = {{1, 2, 3}, {4, 5, 6}};</a:t>
            </a:r>
            <a:endParaRPr lang="en-IN" sz="2000" u="sng" dirty="0">
              <a:latin typeface="Calibri" panose="020F0502020204030204" pitchFamily="34" charset="0"/>
              <a:ea typeface="Calibri" panose="020F0502020204030204" pitchFamily="34" charset="0"/>
              <a:cs typeface="Calibri" panose="020F0502020204030204" pitchFamily="34" charset="0"/>
            </a:endParaRP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p:txBody>
          <a:bodyPr/>
          <a:lstStyle/>
          <a:p>
            <a:r>
              <a:rPr lang="en-US" dirty="0"/>
              <a:t>Array in </a:t>
            </a:r>
            <a:r>
              <a:rPr lang="en-US" dirty="0" err="1"/>
              <a:t>c++</a:t>
            </a:r>
            <a:endParaRPr lang="en-IN" dirty="0"/>
          </a:p>
        </p:txBody>
      </p:sp>
    </p:spTree>
    <p:extLst>
      <p:ext uri="{BB962C8B-B14F-4D97-AF65-F5344CB8AC3E}">
        <p14:creationId xmlns:p14="http://schemas.microsoft.com/office/powerpoint/2010/main" val="428883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E5B390-9178-FA85-BD03-EC44D6FE1815}"/>
              </a:ext>
            </a:extLst>
          </p:cNvPr>
          <p:cNvSpPr>
            <a:spLocks noGrp="1"/>
          </p:cNvSpPr>
          <p:nvPr>
            <p:ph idx="1"/>
          </p:nvPr>
        </p:nvSpPr>
        <p:spPr>
          <a:xfrm>
            <a:off x="1058514" y="2329122"/>
            <a:ext cx="9517626" cy="4306529"/>
          </a:xfrm>
        </p:spPr>
        <p:txBody>
          <a:bodyPr>
            <a:normAutofit fontScale="92500" lnSpcReduction="20000"/>
          </a:bodyPr>
          <a:lstStyle/>
          <a:p>
            <a:pPr>
              <a:buNone/>
            </a:pPr>
            <a:r>
              <a:rPr lang="en-US" sz="2000" b="1" dirty="0">
                <a:latin typeface="Calibri" panose="020F0502020204030204" pitchFamily="34" charset="0"/>
                <a:ea typeface="Calibri" panose="020F0502020204030204" pitchFamily="34" charset="0"/>
                <a:cs typeface="Calibri" panose="020F0502020204030204" pitchFamily="34" charset="0"/>
              </a:rPr>
              <a:t>Three-Dimensional Array (3D Array) and Higher:</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Extends to multiple dimensions.</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Syntax: </a:t>
            </a:r>
            <a:r>
              <a:rPr lang="en-US" sz="2000" dirty="0" err="1">
                <a:latin typeface="Calibri" panose="020F0502020204030204" pitchFamily="34" charset="0"/>
                <a:ea typeface="Calibri" panose="020F0502020204030204" pitchFamily="34" charset="0"/>
                <a:cs typeface="Calibri" panose="020F0502020204030204" pitchFamily="34" charset="0"/>
              </a:rPr>
              <a:t>data_type</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array_name</a:t>
            </a:r>
            <a:r>
              <a:rPr lang="en-US" sz="2000" dirty="0">
                <a:latin typeface="Calibri" panose="020F0502020204030204" pitchFamily="34" charset="0"/>
                <a:ea typeface="Calibri" panose="020F0502020204030204" pitchFamily="34" charset="0"/>
                <a:cs typeface="Calibri" panose="020F0502020204030204" pitchFamily="34" charset="0"/>
              </a:rPr>
              <a:t>[d1][d2][d3];</a:t>
            </a:r>
          </a:p>
          <a:p>
            <a:pPr>
              <a:buNone/>
            </a:pPr>
            <a:r>
              <a:rPr lang="en-US" sz="2000" b="1" u="sng" dirty="0">
                <a:latin typeface="Calibri" panose="020F0502020204030204" pitchFamily="34" charset="0"/>
                <a:ea typeface="Calibri" panose="020F0502020204030204" pitchFamily="34" charset="0"/>
                <a:cs typeface="Calibri" panose="020F0502020204030204" pitchFamily="34" charset="0"/>
              </a:rPr>
              <a:t>Example:</a:t>
            </a:r>
          </a:p>
          <a:p>
            <a:pPr>
              <a:buNone/>
            </a:pP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cube[2][2][2] = {{{1, 2}, {3, 4}}, {{5, 6}, {7, 8}}};</a:t>
            </a:r>
          </a:p>
          <a:p>
            <a:pPr marL="0" indent="0">
              <a:buNone/>
            </a:pPr>
            <a:r>
              <a:rPr lang="en-US" sz="2000" b="1" u="sng" dirty="0">
                <a:latin typeface="Calibri" panose="020F0502020204030204" pitchFamily="34" charset="0"/>
                <a:ea typeface="Calibri" panose="020F0502020204030204" pitchFamily="34" charset="0"/>
                <a:cs typeface="Calibri" panose="020F0502020204030204" pitchFamily="34" charset="0"/>
              </a:rPr>
              <a:t>3. Dynamic Array: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Arrays whose size can be determined at runtime, typically using pointers or dynamic memory allocation (new/delete).</a:t>
            </a:r>
          </a:p>
          <a:p>
            <a:pPr marL="0" indent="0">
              <a:buNone/>
            </a:pPr>
            <a:r>
              <a:rPr lang="en-US" sz="2000" b="1" u="sng" dirty="0">
                <a:latin typeface="Calibri" panose="020F0502020204030204" pitchFamily="34" charset="0"/>
                <a:ea typeface="Calibri" panose="020F0502020204030204" pitchFamily="34" charset="0"/>
                <a:cs typeface="Calibri" panose="020F0502020204030204" pitchFamily="34" charset="0"/>
              </a:rPr>
              <a:t>Example: </a:t>
            </a:r>
          </a:p>
          <a:p>
            <a:pPr marL="0" indent="0">
              <a:buNone/>
            </a:pPr>
            <a:endParaRPr lang="en-US" sz="2000"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arr</a:t>
            </a:r>
            <a:r>
              <a:rPr lang="en-US" sz="2000" dirty="0">
                <a:latin typeface="Calibri" panose="020F0502020204030204" pitchFamily="34" charset="0"/>
                <a:ea typeface="Calibri" panose="020F0502020204030204" pitchFamily="34" charset="0"/>
                <a:cs typeface="Calibri" panose="020F0502020204030204" pitchFamily="34" charset="0"/>
              </a:rPr>
              <a:t> = new </a:t>
            </a:r>
            <a:r>
              <a:rPr lang="en-US" sz="2000" dirty="0" err="1">
                <a:latin typeface="Calibri" panose="020F0502020204030204" pitchFamily="34" charset="0"/>
                <a:ea typeface="Calibri" panose="020F0502020204030204" pitchFamily="34" charset="0"/>
                <a:cs typeface="Calibri" panose="020F0502020204030204" pitchFamily="34" charset="0"/>
              </a:rPr>
              <a:t>int</a:t>
            </a:r>
            <a:r>
              <a:rPr lang="en-US" sz="2000" dirty="0">
                <a:latin typeface="Calibri" panose="020F0502020204030204" pitchFamily="34" charset="0"/>
                <a:ea typeface="Calibri" panose="020F0502020204030204" pitchFamily="34" charset="0"/>
                <a:cs typeface="Calibri" panose="020F0502020204030204" pitchFamily="34" charset="0"/>
              </a:rPr>
              <a:t>[size];</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delete[] </a:t>
            </a:r>
            <a:r>
              <a:rPr lang="en-US" sz="2000" dirty="0" err="1">
                <a:latin typeface="Calibri" panose="020F0502020204030204" pitchFamily="34" charset="0"/>
                <a:ea typeface="Calibri" panose="020F0502020204030204" pitchFamily="34" charset="0"/>
                <a:cs typeface="Calibri" panose="020F0502020204030204" pitchFamily="34" charset="0"/>
              </a:rPr>
              <a:t>arr</a:t>
            </a:r>
            <a:r>
              <a:rPr lang="en-US" sz="2000" dirty="0">
                <a:latin typeface="Calibri" panose="020F0502020204030204" pitchFamily="34" charset="0"/>
                <a:ea typeface="Calibri" panose="020F0502020204030204" pitchFamily="34" charset="0"/>
                <a:cs typeface="Calibri" panose="020F0502020204030204" pitchFamily="34" charset="0"/>
              </a:rPr>
              <a:t>; // Free memory</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p:txBody>
          <a:bodyPr/>
          <a:lstStyle/>
          <a:p>
            <a:r>
              <a:rPr lang="en-US" dirty="0"/>
              <a:t>Array in </a:t>
            </a:r>
            <a:r>
              <a:rPr lang="en-US" dirty="0" err="1"/>
              <a:t>c++</a:t>
            </a:r>
            <a:endParaRPr lang="en-IN" dirty="0"/>
          </a:p>
        </p:txBody>
      </p:sp>
    </p:spTree>
    <p:extLst>
      <p:ext uri="{BB962C8B-B14F-4D97-AF65-F5344CB8AC3E}">
        <p14:creationId xmlns:p14="http://schemas.microsoft.com/office/powerpoint/2010/main" val="3660437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510</TotalTime>
  <Words>5313</Words>
  <Application>Microsoft Office PowerPoint</Application>
  <PresentationFormat>Widescreen</PresentationFormat>
  <Paragraphs>612</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Cambria</vt:lpstr>
      <vt:lpstr>Century Gothic</vt:lpstr>
      <vt:lpstr>Wingdings 3</vt:lpstr>
      <vt:lpstr>Ion Boardroom</vt:lpstr>
      <vt:lpstr>PowerPoint Presentation</vt:lpstr>
      <vt:lpstr>Operators in C++</vt:lpstr>
      <vt:lpstr>Character Functions in C++</vt:lpstr>
      <vt:lpstr>Character Functions in C++</vt:lpstr>
      <vt:lpstr>Example :</vt:lpstr>
      <vt:lpstr>Array in C++</vt:lpstr>
      <vt:lpstr>Array in c++</vt:lpstr>
      <vt:lpstr>Array in c++</vt:lpstr>
      <vt:lpstr>Array in c++</vt:lpstr>
      <vt:lpstr>Null-Terminated String</vt:lpstr>
      <vt:lpstr>OOP's feature in C++</vt:lpstr>
      <vt:lpstr>Class in C++</vt:lpstr>
      <vt:lpstr>Example :</vt:lpstr>
      <vt:lpstr>Example :</vt:lpstr>
      <vt:lpstr>Object in C++</vt:lpstr>
      <vt:lpstr>Data Hiding in C++</vt:lpstr>
      <vt:lpstr>Data Hiding in C++</vt:lpstr>
      <vt:lpstr>Data Hiding in C++</vt:lpstr>
      <vt:lpstr>Data Hiding in C++</vt:lpstr>
      <vt:lpstr>Encapsulation in C++</vt:lpstr>
      <vt:lpstr>Example:</vt:lpstr>
      <vt:lpstr>Encapsulation in C++</vt:lpstr>
      <vt:lpstr>Inheritance in C++</vt:lpstr>
      <vt:lpstr>Inheritance in C++</vt:lpstr>
      <vt:lpstr>Single Inheritance</vt:lpstr>
      <vt:lpstr>Single Inheritance Example</vt:lpstr>
      <vt:lpstr>Multiple Inheritance</vt:lpstr>
      <vt:lpstr> Multiple Inheritance Example</vt:lpstr>
      <vt:lpstr>Multilevel Inheritance</vt:lpstr>
      <vt:lpstr> Multilevel Inheritance Example</vt:lpstr>
      <vt:lpstr>Hierarchical Inheritance</vt:lpstr>
      <vt:lpstr>Hierarchical Inheritance Example</vt:lpstr>
      <vt:lpstr>Hybrid Inheritance</vt:lpstr>
      <vt:lpstr>Hybrid Inheritance Example</vt:lpstr>
      <vt:lpstr>Polymorphism in C++</vt:lpstr>
      <vt:lpstr>Compile-Time Polymorphism</vt:lpstr>
      <vt:lpstr>Compile-Time Polymorphism</vt:lpstr>
      <vt:lpstr>Compile-Time Polymorphism</vt:lpstr>
      <vt:lpstr>Compile-Time Polymorphism</vt:lpstr>
      <vt:lpstr>Compile-Time Polymorphism</vt:lpstr>
      <vt:lpstr>Compile-Time Polymorphism</vt:lpstr>
      <vt:lpstr>Compile-Time Polymorphism</vt:lpstr>
      <vt:lpstr>Compile-Time Polymorphism</vt:lpstr>
      <vt:lpstr>Compile-Time Polymorphism</vt:lpstr>
      <vt:lpstr>Runtime Polymorphism</vt:lpstr>
      <vt:lpstr>Runtime Polymorphism</vt:lpstr>
      <vt:lpstr>Runtime Polymorphism</vt:lpstr>
      <vt:lpstr>Runtime Polymorphism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AYUSHIBA ZALA</dc:creator>
  <cp:lastModifiedBy>Microsoft account</cp:lastModifiedBy>
  <cp:revision>35</cp:revision>
  <dcterms:created xsi:type="dcterms:W3CDTF">2025-05-15T11:23:20Z</dcterms:created>
  <dcterms:modified xsi:type="dcterms:W3CDTF">2025-06-03T12:00:31Z</dcterms:modified>
</cp:coreProperties>
</file>