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3" d="100"/>
          <a:sy n="83" d="100"/>
        </p:scale>
        <p:origin x="686"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23507157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27C51-3E17-4DD5-98FB-D3CAE85942E5}"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1120651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30890250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515083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38622279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627C51-3E17-4DD5-98FB-D3CAE85942E5}"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2166309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E627C51-3E17-4DD5-98FB-D3CAE85942E5}" type="datetimeFigureOut">
              <a:rPr lang="en-IN" smtClean="0"/>
              <a:t>09-06-2025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42095088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23267319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3898301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21806755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E627C51-3E17-4DD5-98FB-D3CAE85942E5}" type="datetimeFigureOut">
              <a:rPr lang="en-IN" smtClean="0"/>
              <a:t>09-06-2025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27194421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E627C51-3E17-4DD5-98FB-D3CAE85942E5}"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17355687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E627C51-3E17-4DD5-98FB-D3CAE85942E5}" type="datetimeFigureOut">
              <a:rPr lang="en-IN" smtClean="0"/>
              <a:t>09-06-2025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149902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E627C51-3E17-4DD5-98FB-D3CAE85942E5}" type="datetimeFigureOut">
              <a:rPr lang="en-IN" smtClean="0"/>
              <a:t>09-06-2025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16891202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627C51-3E17-4DD5-98FB-D3CAE85942E5}" type="datetimeFigureOut">
              <a:rPr lang="en-IN" smtClean="0"/>
              <a:t>09-06-2025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7167941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27C51-3E17-4DD5-98FB-D3CAE85942E5}"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3926016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E627C51-3E17-4DD5-98FB-D3CAE85942E5}" type="datetimeFigureOut">
              <a:rPr lang="en-IN" smtClean="0"/>
              <a:t>09-06-2025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EFC7EF1-D0F2-4A96-A202-EC215693B2F9}" type="slidenum">
              <a:rPr lang="en-IN" smtClean="0"/>
              <a:t>‹#›</a:t>
            </a:fld>
            <a:endParaRPr lang="en-IN"/>
          </a:p>
        </p:txBody>
      </p:sp>
    </p:spTree>
    <p:extLst>
      <p:ext uri="{BB962C8B-B14F-4D97-AF65-F5344CB8AC3E}">
        <p14:creationId xmlns:p14="http://schemas.microsoft.com/office/powerpoint/2010/main" val="14488778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E627C51-3E17-4DD5-98FB-D3CAE85942E5}" type="datetimeFigureOut">
              <a:rPr lang="en-IN" smtClean="0"/>
              <a:t>09-06-2025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EFC7EF1-D0F2-4A96-A202-EC215693B2F9}" type="slidenum">
              <a:rPr lang="en-IN" smtClean="0"/>
              <a:t>‹#›</a:t>
            </a:fld>
            <a:endParaRPr lang="en-IN"/>
          </a:p>
        </p:txBody>
      </p:sp>
    </p:spTree>
    <p:extLst>
      <p:ext uri="{BB962C8B-B14F-4D97-AF65-F5344CB8AC3E}">
        <p14:creationId xmlns:p14="http://schemas.microsoft.com/office/powerpoint/2010/main" val="259033481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B7EE309-3799-A5AD-F738-20A3BF7B280A}"/>
              </a:ext>
            </a:extLst>
          </p:cNvPr>
          <p:cNvSpPr>
            <a:spLocks noGrp="1"/>
          </p:cNvSpPr>
          <p:nvPr>
            <p:ph type="ctrTitle"/>
          </p:nvPr>
        </p:nvSpPr>
        <p:spPr/>
        <p:txBody>
          <a:bodyPr/>
          <a:lstStyle/>
          <a:p>
            <a:r>
              <a:rPr lang="en-IN" dirty="0"/>
              <a:t>C++ Programming – Chapter 4</a:t>
            </a:r>
            <a:br>
              <a:rPr lang="en-IN" dirty="0"/>
            </a:br>
            <a:endParaRPr lang="en-IN" dirty="0"/>
          </a:p>
        </p:txBody>
      </p:sp>
      <p:sp>
        <p:nvSpPr>
          <p:cNvPr id="3" name="Subtitle 2">
            <a:extLst>
              <a:ext uri="{FF2B5EF4-FFF2-40B4-BE49-F238E27FC236}">
                <a16:creationId xmlns="" xmlns:a16="http://schemas.microsoft.com/office/drawing/2014/main" id="{3291677C-CF8E-D266-8509-2D05921E4140}"/>
              </a:ext>
            </a:extLst>
          </p:cNvPr>
          <p:cNvSpPr>
            <a:spLocks noGrp="1"/>
          </p:cNvSpPr>
          <p:nvPr>
            <p:ph type="subTitle" idx="1"/>
          </p:nvPr>
        </p:nvSpPr>
        <p:spPr/>
        <p:txBody>
          <a:bodyPr/>
          <a:lstStyle/>
          <a:p>
            <a:r>
              <a:rPr lang="en-US" sz="1800" dirty="0"/>
              <a:t>Created by : the </a:t>
            </a:r>
            <a:r>
              <a:rPr lang="en-US" sz="1800" dirty="0" err="1"/>
              <a:t>easylearn</a:t>
            </a:r>
            <a:r>
              <a:rPr lang="en-US" sz="1800" dirty="0"/>
              <a:t> </a:t>
            </a:r>
            <a:r>
              <a:rPr lang="en-US" sz="1800" dirty="0" err="1"/>
              <a:t>acadamy</a:t>
            </a:r>
            <a:endParaRPr lang="en-US" sz="1800" dirty="0"/>
          </a:p>
          <a:p>
            <a:endParaRPr lang="en-IN" dirty="0"/>
          </a:p>
        </p:txBody>
      </p:sp>
    </p:spTree>
    <p:extLst>
      <p:ext uri="{BB962C8B-B14F-4D97-AF65-F5344CB8AC3E}">
        <p14:creationId xmlns:p14="http://schemas.microsoft.com/office/powerpoint/2010/main" val="15329861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Member Function</a:t>
            </a:r>
            <a:endParaRPr lang="en-IN" dirty="0">
              <a:effectLst/>
            </a:endParaRPr>
          </a:p>
        </p:txBody>
      </p:sp>
      <p:sp>
        <p:nvSpPr>
          <p:cNvPr id="3" name="Content Placeholder 2"/>
          <p:cNvSpPr>
            <a:spLocks noGrp="1"/>
          </p:cNvSpPr>
          <p:nvPr>
            <p:ph idx="1"/>
          </p:nvPr>
        </p:nvSpPr>
        <p:spPr>
          <a:xfrm>
            <a:off x="1154954" y="2327564"/>
            <a:ext cx="9282137" cy="4530435"/>
          </a:xfrm>
        </p:spPr>
        <p:txBody>
          <a:bodyPr>
            <a:normAutofit fontScale="92500" lnSpcReduction="20000"/>
          </a:bodyPr>
          <a:lstStyle/>
          <a:p>
            <a:pPr marL="0" indent="0">
              <a:buNone/>
            </a:pPr>
            <a:r>
              <a:rPr lang="en-US" sz="2000" dirty="0">
                <a:latin typeface="Cambria" panose="02040503050406030204" pitchFamily="18" charset="0"/>
                <a:ea typeface="Cambria" panose="02040503050406030204" pitchFamily="18" charset="0"/>
              </a:rPr>
              <a:t>          #include &lt;</a:t>
            </a:r>
            <a:r>
              <a:rPr lang="en-US" sz="2000" dirty="0" err="1">
                <a:latin typeface="Cambria" panose="02040503050406030204" pitchFamily="18" charset="0"/>
                <a:ea typeface="Cambria" panose="02040503050406030204" pitchFamily="18" charset="0"/>
              </a:rPr>
              <a:t>iostream</a:t>
            </a:r>
            <a:r>
              <a:rPr lang="en-US" sz="2000" dirty="0">
                <a:latin typeface="Cambria" panose="02040503050406030204" pitchFamily="18" charset="0"/>
                <a:ea typeface="Cambria" panose="02040503050406030204" pitchFamily="18" charset="0"/>
              </a:rPr>
              <a:t>&gt;</a:t>
            </a:r>
          </a:p>
          <a:p>
            <a:pPr marL="0" indent="0">
              <a:buNone/>
            </a:pPr>
            <a:r>
              <a:rPr lang="en-US" sz="2000" dirty="0">
                <a:latin typeface="Cambria" panose="02040503050406030204" pitchFamily="18" charset="0"/>
                <a:ea typeface="Cambria" panose="02040503050406030204" pitchFamily="18" charset="0"/>
              </a:rPr>
              <a:t>          using namespace </a:t>
            </a:r>
            <a:r>
              <a:rPr lang="en-US" sz="2000" dirty="0" err="1">
                <a:latin typeface="Cambria" panose="02040503050406030204" pitchFamily="18" charset="0"/>
                <a:ea typeface="Cambria" panose="02040503050406030204" pitchFamily="18" charset="0"/>
              </a:rPr>
              <a:t>std</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class Rectangle {</a:t>
            </a:r>
          </a:p>
          <a:p>
            <a:pPr marL="0" indent="0">
              <a:buNone/>
            </a:pPr>
            <a:r>
              <a:rPr lang="en-US" sz="2000" dirty="0">
                <a:latin typeface="Cambria" panose="02040503050406030204" pitchFamily="18" charset="0"/>
                <a:ea typeface="Cambria" panose="02040503050406030204" pitchFamily="18" charset="0"/>
              </a:rPr>
              <a:t>          private:    </a:t>
            </a:r>
            <a:r>
              <a:rPr lang="en-US" sz="2000" dirty="0" err="1">
                <a:latin typeface="Cambria" panose="02040503050406030204" pitchFamily="18" charset="0"/>
                <a:ea typeface="Cambria" panose="02040503050406030204" pitchFamily="18" charset="0"/>
              </a:rPr>
              <a:t>int</a:t>
            </a:r>
            <a:r>
              <a:rPr lang="en-US" sz="2000" dirty="0">
                <a:latin typeface="Cambria" panose="02040503050406030204" pitchFamily="18" charset="0"/>
                <a:ea typeface="Cambria" panose="02040503050406030204" pitchFamily="18" charset="0"/>
              </a:rPr>
              <a:t> width, height;</a:t>
            </a:r>
          </a:p>
          <a:p>
            <a:pPr marL="0" indent="0">
              <a:buNone/>
            </a:pPr>
            <a:r>
              <a:rPr lang="en-US" sz="2000" dirty="0">
                <a:latin typeface="Cambria" panose="02040503050406030204" pitchFamily="18" charset="0"/>
                <a:ea typeface="Cambria" panose="02040503050406030204" pitchFamily="18" charset="0"/>
              </a:rPr>
              <a:t>          public:</a:t>
            </a:r>
          </a:p>
          <a:p>
            <a:pPr marL="0" indent="0">
              <a:buNone/>
            </a:pPr>
            <a:r>
              <a:rPr lang="en-US" sz="2000" dirty="0">
                <a:latin typeface="Cambria" panose="02040503050406030204" pitchFamily="18" charset="0"/>
                <a:ea typeface="Cambria" panose="02040503050406030204" pitchFamily="18" charset="0"/>
              </a:rPr>
              <a:t>          Rectangle(</a:t>
            </a:r>
            <a:r>
              <a:rPr lang="en-US" sz="2000" dirty="0" err="1">
                <a:latin typeface="Cambria" panose="02040503050406030204" pitchFamily="18" charset="0"/>
                <a:ea typeface="Cambria" panose="02040503050406030204" pitchFamily="18" charset="0"/>
              </a:rPr>
              <a:t>int</a:t>
            </a:r>
            <a:r>
              <a:rPr lang="en-US" sz="2000" dirty="0">
                <a:latin typeface="Cambria" panose="02040503050406030204" pitchFamily="18" charset="0"/>
                <a:ea typeface="Cambria" panose="02040503050406030204" pitchFamily="18" charset="0"/>
              </a:rPr>
              <a:t> w, </a:t>
            </a:r>
            <a:r>
              <a:rPr lang="en-US" sz="2000" dirty="0" err="1">
                <a:latin typeface="Cambria" panose="02040503050406030204" pitchFamily="18" charset="0"/>
                <a:ea typeface="Cambria" panose="02040503050406030204" pitchFamily="18" charset="0"/>
              </a:rPr>
              <a:t>int</a:t>
            </a:r>
            <a:r>
              <a:rPr lang="en-US" sz="2000" dirty="0">
                <a:latin typeface="Cambria" panose="02040503050406030204" pitchFamily="18" charset="0"/>
                <a:ea typeface="Cambria" panose="02040503050406030204" pitchFamily="18" charset="0"/>
              </a:rPr>
              <a:t> h) : width(w), height(h) {}    // Inline member function</a:t>
            </a:r>
          </a:p>
          <a:p>
            <a:pPr marL="0" indent="0">
              <a:buNone/>
            </a:pP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int</a:t>
            </a:r>
            <a:r>
              <a:rPr lang="en-US" sz="2000" dirty="0">
                <a:latin typeface="Cambria" panose="02040503050406030204" pitchFamily="18" charset="0"/>
                <a:ea typeface="Cambria" panose="02040503050406030204" pitchFamily="18" charset="0"/>
              </a:rPr>
              <a:t> area() { return width * height; } };</a:t>
            </a:r>
          </a:p>
          <a:p>
            <a:pPr marL="0" indent="0">
              <a:buNone/>
            </a:pP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int</a:t>
            </a:r>
            <a:r>
              <a:rPr lang="en-US" sz="2000" dirty="0">
                <a:latin typeface="Cambria" panose="02040503050406030204" pitchFamily="18" charset="0"/>
                <a:ea typeface="Cambria" panose="02040503050406030204" pitchFamily="18" charset="0"/>
              </a:rPr>
              <a:t> main() {</a:t>
            </a:r>
          </a:p>
          <a:p>
            <a:pPr marL="0" indent="0">
              <a:buNone/>
            </a:pPr>
            <a:r>
              <a:rPr lang="en-US" sz="2000" dirty="0">
                <a:latin typeface="Cambria" panose="02040503050406030204" pitchFamily="18" charset="0"/>
                <a:ea typeface="Cambria" panose="02040503050406030204" pitchFamily="18" charset="0"/>
              </a:rPr>
              <a:t>            Rectangle r(4, 5);</a:t>
            </a:r>
          </a:p>
          <a:p>
            <a:pPr marL="0" indent="0">
              <a:buNone/>
            </a:pPr>
            <a:r>
              <a:rPr lang="en-US" sz="2000" dirty="0">
                <a:latin typeface="Cambria" panose="02040503050406030204" pitchFamily="18" charset="0"/>
                <a:ea typeface="Cambria" panose="02040503050406030204" pitchFamily="18" charset="0"/>
              </a:rPr>
              <a:t>	   </a:t>
            </a:r>
            <a:r>
              <a:rPr lang="en-US" sz="2000" dirty="0" err="1">
                <a:latin typeface="Cambria" panose="02040503050406030204" pitchFamily="18" charset="0"/>
                <a:ea typeface="Cambria" panose="02040503050406030204" pitchFamily="18" charset="0"/>
              </a:rPr>
              <a:t>cout</a:t>
            </a:r>
            <a:r>
              <a:rPr lang="en-US" sz="2000" dirty="0">
                <a:latin typeface="Cambria" panose="02040503050406030204" pitchFamily="18" charset="0"/>
                <a:ea typeface="Cambria" panose="02040503050406030204" pitchFamily="18" charset="0"/>
              </a:rPr>
              <a:t> &lt;&lt; "Area: " &lt;&lt; </a:t>
            </a:r>
            <a:r>
              <a:rPr lang="en-US" sz="2000" dirty="0" err="1">
                <a:latin typeface="Cambria" panose="02040503050406030204" pitchFamily="18" charset="0"/>
                <a:ea typeface="Cambria" panose="02040503050406030204" pitchFamily="18" charset="0"/>
              </a:rPr>
              <a:t>r.area</a:t>
            </a:r>
            <a:r>
              <a:rPr lang="en-US" sz="2000" dirty="0">
                <a:latin typeface="Cambria" panose="02040503050406030204" pitchFamily="18" charset="0"/>
                <a:ea typeface="Cambria" panose="02040503050406030204" pitchFamily="18" charset="0"/>
              </a:rPr>
              <a:t>() &lt;&lt; </a:t>
            </a:r>
            <a:r>
              <a:rPr lang="en-US" sz="2000" dirty="0" err="1">
                <a:latin typeface="Cambria" panose="02040503050406030204" pitchFamily="18" charset="0"/>
                <a:ea typeface="Cambria" panose="02040503050406030204" pitchFamily="18" charset="0"/>
              </a:rPr>
              <a:t>endl</a:t>
            </a:r>
            <a:r>
              <a:rPr lang="en-US" sz="2000" dirty="0">
                <a:latin typeface="Cambria" panose="02040503050406030204" pitchFamily="18" charset="0"/>
                <a:ea typeface="Cambria" panose="02040503050406030204" pitchFamily="18" charset="0"/>
              </a:rPr>
              <a:t>; // Output: Area: 20</a:t>
            </a:r>
          </a:p>
          <a:p>
            <a:pPr marL="0" indent="0">
              <a:buNone/>
            </a:pPr>
            <a:r>
              <a:rPr lang="en-US" sz="2000" dirty="0">
                <a:latin typeface="Cambria" panose="02040503050406030204" pitchFamily="18" charset="0"/>
                <a:ea typeface="Cambria" panose="02040503050406030204" pitchFamily="18" charset="0"/>
              </a:rPr>
              <a:t>             return 0;</a:t>
            </a:r>
          </a:p>
          <a:p>
            <a:pPr marL="0" indent="0">
              <a:buNone/>
            </a:pPr>
            <a:r>
              <a:rPr lang="en-US" sz="2000" dirty="0">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400511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Member Function</a:t>
            </a:r>
            <a:endParaRPr lang="en-IN" dirty="0">
              <a:effectLst/>
            </a:endParaRPr>
          </a:p>
        </p:txBody>
      </p:sp>
      <p:sp>
        <p:nvSpPr>
          <p:cNvPr id="3" name="Content Placeholder 2"/>
          <p:cNvSpPr>
            <a:spLocks noGrp="1"/>
          </p:cNvSpPr>
          <p:nvPr>
            <p:ph idx="1"/>
          </p:nvPr>
        </p:nvSpPr>
        <p:spPr/>
        <p:txBody>
          <a:bodyPr>
            <a:normAutofit/>
          </a:bodyPr>
          <a:lstStyle/>
          <a:p>
            <a:r>
              <a:rPr lang="en-US" sz="2000" dirty="0">
                <a:latin typeface="Cambria" panose="02040503050406030204" pitchFamily="18" charset="0"/>
                <a:ea typeface="Cambria" panose="02040503050406030204" pitchFamily="18" charset="0"/>
              </a:rPr>
              <a:t>A function declared with the virtual keyword to enable polymorphism in inheritance. It allows derived classes to override the function, and the correct function is called based on the object’s actual type at runtime.</a:t>
            </a:r>
          </a:p>
          <a:p>
            <a:r>
              <a:rPr lang="en-US" sz="2000" b="1" dirty="0">
                <a:latin typeface="Cambria" panose="02040503050406030204" pitchFamily="18" charset="0"/>
                <a:ea typeface="Cambria" panose="02040503050406030204" pitchFamily="18" charset="0"/>
              </a:rPr>
              <a:t>Characteristics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Supports dynamic dispatch (runtime polymorphism).</a:t>
            </a:r>
          </a:p>
          <a:p>
            <a:pPr marL="0" indent="0">
              <a:buNone/>
            </a:pPr>
            <a:r>
              <a:rPr lang="en-US" sz="2000" dirty="0">
                <a:latin typeface="Cambria" panose="02040503050406030204" pitchFamily="18" charset="0"/>
                <a:ea typeface="Cambria" panose="02040503050406030204" pitchFamily="18" charset="0"/>
              </a:rPr>
              <a:t>       Uses virtual function table (</a:t>
            </a:r>
            <a:r>
              <a:rPr lang="en-US" sz="2000" dirty="0" err="1">
                <a:latin typeface="Cambria" panose="02040503050406030204" pitchFamily="18" charset="0"/>
                <a:ea typeface="Cambria" panose="02040503050406030204" pitchFamily="18" charset="0"/>
              </a:rPr>
              <a:t>vtable</a:t>
            </a:r>
            <a:r>
              <a:rPr lang="en-US" sz="2000" dirty="0">
                <a:latin typeface="Cambria" panose="02040503050406030204" pitchFamily="18" charset="0"/>
                <a:ea typeface="Cambria" panose="02040503050406030204" pitchFamily="18" charset="0"/>
              </a:rPr>
              <a:t>) for resolution.</a:t>
            </a:r>
          </a:p>
          <a:p>
            <a:pPr marL="0" indent="0">
              <a:buNone/>
            </a:pPr>
            <a:r>
              <a:rPr lang="en-US" sz="2000" dirty="0">
                <a:latin typeface="Cambria" panose="02040503050406030204" pitchFamily="18" charset="0"/>
                <a:ea typeface="Cambria" panose="02040503050406030204" pitchFamily="18" charset="0"/>
              </a:rPr>
              <a:t>       Declared with virtual in the base class.</a:t>
            </a:r>
          </a:p>
        </p:txBody>
      </p:sp>
    </p:spTree>
    <p:extLst>
      <p:ext uri="{BB962C8B-B14F-4D97-AF65-F5344CB8AC3E}">
        <p14:creationId xmlns:p14="http://schemas.microsoft.com/office/powerpoint/2010/main" val="30832565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Virtual Member Function</a:t>
            </a:r>
            <a:endParaRPr lang="en-IN" dirty="0">
              <a:effectLst/>
            </a:endParaRPr>
          </a:p>
        </p:txBody>
      </p:sp>
      <p:sp>
        <p:nvSpPr>
          <p:cNvPr id="3" name="Content Placeholder 2"/>
          <p:cNvSpPr>
            <a:spLocks noGrp="1"/>
          </p:cNvSpPr>
          <p:nvPr>
            <p:ph idx="1"/>
          </p:nvPr>
        </p:nvSpPr>
        <p:spPr>
          <a:xfrm>
            <a:off x="831274" y="2281382"/>
            <a:ext cx="3241962" cy="4724400"/>
          </a:xfrm>
        </p:spPr>
        <p:txBody>
          <a:bodyPr>
            <a:noAutofit/>
          </a:bodyPr>
          <a:lstStyle/>
          <a:p>
            <a:pPr marL="0" indent="0">
              <a:buNone/>
            </a:pPr>
            <a:r>
              <a:rPr lang="en-US" dirty="0">
                <a:latin typeface="Cambria" panose="02040503050406030204" pitchFamily="18" charset="0"/>
                <a:ea typeface="Cambria" panose="02040503050406030204" pitchFamily="18" charset="0"/>
              </a:rPr>
              <a:t>#include &lt;</a:t>
            </a:r>
            <a:r>
              <a:rPr lang="en-US" dirty="0" err="1">
                <a:latin typeface="Cambria" panose="02040503050406030204" pitchFamily="18" charset="0"/>
                <a:ea typeface="Cambria" panose="02040503050406030204" pitchFamily="18" charset="0"/>
              </a:rPr>
              <a:t>iostream</a:t>
            </a:r>
            <a:r>
              <a:rPr lang="en-US" dirty="0">
                <a:latin typeface="Cambria" panose="02040503050406030204" pitchFamily="18" charset="0"/>
                <a:ea typeface="Cambria" panose="02040503050406030204" pitchFamily="18" charset="0"/>
              </a:rPr>
              <a:t>&gt;</a:t>
            </a:r>
          </a:p>
          <a:p>
            <a:pPr marL="0" indent="0">
              <a:buNone/>
            </a:pPr>
            <a:r>
              <a:rPr lang="en-US" dirty="0">
                <a:latin typeface="Cambria" panose="02040503050406030204" pitchFamily="18" charset="0"/>
                <a:ea typeface="Cambria" panose="02040503050406030204" pitchFamily="18" charset="0"/>
              </a:rPr>
              <a:t>using namespace </a:t>
            </a:r>
            <a:r>
              <a:rPr lang="en-US" dirty="0" err="1">
                <a:latin typeface="Cambria" panose="02040503050406030204" pitchFamily="18" charset="0"/>
                <a:ea typeface="Cambria" panose="02040503050406030204" pitchFamily="18" charset="0"/>
              </a:rPr>
              <a:t>std</a:t>
            </a:r>
            <a:r>
              <a:rPr lang="en-US" dirty="0">
                <a:latin typeface="Cambria" panose="02040503050406030204" pitchFamily="18" charset="0"/>
                <a:ea typeface="Cambria" panose="02040503050406030204" pitchFamily="18" charset="0"/>
              </a:rPr>
              <a:t>;</a:t>
            </a:r>
          </a:p>
          <a:p>
            <a:pPr marL="0" indent="0">
              <a:buNone/>
            </a:pPr>
            <a:r>
              <a:rPr lang="en-US" dirty="0">
                <a:latin typeface="Cambria" panose="02040503050406030204" pitchFamily="18" charset="0"/>
                <a:ea typeface="Cambria" panose="02040503050406030204" pitchFamily="18" charset="0"/>
              </a:rPr>
              <a:t>class Animal {</a:t>
            </a:r>
          </a:p>
          <a:p>
            <a:pPr marL="0" indent="0">
              <a:buNone/>
            </a:pPr>
            <a:r>
              <a:rPr lang="en-US" dirty="0">
                <a:latin typeface="Cambria" panose="02040503050406030204" pitchFamily="18" charset="0"/>
                <a:ea typeface="Cambria" panose="02040503050406030204" pitchFamily="18" charset="0"/>
              </a:rPr>
              <a:t>public:</a:t>
            </a:r>
          </a:p>
          <a:p>
            <a:pPr marL="0" indent="0">
              <a:buNone/>
            </a:pPr>
            <a:r>
              <a:rPr lang="en-US" dirty="0">
                <a:latin typeface="Cambria" panose="02040503050406030204" pitchFamily="18" charset="0"/>
                <a:ea typeface="Cambria" panose="02040503050406030204" pitchFamily="18" charset="0"/>
              </a:rPr>
              <a:t>    virtual void sound() {</a:t>
            </a:r>
          </a:p>
          <a:p>
            <a:pPr marL="0" indent="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cout</a:t>
            </a:r>
            <a:r>
              <a:rPr lang="en-US" dirty="0">
                <a:latin typeface="Cambria" panose="02040503050406030204" pitchFamily="18" charset="0"/>
                <a:ea typeface="Cambria" panose="02040503050406030204" pitchFamily="18" charset="0"/>
              </a:rPr>
              <a:t> &lt;&lt; "Generic animal sound" &lt;&lt; </a:t>
            </a:r>
            <a:r>
              <a:rPr lang="en-US" dirty="0" err="1">
                <a:latin typeface="Cambria" panose="02040503050406030204" pitchFamily="18" charset="0"/>
                <a:ea typeface="Cambria" panose="02040503050406030204" pitchFamily="18" charset="0"/>
              </a:rPr>
              <a:t>endl</a:t>
            </a:r>
            <a:r>
              <a:rPr lang="en-US" dirty="0">
                <a:latin typeface="Cambria" panose="02040503050406030204" pitchFamily="18" charset="0"/>
                <a:ea typeface="Cambria" panose="02040503050406030204" pitchFamily="18" charset="0"/>
              </a:rPr>
              <a:t>;    }};</a:t>
            </a:r>
          </a:p>
          <a:p>
            <a:pPr marL="0" indent="0">
              <a:buNone/>
            </a:pPr>
            <a:r>
              <a:rPr lang="en-US" dirty="0">
                <a:latin typeface="Cambria" panose="02040503050406030204" pitchFamily="18" charset="0"/>
                <a:ea typeface="Cambria" panose="02040503050406030204" pitchFamily="18" charset="0"/>
              </a:rPr>
              <a:t>class Cat : public Animal {</a:t>
            </a:r>
          </a:p>
          <a:p>
            <a:pPr marL="0" indent="0">
              <a:buNone/>
            </a:pPr>
            <a:r>
              <a:rPr lang="en-US" dirty="0">
                <a:latin typeface="Cambria" panose="02040503050406030204" pitchFamily="18" charset="0"/>
                <a:ea typeface="Cambria" panose="02040503050406030204" pitchFamily="18" charset="0"/>
              </a:rPr>
              <a:t>public:</a:t>
            </a:r>
          </a:p>
          <a:p>
            <a:pPr marL="0" indent="0">
              <a:buNone/>
            </a:pPr>
            <a:r>
              <a:rPr lang="en-US" dirty="0">
                <a:latin typeface="Cambria" panose="02040503050406030204" pitchFamily="18" charset="0"/>
                <a:ea typeface="Cambria" panose="02040503050406030204" pitchFamily="18" charset="0"/>
              </a:rPr>
              <a:t>    void sound() override {</a:t>
            </a:r>
          </a:p>
          <a:p>
            <a:pPr marL="0" indent="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cout</a:t>
            </a:r>
            <a:r>
              <a:rPr lang="en-US" dirty="0">
                <a:latin typeface="Cambria" panose="02040503050406030204" pitchFamily="18" charset="0"/>
                <a:ea typeface="Cambria" panose="02040503050406030204" pitchFamily="18" charset="0"/>
              </a:rPr>
              <a:t> &lt;&lt; "Meow" &lt;&lt; </a:t>
            </a:r>
            <a:r>
              <a:rPr lang="en-US" dirty="0" err="1">
                <a:latin typeface="Cambria" panose="02040503050406030204" pitchFamily="18" charset="0"/>
                <a:ea typeface="Cambria" panose="02040503050406030204" pitchFamily="18" charset="0"/>
              </a:rPr>
              <a:t>endl</a:t>
            </a:r>
            <a:r>
              <a:rPr lang="en-US" dirty="0">
                <a:latin typeface="Cambria" panose="02040503050406030204" pitchFamily="18" charset="0"/>
                <a:ea typeface="Cambria" panose="02040503050406030204" pitchFamily="18" charset="0"/>
              </a:rPr>
              <a:t>;    }};</a:t>
            </a:r>
          </a:p>
        </p:txBody>
      </p:sp>
      <p:sp>
        <p:nvSpPr>
          <p:cNvPr id="4" name="Rectangle 3"/>
          <p:cNvSpPr/>
          <p:nvPr/>
        </p:nvSpPr>
        <p:spPr>
          <a:xfrm>
            <a:off x="5606472" y="2551837"/>
            <a:ext cx="3537527" cy="1754326"/>
          </a:xfrm>
          <a:prstGeom prst="rect">
            <a:avLst/>
          </a:prstGeom>
        </p:spPr>
        <p:txBody>
          <a:bodyPr wrap="square">
            <a:spAutoFit/>
          </a:bodyPr>
          <a:lstStyle/>
          <a:p>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main() {</a:t>
            </a:r>
          </a:p>
          <a:p>
            <a:r>
              <a:rPr lang="en-US" dirty="0">
                <a:latin typeface="Cambria" panose="02040503050406030204" pitchFamily="18" charset="0"/>
                <a:ea typeface="Cambria" panose="02040503050406030204" pitchFamily="18" charset="0"/>
              </a:rPr>
              <a:t>    Animal* a = new Cat();</a:t>
            </a:r>
          </a:p>
          <a:p>
            <a:r>
              <a:rPr lang="en-US" dirty="0">
                <a:latin typeface="Cambria" panose="02040503050406030204" pitchFamily="18" charset="0"/>
                <a:ea typeface="Cambria" panose="02040503050406030204" pitchFamily="18" charset="0"/>
              </a:rPr>
              <a:t>    a-&gt;sound(); // Output: Meow</a:t>
            </a:r>
          </a:p>
          <a:p>
            <a:r>
              <a:rPr lang="en-US" dirty="0">
                <a:latin typeface="Cambria" panose="02040503050406030204" pitchFamily="18" charset="0"/>
                <a:ea typeface="Cambria" panose="02040503050406030204" pitchFamily="18" charset="0"/>
              </a:rPr>
              <a:t>    delete a;</a:t>
            </a:r>
          </a:p>
          <a:p>
            <a:r>
              <a:rPr lang="en-US" dirty="0">
                <a:latin typeface="Cambria" panose="02040503050406030204" pitchFamily="18" charset="0"/>
                <a:ea typeface="Cambria" panose="02040503050406030204" pitchFamily="18" charset="0"/>
              </a:rPr>
              <a:t>    return 0;</a:t>
            </a:r>
          </a:p>
          <a:p>
            <a:r>
              <a:rPr lang="en-US" dirty="0">
                <a:latin typeface="Cambria" panose="02040503050406030204" pitchFamily="18" charset="0"/>
                <a:ea typeface="Cambria" panose="02040503050406030204" pitchFamily="18" charset="0"/>
              </a:rPr>
              <a:t>}</a:t>
            </a:r>
          </a:p>
        </p:txBody>
      </p:sp>
      <p:cxnSp>
        <p:nvCxnSpPr>
          <p:cNvPr id="6" name="Straight Connector 5"/>
          <p:cNvCxnSpPr/>
          <p:nvPr/>
        </p:nvCxnSpPr>
        <p:spPr>
          <a:xfrm>
            <a:off x="4618182" y="2244436"/>
            <a:ext cx="129309" cy="461356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4628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Pure Virtual Function</a:t>
            </a:r>
            <a:endParaRPr lang="en-IN" dirty="0">
              <a:effectLst/>
            </a:endParaRPr>
          </a:p>
        </p:txBody>
      </p:sp>
      <p:sp>
        <p:nvSpPr>
          <p:cNvPr id="3" name="Content Placeholder 2"/>
          <p:cNvSpPr>
            <a:spLocks noGrp="1"/>
          </p:cNvSpPr>
          <p:nvPr>
            <p:ph idx="1"/>
          </p:nvPr>
        </p:nvSpPr>
        <p:spPr/>
        <p:txBody>
          <a:bodyPr>
            <a:normAutofit/>
          </a:bodyPr>
          <a:lstStyle/>
          <a:p>
            <a:r>
              <a:rPr lang="en-US" sz="2000" dirty="0">
                <a:latin typeface="Cambria" panose="02040503050406030204" pitchFamily="18" charset="0"/>
                <a:ea typeface="Cambria" panose="02040503050406030204" pitchFamily="18" charset="0"/>
              </a:rPr>
              <a:t>A function declared with the virtual keyword to enable polymorphism in inheritance. It allows derived classes to override the function, and the correct function is called based on the object’s actual type at runtime.</a:t>
            </a:r>
          </a:p>
          <a:p>
            <a:r>
              <a:rPr lang="en-US" sz="2000" b="1" dirty="0">
                <a:latin typeface="Cambria" panose="02040503050406030204" pitchFamily="18" charset="0"/>
                <a:ea typeface="Cambria" panose="02040503050406030204" pitchFamily="18" charset="0"/>
              </a:rPr>
              <a:t>Characteristics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Supports dynamic dispatch (runtime polymorphism).</a:t>
            </a:r>
          </a:p>
          <a:p>
            <a:pPr marL="0" indent="0">
              <a:buNone/>
            </a:pPr>
            <a:r>
              <a:rPr lang="en-US" sz="2000" dirty="0">
                <a:latin typeface="Cambria" panose="02040503050406030204" pitchFamily="18" charset="0"/>
                <a:ea typeface="Cambria" panose="02040503050406030204" pitchFamily="18" charset="0"/>
              </a:rPr>
              <a:t>       Uses virtual function table (</a:t>
            </a:r>
            <a:r>
              <a:rPr lang="en-US" sz="2000" dirty="0" err="1">
                <a:latin typeface="Cambria" panose="02040503050406030204" pitchFamily="18" charset="0"/>
                <a:ea typeface="Cambria" panose="02040503050406030204" pitchFamily="18" charset="0"/>
              </a:rPr>
              <a:t>vtable</a:t>
            </a:r>
            <a:r>
              <a:rPr lang="en-US" sz="2000" dirty="0">
                <a:latin typeface="Cambria" panose="02040503050406030204" pitchFamily="18" charset="0"/>
                <a:ea typeface="Cambria" panose="02040503050406030204" pitchFamily="18" charset="0"/>
              </a:rPr>
              <a:t>) for resolution.</a:t>
            </a:r>
          </a:p>
          <a:p>
            <a:pPr marL="0" indent="0">
              <a:buNone/>
            </a:pPr>
            <a:r>
              <a:rPr lang="en-US" sz="2000" dirty="0">
                <a:latin typeface="Cambria" panose="02040503050406030204" pitchFamily="18" charset="0"/>
                <a:ea typeface="Cambria" panose="02040503050406030204" pitchFamily="18" charset="0"/>
              </a:rPr>
              <a:t>       Declared with virtual in the base class.</a:t>
            </a:r>
          </a:p>
        </p:txBody>
      </p:sp>
    </p:spTree>
    <p:extLst>
      <p:ext uri="{BB962C8B-B14F-4D97-AF65-F5344CB8AC3E}">
        <p14:creationId xmlns:p14="http://schemas.microsoft.com/office/powerpoint/2010/main" val="1786953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Pure Virtual Function</a:t>
            </a:r>
            <a:endParaRPr lang="en-IN" dirty="0">
              <a:effectLst/>
            </a:endParaRPr>
          </a:p>
        </p:txBody>
      </p:sp>
      <p:sp>
        <p:nvSpPr>
          <p:cNvPr id="3" name="Content Placeholder 2"/>
          <p:cNvSpPr>
            <a:spLocks noGrp="1"/>
          </p:cNvSpPr>
          <p:nvPr>
            <p:ph idx="1"/>
          </p:nvPr>
        </p:nvSpPr>
        <p:spPr>
          <a:xfrm>
            <a:off x="831274" y="2281382"/>
            <a:ext cx="3241962" cy="4724400"/>
          </a:xfrm>
        </p:spPr>
        <p:txBody>
          <a:bodyPr>
            <a:noAutofit/>
          </a:bodyPr>
          <a:lstStyle/>
          <a:p>
            <a:pPr marL="0" indent="0">
              <a:buNone/>
            </a:pPr>
            <a:r>
              <a:rPr lang="en-US" dirty="0">
                <a:latin typeface="Cambria" panose="02040503050406030204" pitchFamily="18" charset="0"/>
                <a:ea typeface="Cambria" panose="02040503050406030204" pitchFamily="18" charset="0"/>
              </a:rPr>
              <a:t>#include &lt;</a:t>
            </a:r>
            <a:r>
              <a:rPr lang="en-US" dirty="0" err="1">
                <a:latin typeface="Cambria" panose="02040503050406030204" pitchFamily="18" charset="0"/>
                <a:ea typeface="Cambria" panose="02040503050406030204" pitchFamily="18" charset="0"/>
              </a:rPr>
              <a:t>iostream</a:t>
            </a:r>
            <a:r>
              <a:rPr lang="en-US" dirty="0">
                <a:latin typeface="Cambria" panose="02040503050406030204" pitchFamily="18" charset="0"/>
                <a:ea typeface="Cambria" panose="02040503050406030204" pitchFamily="18" charset="0"/>
              </a:rPr>
              <a:t>&gt;</a:t>
            </a:r>
          </a:p>
          <a:p>
            <a:pPr marL="0" indent="0">
              <a:buNone/>
            </a:pPr>
            <a:r>
              <a:rPr lang="en-US" dirty="0">
                <a:latin typeface="Cambria" panose="02040503050406030204" pitchFamily="18" charset="0"/>
                <a:ea typeface="Cambria" panose="02040503050406030204" pitchFamily="18" charset="0"/>
              </a:rPr>
              <a:t>using namespace </a:t>
            </a:r>
            <a:r>
              <a:rPr lang="en-US" dirty="0" err="1">
                <a:latin typeface="Cambria" panose="02040503050406030204" pitchFamily="18" charset="0"/>
                <a:ea typeface="Cambria" panose="02040503050406030204" pitchFamily="18" charset="0"/>
              </a:rPr>
              <a:t>std</a:t>
            </a:r>
            <a:r>
              <a:rPr lang="en-US" dirty="0">
                <a:latin typeface="Cambria" panose="02040503050406030204" pitchFamily="18" charset="0"/>
                <a:ea typeface="Cambria" panose="02040503050406030204" pitchFamily="18" charset="0"/>
              </a:rPr>
              <a:t>;</a:t>
            </a:r>
          </a:p>
          <a:p>
            <a:pPr marL="0" indent="0">
              <a:buNone/>
            </a:pPr>
            <a:r>
              <a:rPr lang="en-US" dirty="0">
                <a:latin typeface="Cambria" panose="02040503050406030204" pitchFamily="18" charset="0"/>
                <a:ea typeface="Cambria" panose="02040503050406030204" pitchFamily="18" charset="0"/>
              </a:rPr>
              <a:t>class Shape {</a:t>
            </a:r>
          </a:p>
          <a:p>
            <a:pPr marL="0" indent="0">
              <a:buNone/>
            </a:pPr>
            <a:r>
              <a:rPr lang="en-US" dirty="0">
                <a:latin typeface="Cambria" panose="02040503050406030204" pitchFamily="18" charset="0"/>
                <a:ea typeface="Cambria" panose="02040503050406030204" pitchFamily="18" charset="0"/>
              </a:rPr>
              <a:t>public:</a:t>
            </a:r>
          </a:p>
          <a:p>
            <a:pPr marL="0" indent="0">
              <a:buNone/>
            </a:pPr>
            <a:r>
              <a:rPr lang="en-US" dirty="0">
                <a:latin typeface="Cambria" panose="02040503050406030204" pitchFamily="18" charset="0"/>
                <a:ea typeface="Cambria" panose="02040503050406030204" pitchFamily="18" charset="0"/>
              </a:rPr>
              <a:t>    // Pure virtual function</a:t>
            </a:r>
          </a:p>
          <a:p>
            <a:pPr marL="0" indent="0">
              <a:buNone/>
            </a:pPr>
            <a:r>
              <a:rPr lang="en-US" dirty="0">
                <a:latin typeface="Cambria" panose="02040503050406030204" pitchFamily="18" charset="0"/>
                <a:ea typeface="Cambria" panose="02040503050406030204" pitchFamily="18" charset="0"/>
              </a:rPr>
              <a:t>    virtual void draw() = 0; };</a:t>
            </a:r>
          </a:p>
          <a:p>
            <a:pPr marL="0" indent="0">
              <a:buNone/>
            </a:pPr>
            <a:r>
              <a:rPr lang="en-US" dirty="0">
                <a:latin typeface="Cambria" panose="02040503050406030204" pitchFamily="18" charset="0"/>
                <a:ea typeface="Cambria" panose="02040503050406030204" pitchFamily="18" charset="0"/>
              </a:rPr>
              <a:t>class Circle : public Shape {</a:t>
            </a:r>
          </a:p>
          <a:p>
            <a:pPr marL="0" indent="0">
              <a:buNone/>
            </a:pPr>
            <a:r>
              <a:rPr lang="en-US" dirty="0">
                <a:latin typeface="Cambria" panose="02040503050406030204" pitchFamily="18" charset="0"/>
                <a:ea typeface="Cambria" panose="02040503050406030204" pitchFamily="18" charset="0"/>
              </a:rPr>
              <a:t>public:</a:t>
            </a:r>
          </a:p>
          <a:p>
            <a:pPr marL="0" indent="0">
              <a:buNone/>
            </a:pPr>
            <a:r>
              <a:rPr lang="en-US" dirty="0">
                <a:latin typeface="Cambria" panose="02040503050406030204" pitchFamily="18" charset="0"/>
                <a:ea typeface="Cambria" panose="02040503050406030204" pitchFamily="18" charset="0"/>
              </a:rPr>
              <a:t>    void draw() override {</a:t>
            </a:r>
          </a:p>
          <a:p>
            <a:pPr marL="0" indent="0">
              <a:buNone/>
            </a:pPr>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cout</a:t>
            </a:r>
            <a:r>
              <a:rPr lang="en-US" dirty="0">
                <a:latin typeface="Cambria" panose="02040503050406030204" pitchFamily="18" charset="0"/>
                <a:ea typeface="Cambria" panose="02040503050406030204" pitchFamily="18" charset="0"/>
              </a:rPr>
              <a:t> &lt;&lt; "Drawing Circle" &lt;&lt; </a:t>
            </a:r>
            <a:r>
              <a:rPr lang="en-US" dirty="0" err="1">
                <a:latin typeface="Cambria" panose="02040503050406030204" pitchFamily="18" charset="0"/>
                <a:ea typeface="Cambria" panose="02040503050406030204" pitchFamily="18" charset="0"/>
              </a:rPr>
              <a:t>endl</a:t>
            </a:r>
            <a:r>
              <a:rPr lang="en-US" dirty="0">
                <a:latin typeface="Cambria" panose="02040503050406030204" pitchFamily="18" charset="0"/>
                <a:ea typeface="Cambria" panose="02040503050406030204" pitchFamily="18" charset="0"/>
              </a:rPr>
              <a:t>;   } };</a:t>
            </a:r>
          </a:p>
          <a:p>
            <a:pPr marL="0" indent="0">
              <a:buNone/>
            </a:pPr>
            <a:endParaRPr lang="en-US" dirty="0">
              <a:latin typeface="Cambria" panose="02040503050406030204" pitchFamily="18" charset="0"/>
              <a:ea typeface="Cambria" panose="02040503050406030204" pitchFamily="18" charset="0"/>
            </a:endParaRPr>
          </a:p>
        </p:txBody>
      </p:sp>
      <p:sp>
        <p:nvSpPr>
          <p:cNvPr id="4" name="Rectangle 3"/>
          <p:cNvSpPr/>
          <p:nvPr/>
        </p:nvSpPr>
        <p:spPr>
          <a:xfrm>
            <a:off x="5606472" y="2551837"/>
            <a:ext cx="5310910" cy="1477328"/>
          </a:xfrm>
          <a:prstGeom prst="rect">
            <a:avLst/>
          </a:prstGeom>
        </p:spPr>
        <p:txBody>
          <a:bodyPr wrap="square">
            <a:spAutoFit/>
          </a:bodyPr>
          <a:lstStyle/>
          <a:p>
            <a:r>
              <a:rPr lang="en-US" dirty="0" err="1">
                <a:latin typeface="Cambria" panose="02040503050406030204" pitchFamily="18" charset="0"/>
                <a:ea typeface="Cambria" panose="02040503050406030204" pitchFamily="18" charset="0"/>
              </a:rPr>
              <a:t>int</a:t>
            </a:r>
            <a:r>
              <a:rPr lang="en-US" dirty="0">
                <a:latin typeface="Cambria" panose="02040503050406030204" pitchFamily="18" charset="0"/>
                <a:ea typeface="Cambria" panose="02040503050406030204" pitchFamily="18" charset="0"/>
              </a:rPr>
              <a:t> main() {</a:t>
            </a:r>
          </a:p>
          <a:p>
            <a:r>
              <a:rPr lang="en-US" dirty="0">
                <a:latin typeface="Cambria" panose="02040503050406030204" pitchFamily="18" charset="0"/>
                <a:ea typeface="Cambria" panose="02040503050406030204" pitchFamily="18" charset="0"/>
              </a:rPr>
              <a:t>    Circle c;</a:t>
            </a:r>
          </a:p>
          <a:p>
            <a:r>
              <a:rPr lang="en-US" dirty="0">
                <a:latin typeface="Cambria" panose="02040503050406030204" pitchFamily="18" charset="0"/>
                <a:ea typeface="Cambria" panose="02040503050406030204" pitchFamily="18" charset="0"/>
              </a:rPr>
              <a:t>    </a:t>
            </a:r>
            <a:r>
              <a:rPr lang="en-US" dirty="0" err="1">
                <a:latin typeface="Cambria" panose="02040503050406030204" pitchFamily="18" charset="0"/>
                <a:ea typeface="Cambria" panose="02040503050406030204" pitchFamily="18" charset="0"/>
              </a:rPr>
              <a:t>c.draw</a:t>
            </a:r>
            <a:r>
              <a:rPr lang="en-US" dirty="0">
                <a:latin typeface="Cambria" panose="02040503050406030204" pitchFamily="18" charset="0"/>
                <a:ea typeface="Cambria" panose="02040503050406030204" pitchFamily="18" charset="0"/>
              </a:rPr>
              <a:t>(); // Output: Drawing Circle</a:t>
            </a:r>
          </a:p>
          <a:p>
            <a:r>
              <a:rPr lang="en-US" dirty="0">
                <a:latin typeface="Cambria" panose="02040503050406030204" pitchFamily="18" charset="0"/>
                <a:ea typeface="Cambria" panose="02040503050406030204" pitchFamily="18" charset="0"/>
              </a:rPr>
              <a:t>    return 0;</a:t>
            </a:r>
          </a:p>
          <a:p>
            <a:r>
              <a:rPr lang="en-US" dirty="0">
                <a:latin typeface="Cambria" panose="02040503050406030204" pitchFamily="18" charset="0"/>
                <a:ea typeface="Cambria" panose="02040503050406030204" pitchFamily="18" charset="0"/>
              </a:rPr>
              <a:t>}</a:t>
            </a:r>
          </a:p>
        </p:txBody>
      </p:sp>
      <p:cxnSp>
        <p:nvCxnSpPr>
          <p:cNvPr id="6" name="Straight Connector 5"/>
          <p:cNvCxnSpPr/>
          <p:nvPr/>
        </p:nvCxnSpPr>
        <p:spPr>
          <a:xfrm>
            <a:off x="4895273" y="2262909"/>
            <a:ext cx="18472" cy="459509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2512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0F696-7325-8786-97BE-3346254BFF89}"/>
              </a:ext>
            </a:extLst>
          </p:cNvPr>
          <p:cNvSpPr>
            <a:spLocks noGrp="1"/>
          </p:cNvSpPr>
          <p:nvPr>
            <p:ph type="title"/>
          </p:nvPr>
        </p:nvSpPr>
        <p:spPr/>
        <p:txBody>
          <a:bodyPr/>
          <a:lstStyle/>
          <a:p>
            <a:r>
              <a:rPr lang="en-IN" dirty="0">
                <a:effectLst/>
              </a:rPr>
              <a:t>Friend Function</a:t>
            </a:r>
          </a:p>
        </p:txBody>
      </p:sp>
      <p:sp>
        <p:nvSpPr>
          <p:cNvPr id="3" name="Content Placeholder 2">
            <a:extLst>
              <a:ext uri="{FF2B5EF4-FFF2-40B4-BE49-F238E27FC236}">
                <a16:creationId xmlns="" xmlns:a16="http://schemas.microsoft.com/office/drawing/2014/main" id="{BB50DF7E-B8D0-21AC-8E8C-DCDDA5A47920}"/>
              </a:ext>
            </a:extLst>
          </p:cNvPr>
          <p:cNvSpPr>
            <a:spLocks noGrp="1"/>
          </p:cNvSpPr>
          <p:nvPr>
            <p:ph idx="1"/>
          </p:nvPr>
        </p:nvSpPr>
        <p:spPr/>
        <p:txBody>
          <a:bodyPr/>
          <a:lstStyle/>
          <a:p>
            <a:pPr>
              <a:buNone/>
            </a:pPr>
            <a:r>
              <a:rPr lang="en-US" sz="2000" b="1" dirty="0">
                <a:effectLst/>
                <a:latin typeface="Calibri" panose="020F0502020204030204" pitchFamily="34" charset="0"/>
                <a:ea typeface="Calibri" panose="020F0502020204030204" pitchFamily="34" charset="0"/>
                <a:cs typeface="Calibri" panose="020F0502020204030204" pitchFamily="34" charset="0"/>
              </a:rPr>
              <a:t>Description</a:t>
            </a:r>
            <a:r>
              <a:rPr lang="en-US" sz="2000" dirty="0">
                <a:effectLst/>
                <a:latin typeface="Calibri" panose="020F0502020204030204" pitchFamily="34" charset="0"/>
                <a:ea typeface="Calibri" panose="020F0502020204030204" pitchFamily="34" charset="0"/>
                <a:cs typeface="Calibri" panose="020F0502020204030204" pitchFamily="34" charset="0"/>
              </a:rPr>
              <a:t>:</a:t>
            </a:r>
            <a:br>
              <a:rPr lang="en-US" sz="2000" dirty="0">
                <a:effectLst/>
                <a:latin typeface="Calibri" panose="020F0502020204030204" pitchFamily="34" charset="0"/>
                <a:ea typeface="Calibri" panose="020F0502020204030204" pitchFamily="34" charset="0"/>
                <a:cs typeface="Calibri" panose="020F0502020204030204" pitchFamily="34" charset="0"/>
              </a:rPr>
            </a:br>
            <a:r>
              <a:rPr lang="en-US" sz="2000" dirty="0">
                <a:effectLst/>
                <a:latin typeface="Calibri" panose="020F0502020204030204" pitchFamily="34" charset="0"/>
                <a:ea typeface="Calibri" panose="020F0502020204030204" pitchFamily="34" charset="0"/>
                <a:cs typeface="Calibri" panose="020F0502020204030204" pitchFamily="34" charset="0"/>
              </a:rPr>
              <a:t>A non-member function granted access to a class’s private and protected members by declaring it as friend in the class. Useful for operations requiring access to multiple classes or external logic.</a:t>
            </a:r>
          </a:p>
          <a:p>
            <a:pPr>
              <a:buNone/>
            </a:pPr>
            <a:r>
              <a:rPr lang="en-US" sz="2000" b="1" dirty="0">
                <a:effectLst/>
                <a:latin typeface="Calibri" panose="020F0502020204030204" pitchFamily="34" charset="0"/>
                <a:ea typeface="Calibri" panose="020F0502020204030204" pitchFamily="34" charset="0"/>
                <a:cs typeface="Calibri" panose="020F0502020204030204" pitchFamily="34" charset="0"/>
              </a:rPr>
              <a:t>Characteristics</a:t>
            </a:r>
            <a:r>
              <a:rPr lang="en-US" sz="2000" dirty="0">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Not a member of the class but can access its private/protected members.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Declared with the friend keyword inside the class.</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Called like a regular function, not through an object.</a:t>
            </a:r>
          </a:p>
          <a:p>
            <a:endParaRPr lang="en-IN" dirty="0"/>
          </a:p>
        </p:txBody>
      </p:sp>
    </p:spTree>
    <p:extLst>
      <p:ext uri="{BB962C8B-B14F-4D97-AF65-F5344CB8AC3E}">
        <p14:creationId xmlns:p14="http://schemas.microsoft.com/office/powerpoint/2010/main" val="957166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621F47E-396E-D574-2F15-3B349DA43C8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A74F563C-6B46-1177-C573-4DA9444C67D3}"/>
              </a:ext>
            </a:extLst>
          </p:cNvPr>
          <p:cNvSpPr>
            <a:spLocks noGrp="1"/>
          </p:cNvSpPr>
          <p:nvPr>
            <p:ph type="title"/>
          </p:nvPr>
        </p:nvSpPr>
        <p:spPr/>
        <p:txBody>
          <a:bodyPr/>
          <a:lstStyle/>
          <a:p>
            <a:r>
              <a:rPr lang="en-IN" dirty="0">
                <a:effectLst/>
              </a:rPr>
              <a:t>Friend Function</a:t>
            </a:r>
          </a:p>
        </p:txBody>
      </p:sp>
      <p:sp>
        <p:nvSpPr>
          <p:cNvPr id="3" name="Content Placeholder 2">
            <a:extLst>
              <a:ext uri="{FF2B5EF4-FFF2-40B4-BE49-F238E27FC236}">
                <a16:creationId xmlns="" xmlns:a16="http://schemas.microsoft.com/office/drawing/2014/main" id="{0CB5A0DF-41BF-4C0D-45B2-AC6F0145E3F3}"/>
              </a:ext>
            </a:extLst>
          </p:cNvPr>
          <p:cNvSpPr>
            <a:spLocks noGrp="1"/>
          </p:cNvSpPr>
          <p:nvPr>
            <p:ph idx="1"/>
          </p:nvPr>
        </p:nvSpPr>
        <p:spPr>
          <a:xfrm>
            <a:off x="1671484" y="2084438"/>
            <a:ext cx="8309130" cy="4773561"/>
          </a:xfrm>
        </p:spPr>
        <p:txBody>
          <a:bodyPr>
            <a:noAutofit/>
          </a:bodyPr>
          <a:lstStyle/>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#include &lt;iostream&gt;</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using namespace std;</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class Box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private:</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int size;</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Box(int s) : size(s)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friend void </a:t>
            </a:r>
            <a:r>
              <a:rPr lang="en-IN" sz="1400" dirty="0" err="1">
                <a:latin typeface="Calibri" panose="020F0502020204030204" pitchFamily="34" charset="0"/>
                <a:ea typeface="Calibri" panose="020F0502020204030204" pitchFamily="34" charset="0"/>
                <a:cs typeface="Calibri" panose="020F0502020204030204" pitchFamily="34" charset="0"/>
              </a:rPr>
              <a:t>displaySize</a:t>
            </a:r>
            <a:r>
              <a:rPr lang="en-IN" sz="1400" dirty="0">
                <a:latin typeface="Calibri" panose="020F0502020204030204" pitchFamily="34" charset="0"/>
                <a:ea typeface="Calibri" panose="020F0502020204030204" pitchFamily="34" charset="0"/>
                <a:cs typeface="Calibri" panose="020F0502020204030204" pitchFamily="34" charset="0"/>
              </a:rPr>
              <a:t>(Box b);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void </a:t>
            </a:r>
            <a:r>
              <a:rPr lang="en-IN" sz="1400" dirty="0" err="1">
                <a:latin typeface="Calibri" panose="020F0502020204030204" pitchFamily="34" charset="0"/>
                <a:ea typeface="Calibri" panose="020F0502020204030204" pitchFamily="34" charset="0"/>
                <a:cs typeface="Calibri" panose="020F0502020204030204" pitchFamily="34" charset="0"/>
              </a:rPr>
              <a:t>displaySize</a:t>
            </a:r>
            <a:r>
              <a:rPr lang="en-IN" sz="1400" dirty="0">
                <a:latin typeface="Calibri" panose="020F0502020204030204" pitchFamily="34" charset="0"/>
                <a:ea typeface="Calibri" panose="020F0502020204030204" pitchFamily="34" charset="0"/>
                <a:cs typeface="Calibri" panose="020F0502020204030204" pitchFamily="34" charset="0"/>
              </a:rPr>
              <a:t>(Box b)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cout</a:t>
            </a:r>
            <a:r>
              <a:rPr lang="en-IN" sz="1400" dirty="0">
                <a:latin typeface="Calibri" panose="020F0502020204030204" pitchFamily="34" charset="0"/>
                <a:ea typeface="Calibri" panose="020F0502020204030204" pitchFamily="34" charset="0"/>
                <a:cs typeface="Calibri" panose="020F0502020204030204" pitchFamily="34" charset="0"/>
              </a:rPr>
              <a:t> &lt;&lt; "Box size: " &lt;&lt; </a:t>
            </a:r>
            <a:r>
              <a:rPr lang="en-IN" sz="1400" dirty="0" err="1">
                <a:latin typeface="Calibri" panose="020F0502020204030204" pitchFamily="34" charset="0"/>
                <a:ea typeface="Calibri" panose="020F0502020204030204" pitchFamily="34" charset="0"/>
                <a:cs typeface="Calibri" panose="020F0502020204030204" pitchFamily="34" charset="0"/>
              </a:rPr>
              <a:t>b.size</a:t>
            </a:r>
            <a:r>
              <a:rPr lang="en-IN" sz="1400" dirty="0">
                <a:latin typeface="Calibri" panose="020F0502020204030204" pitchFamily="34" charset="0"/>
                <a:ea typeface="Calibri" panose="020F0502020204030204" pitchFamily="34" charset="0"/>
                <a:cs typeface="Calibri" panose="020F0502020204030204" pitchFamily="34" charset="0"/>
              </a:rPr>
              <a:t> &lt;&lt; </a:t>
            </a:r>
            <a:r>
              <a:rPr lang="en-IN" sz="1400" dirty="0" err="1">
                <a:latin typeface="Calibri" panose="020F0502020204030204" pitchFamily="34" charset="0"/>
                <a:ea typeface="Calibri" panose="020F0502020204030204" pitchFamily="34" charset="0"/>
                <a:cs typeface="Calibri" panose="020F0502020204030204" pitchFamily="34" charset="0"/>
              </a:rPr>
              <a:t>endl</a:t>
            </a:r>
            <a:r>
              <a:rPr lang="en-IN" sz="1400"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int main() {</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Box b(10);</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a:t>
            </a:r>
            <a:r>
              <a:rPr lang="en-IN" sz="1400" dirty="0" err="1">
                <a:latin typeface="Calibri" panose="020F0502020204030204" pitchFamily="34" charset="0"/>
                <a:ea typeface="Calibri" panose="020F0502020204030204" pitchFamily="34" charset="0"/>
                <a:cs typeface="Calibri" panose="020F0502020204030204" pitchFamily="34" charset="0"/>
              </a:rPr>
              <a:t>displaySize</a:t>
            </a:r>
            <a:r>
              <a:rPr lang="en-IN" sz="1400" dirty="0">
                <a:latin typeface="Calibri" panose="020F0502020204030204" pitchFamily="34" charset="0"/>
                <a:ea typeface="Calibri" panose="020F0502020204030204" pitchFamily="34" charset="0"/>
                <a:cs typeface="Calibri" panose="020F0502020204030204" pitchFamily="34" charset="0"/>
              </a:rPr>
              <a:t>(b); // Output: Box size: 10</a:t>
            </a:r>
          </a:p>
          <a:p>
            <a:pPr marL="0" indent="0">
              <a:buNone/>
            </a:pPr>
            <a:r>
              <a:rPr lang="en-IN" sz="1400" dirty="0">
                <a:latin typeface="Calibri" panose="020F0502020204030204" pitchFamily="34" charset="0"/>
                <a:ea typeface="Calibri" panose="020F0502020204030204" pitchFamily="34" charset="0"/>
                <a:cs typeface="Calibri" panose="020F0502020204030204" pitchFamily="34" charset="0"/>
              </a:rPr>
              <a:t>    return 0;   }</a:t>
            </a:r>
          </a:p>
        </p:txBody>
      </p:sp>
    </p:spTree>
    <p:extLst>
      <p:ext uri="{BB962C8B-B14F-4D97-AF65-F5344CB8AC3E}">
        <p14:creationId xmlns:p14="http://schemas.microsoft.com/office/powerpoint/2010/main" val="404887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07ED70B-CB1B-90B8-20E8-A4CF7FF00CBB}"/>
              </a:ext>
            </a:extLst>
          </p:cNvPr>
          <p:cNvSpPr>
            <a:spLocks noGrp="1"/>
          </p:cNvSpPr>
          <p:nvPr>
            <p:ph type="title"/>
          </p:nvPr>
        </p:nvSpPr>
        <p:spPr/>
        <p:txBody>
          <a:bodyPr/>
          <a:lstStyle/>
          <a:p>
            <a:r>
              <a:rPr lang="en-IN" dirty="0"/>
              <a:t>Special Member Functions</a:t>
            </a:r>
          </a:p>
        </p:txBody>
      </p:sp>
      <p:sp>
        <p:nvSpPr>
          <p:cNvPr id="3" name="Content Placeholder 2">
            <a:extLst>
              <a:ext uri="{FF2B5EF4-FFF2-40B4-BE49-F238E27FC236}">
                <a16:creationId xmlns="" xmlns:a16="http://schemas.microsoft.com/office/drawing/2014/main" id="{A4112DAF-F89A-4810-65F1-B990F603C9E8}"/>
              </a:ext>
            </a:extLst>
          </p:cNvPr>
          <p:cNvSpPr>
            <a:spLocks noGrp="1"/>
          </p:cNvSpPr>
          <p:nvPr>
            <p:ph idx="1"/>
          </p:nvPr>
        </p:nvSpPr>
        <p:spPr>
          <a:xfrm>
            <a:off x="1154954" y="2389239"/>
            <a:ext cx="8825659" cy="4395019"/>
          </a:xfrm>
        </p:spPr>
        <p:txBody>
          <a:bodyPr>
            <a:normAutofit fontScale="92500" lnSpcReduction="10000"/>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Functions automatically provided by the compiler (unless user-defined) for managing object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lifecycle. These include: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Constructor</a:t>
            </a:r>
            <a:r>
              <a:rPr lang="en-US" dirty="0">
                <a:latin typeface="Calibri" panose="020F0502020204030204" pitchFamily="34" charset="0"/>
                <a:ea typeface="Calibri" panose="020F0502020204030204" pitchFamily="34" charset="0"/>
                <a:cs typeface="Calibri" panose="020F0502020204030204" pitchFamily="34" charset="0"/>
              </a:rPr>
              <a:t>: Initializes an object.</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Destructor</a:t>
            </a:r>
            <a:r>
              <a:rPr lang="en-US" dirty="0">
                <a:latin typeface="Calibri" panose="020F0502020204030204" pitchFamily="34" charset="0"/>
                <a:ea typeface="Calibri" panose="020F0502020204030204" pitchFamily="34" charset="0"/>
                <a:cs typeface="Calibri" panose="020F0502020204030204" pitchFamily="34" charset="0"/>
              </a:rPr>
              <a:t>: Cleans up resources when an object is destroyed.</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Copy Constructor</a:t>
            </a:r>
            <a:r>
              <a:rPr lang="en-US" dirty="0">
                <a:latin typeface="Calibri" panose="020F0502020204030204" pitchFamily="34" charset="0"/>
                <a:ea typeface="Calibri" panose="020F0502020204030204" pitchFamily="34" charset="0"/>
                <a:cs typeface="Calibri" panose="020F0502020204030204" pitchFamily="34" charset="0"/>
              </a:rPr>
              <a:t>: Creates a new object as a copy of an existing one.</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Move Constructor</a:t>
            </a:r>
            <a:r>
              <a:rPr lang="en-US" dirty="0">
                <a:latin typeface="Calibri" panose="020F0502020204030204" pitchFamily="34" charset="0"/>
                <a:ea typeface="Calibri" panose="020F0502020204030204" pitchFamily="34" charset="0"/>
                <a:cs typeface="Calibri" panose="020F0502020204030204" pitchFamily="34" charset="0"/>
              </a:rPr>
              <a:t>: Transfers resources from a temporary object (C++11).</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Copy Assignment Operator</a:t>
            </a:r>
            <a:r>
              <a:rPr lang="en-US" dirty="0">
                <a:latin typeface="Calibri" panose="020F0502020204030204" pitchFamily="34" charset="0"/>
                <a:ea typeface="Calibri" panose="020F0502020204030204" pitchFamily="34" charset="0"/>
                <a:cs typeface="Calibri" panose="020F0502020204030204" pitchFamily="34" charset="0"/>
              </a:rPr>
              <a:t>: Assigns values from one object to another.</a:t>
            </a:r>
          </a:p>
          <a:p>
            <a:pPr>
              <a:buFont typeface="Arial" panose="020B0604020202020204" pitchFamily="34" charset="0"/>
              <a:buChar char="•"/>
            </a:pPr>
            <a:r>
              <a:rPr lang="en-US" b="1" dirty="0">
                <a:latin typeface="Calibri" panose="020F0502020204030204" pitchFamily="34" charset="0"/>
                <a:ea typeface="Calibri" panose="020F0502020204030204" pitchFamily="34" charset="0"/>
                <a:cs typeface="Calibri" panose="020F0502020204030204" pitchFamily="34" charset="0"/>
              </a:rPr>
              <a:t>Move Assignment Operator</a:t>
            </a:r>
            <a:r>
              <a:rPr lang="en-US" dirty="0">
                <a:latin typeface="Calibri" panose="020F0502020204030204" pitchFamily="34" charset="0"/>
                <a:ea typeface="Calibri" panose="020F0502020204030204" pitchFamily="34" charset="0"/>
                <a:cs typeface="Calibri" panose="020F0502020204030204" pitchFamily="34" charset="0"/>
              </a:rPr>
              <a:t>: Transfers resources during assignment (C++11).</a:t>
            </a:r>
          </a:p>
          <a:p>
            <a:pPr>
              <a:buNone/>
            </a:pPr>
            <a:r>
              <a:rPr lang="en-US" b="1" dirty="0">
                <a:effectLst/>
                <a:latin typeface="Calibri" panose="020F0502020204030204" pitchFamily="34" charset="0"/>
                <a:ea typeface="Calibri" panose="020F0502020204030204" pitchFamily="34" charset="0"/>
                <a:cs typeface="Calibri" panose="020F0502020204030204" pitchFamily="34" charset="0"/>
              </a:rPr>
              <a:t>Characteristics</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Automatically generated if not defined (except move operations pre-C++11).</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Essential for resource management and object initialization.</a:t>
            </a:r>
          </a:p>
          <a:p>
            <a:pPr>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Can be customized for specific behavior.</a:t>
            </a:r>
          </a:p>
          <a:p>
            <a:endParaRPr lang="en-IN"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034540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21AE22FD-7437-9C43-71B8-8104287527E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EB9165C3-96DF-FAE8-9E1F-618814A75547}"/>
              </a:ext>
            </a:extLst>
          </p:cNvPr>
          <p:cNvSpPr>
            <a:spLocks noGrp="1"/>
          </p:cNvSpPr>
          <p:nvPr>
            <p:ph type="title"/>
          </p:nvPr>
        </p:nvSpPr>
        <p:spPr/>
        <p:txBody>
          <a:bodyPr/>
          <a:lstStyle/>
          <a:p>
            <a:r>
              <a:rPr lang="en-IN" dirty="0"/>
              <a:t>Special Member Functions</a:t>
            </a:r>
          </a:p>
        </p:txBody>
      </p:sp>
      <p:sp>
        <p:nvSpPr>
          <p:cNvPr id="3" name="Content Placeholder 2">
            <a:extLst>
              <a:ext uri="{FF2B5EF4-FFF2-40B4-BE49-F238E27FC236}">
                <a16:creationId xmlns="" xmlns:a16="http://schemas.microsoft.com/office/drawing/2014/main" id="{182047BB-3325-D985-C0A1-1316774A5FC5}"/>
              </a:ext>
            </a:extLst>
          </p:cNvPr>
          <p:cNvSpPr>
            <a:spLocks noGrp="1"/>
          </p:cNvSpPr>
          <p:nvPr>
            <p:ph idx="1"/>
          </p:nvPr>
        </p:nvSpPr>
        <p:spPr>
          <a:xfrm>
            <a:off x="304800" y="1956619"/>
            <a:ext cx="4788310" cy="4827639"/>
          </a:xfrm>
        </p:spPr>
        <p:txBody>
          <a:bodyPr>
            <a:no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&lt;iostream&gt;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&lt;string&gt;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using namespace std;</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class Student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private: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string name;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int id;</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public:</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Student(string n, int </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 name(n), id(</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"Constructor: " &lt;&lt; name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CD13E7A7-D87C-53C9-6E6B-2D7380DB8DF1}"/>
              </a:ext>
            </a:extLst>
          </p:cNvPr>
          <p:cNvSpPr txBox="1"/>
          <p:nvPr/>
        </p:nvSpPr>
        <p:spPr>
          <a:xfrm>
            <a:off x="4739148" y="2251586"/>
            <a:ext cx="6941575" cy="4524315"/>
          </a:xfrm>
          <a:prstGeom prst="rect">
            <a:avLst/>
          </a:prstGeom>
          <a:noFill/>
        </p:spPr>
        <p:txBody>
          <a:bodyPr wrap="square">
            <a:sp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 // Copy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Student(const Student&amp; other) : name(other.name), id(other.id)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"Copy Constructor: " &lt;&lt; name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Destructor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"Destructor: " &lt;&lt; name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Member function</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void show()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"Name: " &lt;&lt; name &lt;&lt; ", ID: " &lt;&lt; id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int main()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s1("Bob", 102);</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s1.show(); // Output: Name: Bob, ID: 102</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s2 = s1; // Copy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s2.show(); // Output: Name: Bob, ID: 102</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return 0; // Destructors called  }</a:t>
            </a:r>
            <a:endParaRPr lang="en-IN" dirty="0"/>
          </a:p>
        </p:txBody>
      </p:sp>
      <p:cxnSp>
        <p:nvCxnSpPr>
          <p:cNvPr id="7" name="Straight Connector 6">
            <a:extLst>
              <a:ext uri="{FF2B5EF4-FFF2-40B4-BE49-F238E27FC236}">
                <a16:creationId xmlns="" xmlns:a16="http://schemas.microsoft.com/office/drawing/2014/main" id="{7A94782B-8539-8C91-94A2-DE8B2365BE70}"/>
              </a:ext>
            </a:extLst>
          </p:cNvPr>
          <p:cNvCxnSpPr>
            <a:cxnSpLocks/>
          </p:cNvCxnSpPr>
          <p:nvPr/>
        </p:nvCxnSpPr>
        <p:spPr>
          <a:xfrm>
            <a:off x="4739148" y="2251586"/>
            <a:ext cx="0" cy="4606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142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4F5551C-F9A9-3A51-3F83-517BFF519B53}"/>
              </a:ext>
            </a:extLst>
          </p:cNvPr>
          <p:cNvSpPr>
            <a:spLocks noGrp="1"/>
          </p:cNvSpPr>
          <p:nvPr>
            <p:ph type="title"/>
          </p:nvPr>
        </p:nvSpPr>
        <p:spPr/>
        <p:txBody>
          <a:bodyPr/>
          <a:lstStyle/>
          <a:p>
            <a:r>
              <a:rPr lang="en-IN" dirty="0"/>
              <a:t>Constructors in C++</a:t>
            </a:r>
          </a:p>
        </p:txBody>
      </p:sp>
      <p:sp>
        <p:nvSpPr>
          <p:cNvPr id="3" name="Content Placeholder 2">
            <a:extLst>
              <a:ext uri="{FF2B5EF4-FFF2-40B4-BE49-F238E27FC236}">
                <a16:creationId xmlns="" xmlns:a16="http://schemas.microsoft.com/office/drawing/2014/main" id="{8B080133-1A7F-72B7-BF1F-9B2581A265D4}"/>
              </a:ext>
            </a:extLst>
          </p:cNvPr>
          <p:cNvSpPr>
            <a:spLocks noGrp="1"/>
          </p:cNvSpPr>
          <p:nvPr>
            <p:ph idx="1"/>
          </p:nvPr>
        </p:nvSpPr>
        <p:spPr>
          <a:xfrm>
            <a:off x="226142" y="2271252"/>
            <a:ext cx="11435787" cy="4586748"/>
          </a:xfrm>
        </p:spPr>
        <p:txBody>
          <a:bodyPr>
            <a:normAutofit/>
          </a:bodyPr>
          <a:lstStyle/>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A constructor is a special member function that is automatically called when an object of a class is created. Its primary purpose is to initialize the object’s data members and set up its initial state.</a:t>
            </a:r>
          </a:p>
          <a:p>
            <a:pPr>
              <a:buNone/>
            </a:pPr>
            <a:r>
              <a:rPr lang="en-US" sz="2000" b="1" dirty="0">
                <a:effectLst/>
                <a:latin typeface="Calibri" panose="020F0502020204030204" pitchFamily="34" charset="0"/>
                <a:ea typeface="Calibri" panose="020F0502020204030204" pitchFamily="34" charset="0"/>
                <a:cs typeface="Calibri" panose="020F0502020204030204" pitchFamily="34" charset="0"/>
              </a:rPr>
              <a:t>Characteristics</a:t>
            </a:r>
            <a:r>
              <a:rPr lang="en-US" sz="2000" dirty="0">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Name</a:t>
            </a:r>
            <a:r>
              <a:rPr lang="en-US" sz="2000" dirty="0">
                <a:latin typeface="Calibri" panose="020F0502020204030204" pitchFamily="34" charset="0"/>
                <a:ea typeface="Calibri" panose="020F0502020204030204" pitchFamily="34" charset="0"/>
                <a:cs typeface="Calibri" panose="020F0502020204030204" pitchFamily="34" charset="0"/>
              </a:rPr>
              <a:t>: Same as the class name.</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No Return Type</a:t>
            </a:r>
            <a:r>
              <a:rPr lang="en-US" sz="2000" dirty="0">
                <a:latin typeface="Calibri" panose="020F0502020204030204" pitchFamily="34" charset="0"/>
                <a:ea typeface="Calibri" panose="020F0502020204030204" pitchFamily="34" charset="0"/>
                <a:cs typeface="Calibri" panose="020F0502020204030204" pitchFamily="34" charset="0"/>
              </a:rPr>
              <a:t>: Not even void.</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Access</a:t>
            </a:r>
            <a:r>
              <a:rPr lang="en-US" sz="2000" dirty="0">
                <a:latin typeface="Calibri" panose="020F0502020204030204" pitchFamily="34" charset="0"/>
                <a:ea typeface="Calibri" panose="020F0502020204030204" pitchFamily="34" charset="0"/>
                <a:cs typeface="Calibri" panose="020F0502020204030204" pitchFamily="34" charset="0"/>
              </a:rPr>
              <a:t>: Typically public, but can be private/protected for specific design patterns (e.g., singleton).</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Types</a:t>
            </a:r>
            <a:r>
              <a:rPr lang="en-US" sz="20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Default Constructor</a:t>
            </a:r>
            <a:r>
              <a:rPr lang="en-US" sz="1800" dirty="0">
                <a:latin typeface="Calibri" panose="020F0502020204030204" pitchFamily="34" charset="0"/>
                <a:ea typeface="Calibri" panose="020F0502020204030204" pitchFamily="34" charset="0"/>
                <a:cs typeface="Calibri" panose="020F0502020204030204" pitchFamily="34" charset="0"/>
              </a:rPr>
              <a:t>: Takes no parameters.</a:t>
            </a:r>
          </a:p>
          <a:p>
            <a:pPr marL="742950" lvl="1" indent="-28575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Parameterized Constructor</a:t>
            </a:r>
            <a:r>
              <a:rPr lang="en-US" sz="1800" dirty="0">
                <a:latin typeface="Calibri" panose="020F0502020204030204" pitchFamily="34" charset="0"/>
                <a:ea typeface="Calibri" panose="020F0502020204030204" pitchFamily="34" charset="0"/>
                <a:cs typeface="Calibri" panose="020F0502020204030204" pitchFamily="34" charset="0"/>
              </a:rPr>
              <a:t>: Takes parameters to initialize data members.</a:t>
            </a:r>
          </a:p>
          <a:p>
            <a:pPr marL="742950" lvl="1" indent="-285750">
              <a:buFont typeface="Arial" panose="020B0604020202020204" pitchFamily="34" charset="0"/>
              <a:buChar char="•"/>
            </a:pPr>
            <a:r>
              <a:rPr lang="en-US" sz="1800" b="1" dirty="0">
                <a:latin typeface="Calibri" panose="020F0502020204030204" pitchFamily="34" charset="0"/>
                <a:ea typeface="Calibri" panose="020F0502020204030204" pitchFamily="34" charset="0"/>
                <a:cs typeface="Calibri" panose="020F0502020204030204" pitchFamily="34" charset="0"/>
              </a:rPr>
              <a:t>Copy Constructor</a:t>
            </a:r>
            <a:r>
              <a:rPr lang="en-US" sz="1800" dirty="0">
                <a:latin typeface="Calibri" panose="020F0502020204030204" pitchFamily="34" charset="0"/>
                <a:ea typeface="Calibri" panose="020F0502020204030204" pitchFamily="34" charset="0"/>
                <a:cs typeface="Calibri" panose="020F0502020204030204" pitchFamily="34" charset="0"/>
              </a:rPr>
              <a:t>: Initializes an object using another object of the same class</a:t>
            </a:r>
            <a:r>
              <a:rPr lang="en-US" sz="1800" dirty="0" smtClean="0">
                <a:latin typeface="Calibri" panose="020F0502020204030204" pitchFamily="34" charset="0"/>
                <a:ea typeface="Calibri" panose="020F0502020204030204" pitchFamily="34" charset="0"/>
                <a:cs typeface="Calibri" panose="020F0502020204030204" pitchFamily="34" charset="0"/>
              </a:rPr>
              <a:t>.</a:t>
            </a:r>
            <a:endParaRPr lang="en-US"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178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ACAC899-7E87-C657-5B18-C6DCB134F3FB}"/>
              </a:ext>
            </a:extLst>
          </p:cNvPr>
          <p:cNvSpPr>
            <a:spLocks noGrp="1"/>
          </p:cNvSpPr>
          <p:nvPr>
            <p:ph type="title"/>
          </p:nvPr>
        </p:nvSpPr>
        <p:spPr/>
        <p:txBody>
          <a:bodyPr/>
          <a:lstStyle/>
          <a:p>
            <a:r>
              <a:rPr lang="en-IN" dirty="0"/>
              <a:t>Member Functions C++</a:t>
            </a:r>
          </a:p>
        </p:txBody>
      </p:sp>
      <p:sp>
        <p:nvSpPr>
          <p:cNvPr id="3" name="Content Placeholder 2">
            <a:extLst>
              <a:ext uri="{FF2B5EF4-FFF2-40B4-BE49-F238E27FC236}">
                <a16:creationId xmlns="" xmlns:a16="http://schemas.microsoft.com/office/drawing/2014/main" id="{FACA1172-2E50-E78C-EA0C-A83C85B2955F}"/>
              </a:ext>
            </a:extLst>
          </p:cNvPr>
          <p:cNvSpPr>
            <a:spLocks noGrp="1"/>
          </p:cNvSpPr>
          <p:nvPr>
            <p:ph idx="1"/>
          </p:nvPr>
        </p:nvSpPr>
        <p:spPr/>
        <p:txBody>
          <a:bodyPr/>
          <a:lstStyle/>
          <a:p>
            <a:r>
              <a:rPr lang="en-US" sz="2400" dirty="0">
                <a:effectLst/>
                <a:latin typeface="Calibri" panose="020F0502020204030204" pitchFamily="34" charset="0"/>
                <a:ea typeface="Calibri" panose="020F0502020204030204" pitchFamily="34" charset="0"/>
                <a:cs typeface="Calibri" panose="020F0502020204030204" pitchFamily="34" charset="0"/>
              </a:rPr>
              <a:t>Member functions in C++ are functions defined within a class or structure that define the behavior of objects created from that class. They can access and manipulate the class’s data members (variables) and other member functions, and they are invoked using an object of the class (or the class name for static functions). Member functions are integral to object-oriented programming, encapsulating logic that operates on an object’s state.</a:t>
            </a:r>
          </a:p>
          <a:p>
            <a:endParaRPr lang="en-IN" dirty="0"/>
          </a:p>
        </p:txBody>
      </p:sp>
    </p:spTree>
    <p:extLst>
      <p:ext uri="{BB962C8B-B14F-4D97-AF65-F5344CB8AC3E}">
        <p14:creationId xmlns:p14="http://schemas.microsoft.com/office/powerpoint/2010/main" val="24778020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C3DE21-31AC-C0EC-071E-58D210664993}"/>
              </a:ext>
            </a:extLst>
          </p:cNvPr>
          <p:cNvSpPr>
            <a:spLocks noGrp="1"/>
          </p:cNvSpPr>
          <p:nvPr>
            <p:ph type="title"/>
          </p:nvPr>
        </p:nvSpPr>
        <p:spPr/>
        <p:txBody>
          <a:bodyPr/>
          <a:lstStyle/>
          <a:p>
            <a:r>
              <a:rPr lang="en-IN" dirty="0"/>
              <a:t>Constructors in C++</a:t>
            </a:r>
          </a:p>
        </p:txBody>
      </p:sp>
      <p:sp>
        <p:nvSpPr>
          <p:cNvPr id="3" name="Content Placeholder 2">
            <a:extLst>
              <a:ext uri="{FF2B5EF4-FFF2-40B4-BE49-F238E27FC236}">
                <a16:creationId xmlns="" xmlns:a16="http://schemas.microsoft.com/office/drawing/2014/main" id="{9DC54EFA-BD0F-0814-3B73-CFED3504BB6E}"/>
              </a:ext>
            </a:extLst>
          </p:cNvPr>
          <p:cNvSpPr>
            <a:spLocks noGrp="1"/>
          </p:cNvSpPr>
          <p:nvPr>
            <p:ph idx="1"/>
          </p:nvPr>
        </p:nvSpPr>
        <p:spPr>
          <a:xfrm>
            <a:off x="1154954" y="2603500"/>
            <a:ext cx="8825659" cy="4092268"/>
          </a:xfrm>
        </p:spPr>
        <p:txBody>
          <a:bodyPr>
            <a:normAutofit/>
          </a:bodyPr>
          <a:lstStyle/>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Default Behavior</a:t>
            </a:r>
            <a:r>
              <a:rPr lang="en-US" sz="2000" dirty="0">
                <a:latin typeface="Calibri" panose="020F0502020204030204" pitchFamily="34" charset="0"/>
                <a:ea typeface="Calibri" panose="020F0502020204030204" pitchFamily="34" charset="0"/>
                <a:cs typeface="Calibri" panose="020F0502020204030204" pitchFamily="34" charset="0"/>
              </a:rPr>
              <a:t>: If no constructor is defined, the compiler provides a default constructor that initializes data members to default values (e.g., 0 for integers).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Overloading</a:t>
            </a:r>
            <a:r>
              <a:rPr lang="en-US" sz="2000" dirty="0">
                <a:latin typeface="Calibri" panose="020F0502020204030204" pitchFamily="34" charset="0"/>
                <a:ea typeface="Calibri" panose="020F0502020204030204" pitchFamily="34" charset="0"/>
                <a:cs typeface="Calibri" panose="020F0502020204030204" pitchFamily="34" charset="0"/>
              </a:rPr>
              <a:t>: Multiple constructors can exist with different parameter lists.</a:t>
            </a:r>
          </a:p>
          <a:p>
            <a:pPr>
              <a:buFont typeface="Arial" panose="020B0604020202020204" pitchFamily="34" charset="0"/>
              <a:buChar char="•"/>
            </a:pPr>
            <a:r>
              <a:rPr lang="en-US" sz="2400" b="1" u="sng" dirty="0">
                <a:latin typeface="Calibri" panose="020F0502020204030204" pitchFamily="34" charset="0"/>
                <a:ea typeface="Calibri" panose="020F0502020204030204" pitchFamily="34" charset="0"/>
                <a:cs typeface="Calibri" panose="020F0502020204030204" pitchFamily="34" charset="0"/>
              </a:rPr>
              <a:t>Syntax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class </a:t>
            </a:r>
            <a:r>
              <a:rPr lang="en-IN" dirty="0" err="1">
                <a:latin typeface="Calibri" panose="020F0502020204030204" pitchFamily="34" charset="0"/>
                <a:ea typeface="Calibri" panose="020F0502020204030204" pitchFamily="34" charset="0"/>
                <a:cs typeface="Calibri" panose="020F0502020204030204" pitchFamily="34" charset="0"/>
              </a:rPr>
              <a:t>ClassName</a:t>
            </a:r>
            <a:r>
              <a:rPr lang="en-IN" dirty="0">
                <a:latin typeface="Calibri" panose="020F0502020204030204" pitchFamily="34" charset="0"/>
                <a:ea typeface="Calibri" panose="020F0502020204030204" pitchFamily="34" charset="0"/>
                <a:cs typeface="Calibri" panose="020F0502020204030204" pitchFamily="34" charset="0"/>
              </a:rPr>
              <a:t>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public:</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ClassName</a:t>
            </a:r>
            <a:r>
              <a:rPr lang="en-IN" dirty="0">
                <a:latin typeface="Calibri" panose="020F0502020204030204" pitchFamily="34" charset="0"/>
                <a:ea typeface="Calibri" panose="020F0502020204030204" pitchFamily="34" charset="0"/>
                <a:cs typeface="Calibri" panose="020F0502020204030204" pitchFamily="34" charset="0"/>
              </a:rPr>
              <a:t>() { /* Default constructor */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ClassName</a:t>
            </a:r>
            <a:r>
              <a:rPr lang="en-IN" dirty="0">
                <a:latin typeface="Calibri" panose="020F0502020204030204" pitchFamily="34" charset="0"/>
                <a:ea typeface="Calibri" panose="020F0502020204030204" pitchFamily="34" charset="0"/>
                <a:cs typeface="Calibri" panose="020F0502020204030204" pitchFamily="34" charset="0"/>
              </a:rPr>
              <a:t>(parameters) { /* Parameterized constructor */ }</a:t>
            </a: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ClassName</a:t>
            </a:r>
            <a:r>
              <a:rPr lang="en-IN" dirty="0">
                <a:latin typeface="Calibri" panose="020F0502020204030204" pitchFamily="34" charset="0"/>
                <a:ea typeface="Calibri" panose="020F0502020204030204" pitchFamily="34" charset="0"/>
                <a:cs typeface="Calibri" panose="020F0502020204030204" pitchFamily="34" charset="0"/>
              </a:rPr>
              <a:t>(</a:t>
            </a:r>
            <a:r>
              <a:rPr lang="en-IN" dirty="0" err="1">
                <a:latin typeface="Calibri" panose="020F0502020204030204" pitchFamily="34" charset="0"/>
                <a:ea typeface="Calibri" panose="020F0502020204030204" pitchFamily="34" charset="0"/>
                <a:cs typeface="Calibri" panose="020F0502020204030204" pitchFamily="34" charset="0"/>
              </a:rPr>
              <a:t>const</a:t>
            </a:r>
            <a:r>
              <a:rPr lang="en-IN" dirty="0">
                <a:latin typeface="Calibri" panose="020F0502020204030204" pitchFamily="34" charset="0"/>
                <a:ea typeface="Calibri" panose="020F0502020204030204" pitchFamily="34" charset="0"/>
                <a:cs typeface="Calibri" panose="020F0502020204030204" pitchFamily="34" charset="0"/>
              </a:rPr>
              <a:t> </a:t>
            </a:r>
            <a:r>
              <a:rPr lang="en-IN" dirty="0" err="1">
                <a:latin typeface="Calibri" panose="020F0502020204030204" pitchFamily="34" charset="0"/>
                <a:ea typeface="Calibri" panose="020F0502020204030204" pitchFamily="34" charset="0"/>
                <a:cs typeface="Calibri" panose="020F0502020204030204" pitchFamily="34" charset="0"/>
              </a:rPr>
              <a:t>ClassName</a:t>
            </a:r>
            <a:r>
              <a:rPr lang="en-IN" dirty="0">
                <a:latin typeface="Calibri" panose="020F0502020204030204" pitchFamily="34" charset="0"/>
                <a:ea typeface="Calibri" panose="020F0502020204030204" pitchFamily="34" charset="0"/>
                <a:cs typeface="Calibri" panose="020F0502020204030204" pitchFamily="34" charset="0"/>
              </a:rPr>
              <a:t>&amp; other) { /* Copy constructor */ </a:t>
            </a:r>
            <a:r>
              <a:rPr lang="en-IN" dirty="0" smtClean="0">
                <a:latin typeface="Calibri" panose="020F0502020204030204" pitchFamily="34" charset="0"/>
                <a:ea typeface="Calibri" panose="020F0502020204030204" pitchFamily="34" charset="0"/>
                <a:cs typeface="Calibri" panose="020F0502020204030204" pitchFamily="34" charset="0"/>
              </a:rPr>
              <a:t>}</a:t>
            </a:r>
            <a:endParaRPr lang="en-IN" dirty="0">
              <a:latin typeface="Calibri" panose="020F0502020204030204" pitchFamily="34" charset="0"/>
              <a:ea typeface="Calibri" panose="020F0502020204030204" pitchFamily="34" charset="0"/>
              <a:cs typeface="Calibri" panose="020F0502020204030204" pitchFamily="34" charset="0"/>
            </a:endParaRPr>
          </a:p>
          <a:p>
            <a:pPr marL="0" indent="0">
              <a:buNone/>
            </a:pPr>
            <a:r>
              <a:rPr lang="en-IN" dirty="0">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938138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01B0689-F7F7-EBAD-3579-030C0F508821}"/>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10CEFCC9-AC0E-2F28-5059-ED3ED0F7B3D0}"/>
              </a:ext>
            </a:extLst>
          </p:cNvPr>
          <p:cNvSpPr>
            <a:spLocks noGrp="1"/>
          </p:cNvSpPr>
          <p:nvPr>
            <p:ph type="title"/>
          </p:nvPr>
        </p:nvSpPr>
        <p:spPr/>
        <p:txBody>
          <a:bodyPr/>
          <a:lstStyle/>
          <a:p>
            <a:r>
              <a:rPr lang="en-IN" dirty="0"/>
              <a:t>Constructors in C++</a:t>
            </a:r>
          </a:p>
        </p:txBody>
      </p:sp>
      <p:sp>
        <p:nvSpPr>
          <p:cNvPr id="3" name="Content Placeholder 2">
            <a:extLst>
              <a:ext uri="{FF2B5EF4-FFF2-40B4-BE49-F238E27FC236}">
                <a16:creationId xmlns="" xmlns:a16="http://schemas.microsoft.com/office/drawing/2014/main" id="{D8239CE5-7137-DF99-88F1-EFD32717E877}"/>
              </a:ext>
            </a:extLst>
          </p:cNvPr>
          <p:cNvSpPr>
            <a:spLocks noGrp="1"/>
          </p:cNvSpPr>
          <p:nvPr>
            <p:ph idx="1"/>
          </p:nvPr>
        </p:nvSpPr>
        <p:spPr>
          <a:xfrm>
            <a:off x="78658" y="1956619"/>
            <a:ext cx="4021393" cy="4827639"/>
          </a:xfrm>
        </p:spPr>
        <p:txBody>
          <a:bodyPr>
            <a:no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&lt;iostream&gt;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&lt;string&gt;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using namespace std;</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class Student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private: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string name;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int id;</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public:</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Default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 name("Unknown"), id(0)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"Default Constructor called"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40B55064-36B2-CA13-A5A5-68C1E73C2CF0}"/>
              </a:ext>
            </a:extLst>
          </p:cNvPr>
          <p:cNvSpPr txBox="1"/>
          <p:nvPr/>
        </p:nvSpPr>
        <p:spPr>
          <a:xfrm>
            <a:off x="3952568" y="2251586"/>
            <a:ext cx="4021391" cy="4524315"/>
          </a:xfrm>
          <a:prstGeom prst="rect">
            <a:avLst/>
          </a:prstGeom>
          <a:noFill/>
        </p:spPr>
        <p:txBody>
          <a:bodyPr wrap="square">
            <a:sp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 // Parameterized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Student(string n, int </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 name(n), id(</a:t>
            </a:r>
            <a:r>
              <a:rPr lang="en-US" dirty="0" err="1">
                <a:effectLst/>
                <a:latin typeface="Calibri" panose="020F0502020204030204" pitchFamily="34" charset="0"/>
                <a:ea typeface="Calibri" panose="020F0502020204030204" pitchFamily="34" charset="0"/>
                <a:cs typeface="Calibri" panose="020F0502020204030204" pitchFamily="34" charset="0"/>
              </a:rPr>
              <a:t>i</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"Parameterized Constructor called"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Copy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Student(const Student&amp; other) : name(other.name), id(other.id)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"Copy Constructor called"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void display()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"Name: " &lt;&lt; name &lt;&lt; ", ID: " &lt;&lt; id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 xmlns:a16="http://schemas.microsoft.com/office/drawing/2014/main" id="{BECD2489-60BB-5357-D6EF-614BA4F983FE}"/>
              </a:ext>
            </a:extLst>
          </p:cNvPr>
          <p:cNvCxnSpPr>
            <a:cxnSpLocks/>
          </p:cNvCxnSpPr>
          <p:nvPr/>
        </p:nvCxnSpPr>
        <p:spPr>
          <a:xfrm>
            <a:off x="3952567" y="2177844"/>
            <a:ext cx="0" cy="460641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893F5DF0-8225-9C9D-7AD2-D69A3612E92A}"/>
              </a:ext>
            </a:extLst>
          </p:cNvPr>
          <p:cNvSpPr txBox="1"/>
          <p:nvPr/>
        </p:nvSpPr>
        <p:spPr>
          <a:xfrm>
            <a:off x="8367252" y="2333685"/>
            <a:ext cx="3824748" cy="4524315"/>
          </a:xfrm>
          <a:prstGeom prst="rect">
            <a:avLst/>
          </a:prstGeom>
          <a:noFill/>
        </p:spPr>
        <p:txBody>
          <a:bodyPr wrap="square">
            <a:sp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int main()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s1; // Default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s1.display(); // Output: Name: Unknown, ID: 0</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s2("Alice", 101); // Parameterized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s2.display(); // Output: Name: Alice, ID: 101</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Student s3 = s2; // Copy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s3.display(); // Output: Name: Alice, ID: 101</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return 0;</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IN" dirty="0"/>
          </a:p>
        </p:txBody>
      </p:sp>
      <p:cxnSp>
        <p:nvCxnSpPr>
          <p:cNvPr id="9" name="Straight Connector 8">
            <a:extLst>
              <a:ext uri="{FF2B5EF4-FFF2-40B4-BE49-F238E27FC236}">
                <a16:creationId xmlns="" xmlns:a16="http://schemas.microsoft.com/office/drawing/2014/main" id="{3058F465-CD35-D138-F257-EAAE98EA9A97}"/>
              </a:ext>
            </a:extLst>
          </p:cNvPr>
          <p:cNvCxnSpPr/>
          <p:nvPr/>
        </p:nvCxnSpPr>
        <p:spPr>
          <a:xfrm>
            <a:off x="8091948" y="2251586"/>
            <a:ext cx="0" cy="4606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5997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A824F8B-E489-1D3F-3844-51B5368F11B9}"/>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C0C8F02D-09D7-2B6A-C500-5FA25293C001}"/>
              </a:ext>
            </a:extLst>
          </p:cNvPr>
          <p:cNvSpPr>
            <a:spLocks noGrp="1"/>
          </p:cNvSpPr>
          <p:nvPr>
            <p:ph type="title"/>
          </p:nvPr>
        </p:nvSpPr>
        <p:spPr/>
        <p:txBody>
          <a:bodyPr/>
          <a:lstStyle/>
          <a:p>
            <a:r>
              <a:rPr lang="en-IN" dirty="0">
                <a:effectLst/>
              </a:rPr>
              <a:t>Destructors in C++</a:t>
            </a:r>
          </a:p>
        </p:txBody>
      </p:sp>
      <p:sp>
        <p:nvSpPr>
          <p:cNvPr id="3" name="Content Placeholder 2">
            <a:extLst>
              <a:ext uri="{FF2B5EF4-FFF2-40B4-BE49-F238E27FC236}">
                <a16:creationId xmlns="" xmlns:a16="http://schemas.microsoft.com/office/drawing/2014/main" id="{124EFC35-13C6-6EF6-CAF7-B5891F4E98D2}"/>
              </a:ext>
            </a:extLst>
          </p:cNvPr>
          <p:cNvSpPr>
            <a:spLocks noGrp="1"/>
          </p:cNvSpPr>
          <p:nvPr>
            <p:ph idx="1"/>
          </p:nvPr>
        </p:nvSpPr>
        <p:spPr>
          <a:xfrm>
            <a:off x="0" y="2320413"/>
            <a:ext cx="12093677" cy="4537587"/>
          </a:xfrm>
        </p:spPr>
        <p:txBody>
          <a:bodyPr>
            <a:normAutofit lnSpcReduction="10000"/>
          </a:bodyPr>
          <a:lstStyle/>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A destructor is a special member function that is automatically called when an object goes out of scope or is</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explicitly deleted (for dynamic objects). Its purpose is to clean up resources (e.g., memory, file handles) allocated</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by the object.</a:t>
            </a:r>
          </a:p>
          <a:p>
            <a:pPr>
              <a:buNone/>
            </a:pPr>
            <a:r>
              <a:rPr lang="en-US" sz="2000" b="1" dirty="0">
                <a:effectLst/>
                <a:latin typeface="Calibri" panose="020F0502020204030204" pitchFamily="34" charset="0"/>
                <a:ea typeface="Calibri" panose="020F0502020204030204" pitchFamily="34" charset="0"/>
                <a:cs typeface="Calibri" panose="020F0502020204030204" pitchFamily="34" charset="0"/>
              </a:rPr>
              <a:t>Characteristics</a:t>
            </a:r>
            <a:r>
              <a:rPr lang="en-US" sz="2000" dirty="0">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Name</a:t>
            </a:r>
            <a:r>
              <a:rPr lang="en-US" sz="2000" dirty="0">
                <a:latin typeface="Calibri" panose="020F0502020204030204" pitchFamily="34" charset="0"/>
                <a:ea typeface="Calibri" panose="020F0502020204030204" pitchFamily="34" charset="0"/>
                <a:cs typeface="Calibri" panose="020F0502020204030204" pitchFamily="34" charset="0"/>
              </a:rPr>
              <a:t>: Same as the class name, prefixed with ~.</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No Parameters or Return Type</a:t>
            </a:r>
            <a:r>
              <a:rPr lang="en-US" sz="2000" dirty="0">
                <a:latin typeface="Calibri" panose="020F0502020204030204" pitchFamily="34" charset="0"/>
                <a:ea typeface="Calibri" panose="020F0502020204030204" pitchFamily="34" charset="0"/>
                <a:cs typeface="Calibri" panose="020F0502020204030204" pitchFamily="34" charset="0"/>
              </a:rPr>
              <a:t>: Cannot be overloaded.</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Access</a:t>
            </a:r>
            <a:r>
              <a:rPr lang="en-US" sz="2000" dirty="0">
                <a:latin typeface="Calibri" panose="020F0502020204030204" pitchFamily="34" charset="0"/>
                <a:ea typeface="Calibri" panose="020F0502020204030204" pitchFamily="34" charset="0"/>
                <a:cs typeface="Calibri" panose="020F0502020204030204" pitchFamily="34" charset="0"/>
              </a:rPr>
              <a:t>: Typically public.</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Default Behavior</a:t>
            </a:r>
            <a:r>
              <a:rPr lang="en-US" sz="2000" dirty="0">
                <a:latin typeface="Calibri" panose="020F0502020204030204" pitchFamily="34" charset="0"/>
                <a:ea typeface="Calibri" panose="020F0502020204030204" pitchFamily="34" charset="0"/>
                <a:cs typeface="Calibri" panose="020F0502020204030204" pitchFamily="34" charset="0"/>
              </a:rPr>
              <a:t>: If no destructor is defined, the compiler provides a default destructor that performs basic cleanup.</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Virtual Destructor</a:t>
            </a:r>
            <a:r>
              <a:rPr lang="en-US" sz="2000" dirty="0">
                <a:latin typeface="Calibri" panose="020F0502020204030204" pitchFamily="34" charset="0"/>
                <a:ea typeface="Calibri" panose="020F0502020204030204" pitchFamily="34" charset="0"/>
                <a:cs typeface="Calibri" panose="020F0502020204030204" pitchFamily="34" charset="0"/>
              </a:rPr>
              <a:t>: Essential in inheritance to ensure proper cleanup of derived class objects through base class pointers.</a:t>
            </a:r>
          </a:p>
          <a:p>
            <a:pPr>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Use Case</a:t>
            </a:r>
            <a:r>
              <a:rPr lang="en-US" sz="2000" dirty="0">
                <a:latin typeface="Calibri" panose="020F0502020204030204" pitchFamily="34" charset="0"/>
                <a:ea typeface="Calibri" panose="020F0502020204030204" pitchFamily="34" charset="0"/>
                <a:cs typeface="Calibri" panose="020F0502020204030204" pitchFamily="34" charset="0"/>
              </a:rPr>
              <a:t>: Frees dynamically allocated memory, closes files, or releases other resources.</a:t>
            </a:r>
          </a:p>
          <a:p>
            <a:pPr marL="0" indent="0">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799562E8-4ADE-1298-05A9-0AF17331F9D7}"/>
              </a:ext>
            </a:extLst>
          </p:cNvPr>
          <p:cNvSpPr txBox="1"/>
          <p:nvPr/>
        </p:nvSpPr>
        <p:spPr>
          <a:xfrm>
            <a:off x="6508954" y="3677265"/>
            <a:ext cx="4532671" cy="1323439"/>
          </a:xfrm>
          <a:prstGeom prst="rect">
            <a:avLst/>
          </a:prstGeom>
          <a:solidFill>
            <a:schemeClr val="bg2">
              <a:lumMod val="90000"/>
            </a:schemeClr>
          </a:solidFill>
        </p:spPr>
        <p:txBody>
          <a:bodyPr wrap="square">
            <a:spAutoFit/>
          </a:bodyPr>
          <a:lstStyle/>
          <a:p>
            <a:pPr>
              <a:buNone/>
            </a:pPr>
            <a:r>
              <a:rPr lang="en-US" sz="2000" b="1" u="sng" dirty="0">
                <a:solidFill>
                  <a:schemeClr val="accent2">
                    <a:lumMod val="75000"/>
                  </a:schemeClr>
                </a:solidFill>
                <a:latin typeface="Calibri" panose="020F0502020204030204" pitchFamily="34" charset="0"/>
                <a:ea typeface="Calibri" panose="020F0502020204030204" pitchFamily="34" charset="0"/>
                <a:cs typeface="Calibri" panose="020F0502020204030204" pitchFamily="34" charset="0"/>
              </a:rPr>
              <a:t>Syntax:</a:t>
            </a:r>
            <a:endParaRPr lang="en-US" sz="2000" b="1" u="sng"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endParaRPr>
          </a:p>
          <a:p>
            <a:pPr>
              <a:buNone/>
            </a:pPr>
            <a:r>
              <a:rPr lang="en-US" sz="2000" b="1"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public:</a:t>
            </a:r>
          </a:p>
          <a:p>
            <a:pPr>
              <a:buNone/>
            </a:pPr>
            <a:r>
              <a:rPr lang="en-US" sz="2000" b="1"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a:t>
            </a:r>
            <a:r>
              <a:rPr lang="en-US" sz="2000" b="1" dirty="0" err="1">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ClassName</a:t>
            </a:r>
            <a:r>
              <a:rPr lang="en-US" sz="2000" b="1"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 { /* Cleanup code */ }</a:t>
            </a:r>
          </a:p>
          <a:p>
            <a:pPr>
              <a:buNone/>
            </a:pPr>
            <a:r>
              <a:rPr lang="en-US" sz="2000" b="1" dirty="0">
                <a:solidFill>
                  <a:schemeClr val="accent2">
                    <a:lumMod val="75000"/>
                  </a:schemeClr>
                </a:solidFill>
                <a:effectLst/>
                <a:latin typeface="Calibri" panose="020F0502020204030204" pitchFamily="34" charset="0"/>
                <a:ea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582871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D073044-0D3A-70A1-1B5F-8C2E758F57B0}"/>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6B04A056-FBE1-972F-2018-AADF96A30CFD}"/>
              </a:ext>
            </a:extLst>
          </p:cNvPr>
          <p:cNvSpPr>
            <a:spLocks noGrp="1"/>
          </p:cNvSpPr>
          <p:nvPr>
            <p:ph type="title"/>
          </p:nvPr>
        </p:nvSpPr>
        <p:spPr/>
        <p:txBody>
          <a:bodyPr/>
          <a:lstStyle/>
          <a:p>
            <a:r>
              <a:rPr lang="en-IN" dirty="0">
                <a:effectLst/>
              </a:rPr>
              <a:t>Destructors in C++</a:t>
            </a:r>
            <a:endParaRPr lang="en-IN" dirty="0"/>
          </a:p>
        </p:txBody>
      </p:sp>
      <p:sp>
        <p:nvSpPr>
          <p:cNvPr id="3" name="Content Placeholder 2">
            <a:extLst>
              <a:ext uri="{FF2B5EF4-FFF2-40B4-BE49-F238E27FC236}">
                <a16:creationId xmlns="" xmlns:a16="http://schemas.microsoft.com/office/drawing/2014/main" id="{258A7246-5CDA-BCC3-3075-00322D8F08D4}"/>
              </a:ext>
            </a:extLst>
          </p:cNvPr>
          <p:cNvSpPr>
            <a:spLocks noGrp="1"/>
          </p:cNvSpPr>
          <p:nvPr>
            <p:ph idx="1"/>
          </p:nvPr>
        </p:nvSpPr>
        <p:spPr>
          <a:xfrm>
            <a:off x="78658" y="1956619"/>
            <a:ext cx="4021393" cy="4827639"/>
          </a:xfrm>
        </p:spPr>
        <p:txBody>
          <a:bodyPr>
            <a:no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&lt;iostream&gt;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#include &lt;string&gt;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using namespace std;</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class Book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private: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string title;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int* pages;</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public:</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Constructor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Book(string t, int p) : title(t), pages(new int(p))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"Constructor: " &lt;&lt; title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latin typeface="Calibri" panose="020F0502020204030204" pitchFamily="34" charset="0"/>
                <a:ea typeface="Calibri" panose="020F0502020204030204" pitchFamily="34" charset="0"/>
                <a:cs typeface="Calibri" panose="020F0502020204030204" pitchFamily="34" charset="0"/>
              </a:rPr>
              <a:t> ; </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AE43B683-8E50-5B4A-2443-F396BC4CA2E1}"/>
              </a:ext>
            </a:extLst>
          </p:cNvPr>
          <p:cNvSpPr txBox="1"/>
          <p:nvPr/>
        </p:nvSpPr>
        <p:spPr>
          <a:xfrm>
            <a:off x="3952568" y="2251586"/>
            <a:ext cx="4021391" cy="4247317"/>
          </a:xfrm>
          <a:prstGeom prst="rect">
            <a:avLst/>
          </a:prstGeom>
          <a:noFill/>
        </p:spPr>
        <p:txBody>
          <a:bodyPr wrap="square">
            <a:sp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 // Destructor</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~Book()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"Destructor: " &lt;&lt; title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delete pages; // Free allocated memory</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void display()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r>
              <a:rPr lang="en-US" dirty="0" err="1">
                <a:effectLst/>
                <a:latin typeface="Calibri" panose="020F0502020204030204" pitchFamily="34" charset="0"/>
                <a:ea typeface="Calibri" panose="020F0502020204030204" pitchFamily="34" charset="0"/>
                <a:cs typeface="Calibri" panose="020F0502020204030204" pitchFamily="34" charset="0"/>
              </a:rPr>
              <a:t>cout</a:t>
            </a:r>
            <a:r>
              <a:rPr lang="en-US" dirty="0">
                <a:effectLst/>
                <a:latin typeface="Calibri" panose="020F0502020204030204" pitchFamily="34" charset="0"/>
                <a:ea typeface="Calibri" panose="020F0502020204030204" pitchFamily="34" charset="0"/>
                <a:cs typeface="Calibri" panose="020F0502020204030204" pitchFamily="34" charset="0"/>
              </a:rPr>
              <a:t> &lt;&lt; "Title: " &lt;&lt; title &lt;&lt; ", Pages: " &lt;&lt; *pages &lt;&lt; </a:t>
            </a:r>
            <a:r>
              <a:rPr lang="en-US" dirty="0" err="1">
                <a:effectLst/>
                <a:latin typeface="Calibri" panose="020F0502020204030204" pitchFamily="34" charset="0"/>
                <a:ea typeface="Calibri" panose="020F0502020204030204" pitchFamily="34" charset="0"/>
                <a:cs typeface="Calibri" panose="020F0502020204030204" pitchFamily="34" charset="0"/>
              </a:rPr>
              <a:t>endl</a:t>
            </a: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p:txBody>
      </p:sp>
      <p:cxnSp>
        <p:nvCxnSpPr>
          <p:cNvPr id="7" name="Straight Connector 6">
            <a:extLst>
              <a:ext uri="{FF2B5EF4-FFF2-40B4-BE49-F238E27FC236}">
                <a16:creationId xmlns="" xmlns:a16="http://schemas.microsoft.com/office/drawing/2014/main" id="{CB198544-4043-A29A-0319-64E2ACF05957}"/>
              </a:ext>
            </a:extLst>
          </p:cNvPr>
          <p:cNvCxnSpPr>
            <a:cxnSpLocks/>
          </p:cNvCxnSpPr>
          <p:nvPr/>
        </p:nvCxnSpPr>
        <p:spPr>
          <a:xfrm>
            <a:off x="3952567" y="2177844"/>
            <a:ext cx="0" cy="4606414"/>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 xmlns:a16="http://schemas.microsoft.com/office/drawing/2014/main" id="{171B7E19-22FB-2F08-2496-91DC74D8928E}"/>
              </a:ext>
            </a:extLst>
          </p:cNvPr>
          <p:cNvSpPr txBox="1"/>
          <p:nvPr/>
        </p:nvSpPr>
        <p:spPr>
          <a:xfrm>
            <a:off x="8367252" y="2333685"/>
            <a:ext cx="3824748" cy="3139321"/>
          </a:xfrm>
          <a:prstGeom prst="rect">
            <a:avLst/>
          </a:prstGeom>
          <a:noFill/>
        </p:spPr>
        <p:txBody>
          <a:bodyPr wrap="square">
            <a:spAutoFit/>
          </a:bodyPr>
          <a:lstStyle/>
          <a:p>
            <a:pPr>
              <a:buNone/>
            </a:pPr>
            <a:r>
              <a:rPr lang="en-US" dirty="0">
                <a:effectLst/>
                <a:latin typeface="Calibri" panose="020F0502020204030204" pitchFamily="34" charset="0"/>
                <a:ea typeface="Calibri" panose="020F0502020204030204" pitchFamily="34" charset="0"/>
                <a:cs typeface="Calibri" panose="020F0502020204030204" pitchFamily="34" charset="0"/>
              </a:rPr>
              <a:t>int main() {</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Book b1("C++ Guide", 300);</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b1.display(); // Output: Title: C++ Guide, Pages: 300</a:t>
            </a:r>
          </a:p>
          <a:p>
            <a:pPr>
              <a:buNone/>
            </a:pPr>
            <a:endParaRPr lang="en-US"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 Destructor called automatically when b1 goes out of scope</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    return 0;</a:t>
            </a:r>
          </a:p>
          <a:p>
            <a:pPr>
              <a:buNone/>
            </a:pPr>
            <a:r>
              <a:rPr lang="en-US" dirty="0">
                <a:effectLst/>
                <a:latin typeface="Calibri" panose="020F0502020204030204" pitchFamily="34" charset="0"/>
                <a:ea typeface="Calibri" panose="020F0502020204030204" pitchFamily="34" charset="0"/>
                <a:cs typeface="Calibri" panose="020F0502020204030204" pitchFamily="34" charset="0"/>
              </a:rPr>
              <a:t>}</a:t>
            </a:r>
            <a:endParaRPr lang="en-IN" dirty="0"/>
          </a:p>
        </p:txBody>
      </p:sp>
      <p:cxnSp>
        <p:nvCxnSpPr>
          <p:cNvPr id="9" name="Straight Connector 8">
            <a:extLst>
              <a:ext uri="{FF2B5EF4-FFF2-40B4-BE49-F238E27FC236}">
                <a16:creationId xmlns="" xmlns:a16="http://schemas.microsoft.com/office/drawing/2014/main" id="{15713D05-55D9-53F0-9104-D472B3964327}"/>
              </a:ext>
            </a:extLst>
          </p:cNvPr>
          <p:cNvCxnSpPr/>
          <p:nvPr/>
        </p:nvCxnSpPr>
        <p:spPr>
          <a:xfrm>
            <a:off x="8091948" y="2251586"/>
            <a:ext cx="0" cy="46064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490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E54A2D4-9217-D832-B003-D6B4883C44E2}"/>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40832E1-F109-2FB3-DC85-6ADE8B610A69}"/>
              </a:ext>
            </a:extLst>
          </p:cNvPr>
          <p:cNvSpPr>
            <a:spLocks noGrp="1"/>
          </p:cNvSpPr>
          <p:nvPr>
            <p:ph type="title"/>
          </p:nvPr>
        </p:nvSpPr>
        <p:spPr/>
        <p:txBody>
          <a:bodyPr/>
          <a:lstStyle/>
          <a:p>
            <a:r>
              <a:rPr lang="en-IN" dirty="0"/>
              <a:t>Member Functions C++</a:t>
            </a:r>
          </a:p>
        </p:txBody>
      </p:sp>
      <p:sp>
        <p:nvSpPr>
          <p:cNvPr id="3" name="Content Placeholder 2">
            <a:extLst>
              <a:ext uri="{FF2B5EF4-FFF2-40B4-BE49-F238E27FC236}">
                <a16:creationId xmlns="" xmlns:a16="http://schemas.microsoft.com/office/drawing/2014/main" id="{FCC48007-3698-6B0F-3066-9C3863973CEA}"/>
              </a:ext>
            </a:extLst>
          </p:cNvPr>
          <p:cNvSpPr>
            <a:spLocks noGrp="1"/>
          </p:cNvSpPr>
          <p:nvPr>
            <p:ph idx="1"/>
          </p:nvPr>
        </p:nvSpPr>
        <p:spPr>
          <a:xfrm>
            <a:off x="1154954" y="2603500"/>
            <a:ext cx="9631033" cy="4023442"/>
          </a:xfrm>
        </p:spPr>
        <p:txBody>
          <a:bodyPr>
            <a:normAutofit fontScale="85000" lnSpcReduction="10000"/>
          </a:bodyPr>
          <a:lstStyle/>
          <a:p>
            <a:pPr>
              <a:buNone/>
            </a:pPr>
            <a:r>
              <a:rPr lang="en-US" sz="2600" b="1" u="sng" dirty="0">
                <a:effectLst/>
                <a:latin typeface="Calibri" panose="020F0502020204030204" pitchFamily="34" charset="0"/>
                <a:ea typeface="Calibri" panose="020F0502020204030204" pitchFamily="34" charset="0"/>
                <a:cs typeface="Calibri" panose="020F0502020204030204" pitchFamily="34" charset="0"/>
              </a:rPr>
              <a:t>Key Characteristics</a:t>
            </a:r>
            <a:r>
              <a:rPr lang="en-US" sz="2600" u="sng" dirty="0">
                <a:effectLst/>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sz="2600" b="1" dirty="0">
                <a:latin typeface="Calibri" panose="020F0502020204030204" pitchFamily="34" charset="0"/>
                <a:ea typeface="Calibri" panose="020F0502020204030204" pitchFamily="34" charset="0"/>
                <a:cs typeface="Calibri" panose="020F0502020204030204" pitchFamily="34" charset="0"/>
              </a:rPr>
              <a:t>Scope</a:t>
            </a:r>
            <a:r>
              <a:rPr lang="en-US" sz="2600" dirty="0">
                <a:latin typeface="Calibri" panose="020F0502020204030204" pitchFamily="34" charset="0"/>
                <a:ea typeface="Calibri" panose="020F0502020204030204" pitchFamily="34" charset="0"/>
                <a:cs typeface="Calibri" panose="020F0502020204030204" pitchFamily="34" charset="0"/>
              </a:rPr>
              <a:t>: Defined within a class and tied to its objects (except static functions).</a:t>
            </a:r>
          </a:p>
          <a:p>
            <a:pPr>
              <a:buFont typeface="+mj-lt"/>
              <a:buAutoNum type="arabicPeriod"/>
            </a:pPr>
            <a:r>
              <a:rPr lang="en-US" sz="2600" b="1" dirty="0">
                <a:latin typeface="Calibri" panose="020F0502020204030204" pitchFamily="34" charset="0"/>
                <a:ea typeface="Calibri" panose="020F0502020204030204" pitchFamily="34" charset="0"/>
                <a:cs typeface="Calibri" panose="020F0502020204030204" pitchFamily="34" charset="0"/>
              </a:rPr>
              <a:t>Access Specifiers</a:t>
            </a:r>
            <a:r>
              <a:rPr lang="en-US" sz="2600" dirty="0">
                <a:latin typeface="Calibri" panose="020F0502020204030204" pitchFamily="34" charset="0"/>
                <a:ea typeface="Calibri" panose="020F0502020204030204" pitchFamily="34" charset="0"/>
                <a:cs typeface="Calibri" panose="020F0502020204030204" pitchFamily="34" charset="0"/>
              </a:rPr>
              <a:t>: </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Public</a:t>
            </a:r>
            <a:r>
              <a:rPr lang="en-US" sz="2200" dirty="0">
                <a:latin typeface="Calibri" panose="020F0502020204030204" pitchFamily="34" charset="0"/>
                <a:ea typeface="Calibri" panose="020F0502020204030204" pitchFamily="34" charset="0"/>
                <a:cs typeface="Calibri" panose="020F0502020204030204" pitchFamily="34" charset="0"/>
              </a:rPr>
              <a:t>: Accessible from anywhere.</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Private</a:t>
            </a:r>
            <a:r>
              <a:rPr lang="en-US" sz="2200" dirty="0">
                <a:latin typeface="Calibri" panose="020F0502020204030204" pitchFamily="34" charset="0"/>
                <a:ea typeface="Calibri" panose="020F0502020204030204" pitchFamily="34" charset="0"/>
                <a:cs typeface="Calibri" panose="020F0502020204030204" pitchFamily="34" charset="0"/>
              </a:rPr>
              <a:t>: Accessible only within the class (default for classes).</a:t>
            </a:r>
          </a:p>
          <a:p>
            <a:pPr marL="742950" lvl="1" indent="-285750">
              <a:buFont typeface="+mj-lt"/>
              <a:buAutoNum type="arabicPeriod"/>
            </a:pPr>
            <a:r>
              <a:rPr lang="en-US" sz="2200" b="1" dirty="0">
                <a:latin typeface="Calibri" panose="020F0502020204030204" pitchFamily="34" charset="0"/>
                <a:ea typeface="Calibri" panose="020F0502020204030204" pitchFamily="34" charset="0"/>
                <a:cs typeface="Calibri" panose="020F0502020204030204" pitchFamily="34" charset="0"/>
              </a:rPr>
              <a:t>Protected</a:t>
            </a:r>
            <a:r>
              <a:rPr lang="en-US" sz="2200" dirty="0">
                <a:latin typeface="Calibri" panose="020F0502020204030204" pitchFamily="34" charset="0"/>
                <a:ea typeface="Calibri" panose="020F0502020204030204" pitchFamily="34" charset="0"/>
                <a:cs typeface="Calibri" panose="020F0502020204030204" pitchFamily="34" charset="0"/>
              </a:rPr>
              <a:t>: Accessible within the class and derived classes.</a:t>
            </a:r>
          </a:p>
          <a:p>
            <a:pPr>
              <a:buFont typeface="+mj-lt"/>
              <a:buAutoNum type="arabicPeriod"/>
            </a:pPr>
            <a:r>
              <a:rPr lang="en-US" sz="2600" b="1" dirty="0">
                <a:latin typeface="Calibri" panose="020F0502020204030204" pitchFamily="34" charset="0"/>
                <a:ea typeface="Calibri" panose="020F0502020204030204" pitchFamily="34" charset="0"/>
                <a:cs typeface="Calibri" panose="020F0502020204030204" pitchFamily="34" charset="0"/>
              </a:rPr>
              <a:t>Implicit this Pointer</a:t>
            </a:r>
            <a:r>
              <a:rPr lang="en-US" sz="2600" dirty="0">
                <a:latin typeface="Calibri" panose="020F0502020204030204" pitchFamily="34" charset="0"/>
                <a:ea typeface="Calibri" panose="020F0502020204030204" pitchFamily="34" charset="0"/>
                <a:cs typeface="Calibri" panose="020F0502020204030204" pitchFamily="34" charset="0"/>
              </a:rPr>
              <a:t>: Non-static member functions have access to the this pointer, which refers to the calling object.</a:t>
            </a:r>
          </a:p>
          <a:p>
            <a:pPr>
              <a:buFont typeface="+mj-lt"/>
              <a:buAutoNum type="arabicPeriod"/>
            </a:pPr>
            <a:r>
              <a:rPr lang="en-US" sz="2600" b="1" dirty="0">
                <a:latin typeface="Calibri" panose="020F0502020204030204" pitchFamily="34" charset="0"/>
                <a:ea typeface="Calibri" panose="020F0502020204030204" pitchFamily="34" charset="0"/>
                <a:cs typeface="Calibri" panose="020F0502020204030204" pitchFamily="34" charset="0"/>
              </a:rPr>
              <a:t>Types</a:t>
            </a:r>
            <a:r>
              <a:rPr lang="en-US" sz="2600" dirty="0">
                <a:latin typeface="Calibri" panose="020F0502020204030204" pitchFamily="34" charset="0"/>
                <a:ea typeface="Calibri" panose="020F0502020204030204" pitchFamily="34" charset="0"/>
                <a:cs typeface="Calibri" panose="020F0502020204030204" pitchFamily="34" charset="0"/>
              </a:rPr>
              <a:t>: Regular, static, const, inline, virtual, pure virtual, and special (e.g., constructors, destructors).</a:t>
            </a:r>
          </a:p>
          <a:p>
            <a:endParaRPr lang="en-IN" dirty="0"/>
          </a:p>
        </p:txBody>
      </p:sp>
    </p:spTree>
    <p:extLst>
      <p:ext uri="{BB962C8B-B14F-4D97-AF65-F5344CB8AC3E}">
        <p14:creationId xmlns:p14="http://schemas.microsoft.com/office/powerpoint/2010/main" val="2114192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1235467-A85F-B64E-43DD-0D88B6F8A1F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52A9C602-5677-30D6-1758-287F67858D4E}"/>
              </a:ext>
            </a:extLst>
          </p:cNvPr>
          <p:cNvSpPr>
            <a:spLocks noGrp="1"/>
          </p:cNvSpPr>
          <p:nvPr>
            <p:ph type="title"/>
          </p:nvPr>
        </p:nvSpPr>
        <p:spPr/>
        <p:txBody>
          <a:bodyPr/>
          <a:lstStyle/>
          <a:p>
            <a:r>
              <a:rPr lang="en-IN" dirty="0"/>
              <a:t>Member Functions C++</a:t>
            </a:r>
          </a:p>
        </p:txBody>
      </p:sp>
      <p:sp>
        <p:nvSpPr>
          <p:cNvPr id="3" name="Content Placeholder 2">
            <a:extLst>
              <a:ext uri="{FF2B5EF4-FFF2-40B4-BE49-F238E27FC236}">
                <a16:creationId xmlns="" xmlns:a16="http://schemas.microsoft.com/office/drawing/2014/main" id="{B97FDA08-E09E-36E4-0C67-89CE8CB3A742}"/>
              </a:ext>
            </a:extLst>
          </p:cNvPr>
          <p:cNvSpPr>
            <a:spLocks noGrp="1"/>
          </p:cNvSpPr>
          <p:nvPr>
            <p:ph idx="1"/>
          </p:nvPr>
        </p:nvSpPr>
        <p:spPr>
          <a:xfrm>
            <a:off x="1154954" y="2603500"/>
            <a:ext cx="9631033" cy="4023442"/>
          </a:xfrm>
        </p:spPr>
        <p:txBody>
          <a:bodyPr>
            <a:normAutofit fontScale="70000" lnSpcReduction="20000"/>
          </a:bodyPr>
          <a:lstStyle/>
          <a:p>
            <a:pPr>
              <a:buNone/>
            </a:pPr>
            <a:r>
              <a:rPr lang="en-US" sz="2800" b="1" dirty="0">
                <a:effectLst/>
                <a:latin typeface="Calibri" panose="020F0502020204030204" pitchFamily="34" charset="0"/>
                <a:ea typeface="Calibri" panose="020F0502020204030204" pitchFamily="34" charset="0"/>
                <a:cs typeface="Calibri" panose="020F0502020204030204" pitchFamily="34" charset="0"/>
              </a:rPr>
              <a:t>Types of Member Functions</a:t>
            </a:r>
            <a:r>
              <a:rPr lang="en-US" sz="2800" dirty="0">
                <a:effectLst/>
                <a:latin typeface="Calibri" panose="020F0502020204030204" pitchFamily="34" charset="0"/>
                <a:ea typeface="Calibri" panose="020F0502020204030204" pitchFamily="34" charset="0"/>
                <a:cs typeface="Calibri" panose="020F0502020204030204" pitchFamily="34" charset="0"/>
              </a:rPr>
              <a:t>:</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Regular Member Functions</a:t>
            </a:r>
            <a:r>
              <a:rPr lang="en-US" sz="2800" dirty="0">
                <a:latin typeface="Calibri" panose="020F0502020204030204" pitchFamily="34" charset="0"/>
                <a:ea typeface="Calibri" panose="020F0502020204030204" pitchFamily="34" charset="0"/>
                <a:cs typeface="Calibri" panose="020F0502020204030204" pitchFamily="34" charset="0"/>
              </a:rPr>
              <a:t>: Perform operations on object data.</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Static Member Functions</a:t>
            </a:r>
            <a:r>
              <a:rPr lang="en-US" sz="2800" dirty="0">
                <a:latin typeface="Calibri" panose="020F0502020204030204" pitchFamily="34" charset="0"/>
                <a:ea typeface="Calibri" panose="020F0502020204030204" pitchFamily="34" charset="0"/>
                <a:cs typeface="Calibri" panose="020F0502020204030204" pitchFamily="34" charset="0"/>
              </a:rPr>
              <a:t>: Belong to the class, not an object, and can only access static members.</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Inline Member Functions</a:t>
            </a:r>
            <a:r>
              <a:rPr lang="en-US" sz="2800" dirty="0">
                <a:latin typeface="Calibri" panose="020F0502020204030204" pitchFamily="34" charset="0"/>
                <a:ea typeface="Calibri" panose="020F0502020204030204" pitchFamily="34" charset="0"/>
                <a:cs typeface="Calibri" panose="020F0502020204030204" pitchFamily="34" charset="0"/>
              </a:rPr>
              <a:t>: Optimized for small, frequently called functions by reducing call overhead.</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Virtual Member Functions</a:t>
            </a:r>
            <a:r>
              <a:rPr lang="en-US" sz="2800" dirty="0">
                <a:latin typeface="Calibri" panose="020F0502020204030204" pitchFamily="34" charset="0"/>
                <a:ea typeface="Calibri" panose="020F0502020204030204" pitchFamily="34" charset="0"/>
                <a:cs typeface="Calibri" panose="020F0502020204030204" pitchFamily="34" charset="0"/>
              </a:rPr>
              <a:t>: Enable polymorphism in inheritance hierarchies.</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Pure Virtual Functions</a:t>
            </a:r>
            <a:r>
              <a:rPr lang="en-US" sz="2800" dirty="0">
                <a:latin typeface="Calibri" panose="020F0502020204030204" pitchFamily="34" charset="0"/>
                <a:ea typeface="Calibri" panose="020F0502020204030204" pitchFamily="34" charset="0"/>
                <a:cs typeface="Calibri" panose="020F0502020204030204" pitchFamily="34" charset="0"/>
              </a:rPr>
              <a:t>: Make a class abstract, requiring derived classes to implement them.</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Special Member Functions</a:t>
            </a:r>
            <a:r>
              <a:rPr lang="en-US" sz="2800" dirty="0">
                <a:latin typeface="Calibri" panose="020F0502020204030204" pitchFamily="34" charset="0"/>
                <a:ea typeface="Calibri" panose="020F0502020204030204" pitchFamily="34" charset="0"/>
                <a:cs typeface="Calibri" panose="020F0502020204030204" pitchFamily="34" charset="0"/>
              </a:rPr>
              <a:t>: Include constructors, destructors, copy/move constructors, and assignment operators.</a:t>
            </a:r>
          </a:p>
          <a:p>
            <a:pPr>
              <a:buFont typeface="+mj-lt"/>
              <a:buAutoNum type="arabicPeriod"/>
            </a:pPr>
            <a:r>
              <a:rPr lang="en-US" sz="2800" b="1" dirty="0">
                <a:latin typeface="Calibri" panose="020F0502020204030204" pitchFamily="34" charset="0"/>
                <a:ea typeface="Calibri" panose="020F0502020204030204" pitchFamily="34" charset="0"/>
                <a:cs typeface="Calibri" panose="020F0502020204030204" pitchFamily="34" charset="0"/>
              </a:rPr>
              <a:t>Friend Functions</a:t>
            </a:r>
            <a:r>
              <a:rPr lang="en-US" sz="2800" dirty="0">
                <a:latin typeface="Calibri" panose="020F0502020204030204" pitchFamily="34" charset="0"/>
                <a:ea typeface="Calibri" panose="020F0502020204030204" pitchFamily="34" charset="0"/>
                <a:cs typeface="Calibri" panose="020F0502020204030204" pitchFamily="34" charset="0"/>
              </a:rPr>
              <a:t>: Non-member functions with access to private/protected members.</a:t>
            </a:r>
          </a:p>
          <a:p>
            <a:endParaRPr lang="en-IN" dirty="0"/>
          </a:p>
        </p:txBody>
      </p:sp>
    </p:spTree>
    <p:extLst>
      <p:ext uri="{BB962C8B-B14F-4D97-AF65-F5344CB8AC3E}">
        <p14:creationId xmlns:p14="http://schemas.microsoft.com/office/powerpoint/2010/main" val="11529686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51FFF5-6A52-C434-018D-F3FA3A9C44EE}"/>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76F9182E-71CD-3809-5EFC-BA072E891462}"/>
              </a:ext>
            </a:extLst>
          </p:cNvPr>
          <p:cNvSpPr>
            <a:spLocks noGrp="1"/>
          </p:cNvSpPr>
          <p:nvPr>
            <p:ph type="title"/>
          </p:nvPr>
        </p:nvSpPr>
        <p:spPr/>
        <p:txBody>
          <a:bodyPr/>
          <a:lstStyle/>
          <a:p>
            <a:r>
              <a:rPr lang="en-IN" dirty="0">
                <a:effectLst/>
              </a:rPr>
              <a:t>Regular Member Function</a:t>
            </a:r>
          </a:p>
        </p:txBody>
      </p:sp>
      <p:sp>
        <p:nvSpPr>
          <p:cNvPr id="3" name="Content Placeholder 2">
            <a:extLst>
              <a:ext uri="{FF2B5EF4-FFF2-40B4-BE49-F238E27FC236}">
                <a16:creationId xmlns="" xmlns:a16="http://schemas.microsoft.com/office/drawing/2014/main" id="{BBB6B30C-757F-932A-5403-B70F1B157700}"/>
              </a:ext>
            </a:extLst>
          </p:cNvPr>
          <p:cNvSpPr>
            <a:spLocks noGrp="1"/>
          </p:cNvSpPr>
          <p:nvPr>
            <p:ph idx="1"/>
          </p:nvPr>
        </p:nvSpPr>
        <p:spPr>
          <a:xfrm>
            <a:off x="1154954" y="2603500"/>
            <a:ext cx="9631033" cy="4023442"/>
          </a:xfrm>
        </p:spPr>
        <p:txBody>
          <a:bodyPr>
            <a:normAutofit/>
          </a:bodyPr>
          <a:lstStyle/>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A standard function that operates on an object’s data members. It has access to the this</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pointer, which points to the calling object, and can modify or access the object’s state.</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Typically used for general operations like displaying or updating data.</a:t>
            </a:r>
          </a:p>
          <a:p>
            <a:pPr>
              <a:buNone/>
            </a:pPr>
            <a:r>
              <a:rPr lang="en-US" sz="2000" b="1" u="sng" dirty="0">
                <a:effectLst/>
                <a:latin typeface="Calibri" panose="020F0502020204030204" pitchFamily="34" charset="0"/>
                <a:ea typeface="Calibri" panose="020F0502020204030204" pitchFamily="34" charset="0"/>
                <a:cs typeface="Calibri" panose="020F0502020204030204" pitchFamily="34" charset="0"/>
              </a:rPr>
              <a:t>Characteristics</a:t>
            </a:r>
            <a:r>
              <a:rPr lang="en-US" sz="2000" u="sng" dirty="0">
                <a:effectLst/>
                <a:latin typeface="Calibri" panose="020F0502020204030204" pitchFamily="34" charset="0"/>
                <a:ea typeface="Calibri" panose="020F0502020204030204" pitchFamily="34" charset="0"/>
                <a:cs typeface="Calibri" panose="020F0502020204030204" pitchFamily="34" charset="0"/>
              </a:rPr>
              <a: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Declared in the class, called using an object.</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Can have any access specifier (public, private, protected).</a:t>
            </a:r>
          </a:p>
          <a:p>
            <a:pPr>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Directly manipulates non-static data members.</a:t>
            </a:r>
          </a:p>
          <a:p>
            <a:endParaRPr lang="en-IN" dirty="0"/>
          </a:p>
        </p:txBody>
      </p:sp>
    </p:spTree>
    <p:extLst>
      <p:ext uri="{BB962C8B-B14F-4D97-AF65-F5344CB8AC3E}">
        <p14:creationId xmlns:p14="http://schemas.microsoft.com/office/powerpoint/2010/main" val="20388213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82D314-3D50-DCBF-BF14-80735B1D33F6}"/>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340D075-3CFD-14CF-CFAA-28D6488EBA2A}"/>
              </a:ext>
            </a:extLst>
          </p:cNvPr>
          <p:cNvSpPr>
            <a:spLocks noGrp="1"/>
          </p:cNvSpPr>
          <p:nvPr>
            <p:ph type="title"/>
          </p:nvPr>
        </p:nvSpPr>
        <p:spPr/>
        <p:txBody>
          <a:bodyPr/>
          <a:lstStyle/>
          <a:p>
            <a:r>
              <a:rPr lang="en-IN" dirty="0">
                <a:effectLst/>
              </a:rPr>
              <a:t>Regular Member Function</a:t>
            </a:r>
          </a:p>
        </p:txBody>
      </p:sp>
      <p:sp>
        <p:nvSpPr>
          <p:cNvPr id="3" name="Content Placeholder 2">
            <a:extLst>
              <a:ext uri="{FF2B5EF4-FFF2-40B4-BE49-F238E27FC236}">
                <a16:creationId xmlns="" xmlns:a16="http://schemas.microsoft.com/office/drawing/2014/main" id="{DE9152F5-1340-8A30-DA9F-2A7C95F97E71}"/>
              </a:ext>
            </a:extLst>
          </p:cNvPr>
          <p:cNvSpPr>
            <a:spLocks noGrp="1"/>
          </p:cNvSpPr>
          <p:nvPr>
            <p:ph idx="1"/>
          </p:nvPr>
        </p:nvSpPr>
        <p:spPr>
          <a:xfrm>
            <a:off x="570271" y="2290915"/>
            <a:ext cx="3431458" cy="3795252"/>
          </a:xfrm>
        </p:spPr>
        <p:txBody>
          <a:bodyPr>
            <a:noAutofit/>
          </a:bodyPr>
          <a:lstStyle/>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#include &lt;iostream&gt;</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#include &lt;string&gt;</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using namespace std;</a:t>
            </a:r>
          </a:p>
          <a:p>
            <a:pPr>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class Person {</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private:</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string name;</a:t>
            </a:r>
          </a:p>
          <a:p>
            <a:pPr>
              <a:buNone/>
            </a:pPr>
            <a:r>
              <a:rPr lang="en-US" sz="2000" dirty="0">
                <a:effectLst/>
                <a:latin typeface="Calibri" panose="020F0502020204030204" pitchFamily="34" charset="0"/>
                <a:ea typeface="Calibri" panose="020F0502020204030204" pitchFamily="34" charset="0"/>
                <a:cs typeface="Calibri" panose="020F0502020204030204" pitchFamily="34" charset="0"/>
              </a:rPr>
              <a:t>    int age;</a:t>
            </a:r>
          </a:p>
          <a:p>
            <a:pPr>
              <a:buNone/>
            </a:pPr>
            <a:endParaRPr lang="en-US" sz="2000" dirty="0">
              <a:effectLst/>
              <a:latin typeface="Calibri" panose="020F0502020204030204" pitchFamily="34" charset="0"/>
              <a:ea typeface="Calibri" panose="020F0502020204030204" pitchFamily="34" charset="0"/>
              <a:cs typeface="Calibri" panose="020F0502020204030204" pitchFamily="34" charset="0"/>
            </a:endParaRPr>
          </a:p>
          <a:p>
            <a:pPr>
              <a:buNone/>
            </a:pPr>
            <a:endParaRPr lang="en-IN" sz="2000" dirty="0"/>
          </a:p>
        </p:txBody>
      </p:sp>
      <p:sp>
        <p:nvSpPr>
          <p:cNvPr id="5" name="TextBox 4">
            <a:extLst>
              <a:ext uri="{FF2B5EF4-FFF2-40B4-BE49-F238E27FC236}">
                <a16:creationId xmlns="" xmlns:a16="http://schemas.microsoft.com/office/drawing/2014/main" id="{EE873EB8-B23E-56D1-9332-E7DE5C81BB48}"/>
              </a:ext>
            </a:extLst>
          </p:cNvPr>
          <p:cNvSpPr txBox="1"/>
          <p:nvPr/>
        </p:nvSpPr>
        <p:spPr>
          <a:xfrm>
            <a:off x="5014452" y="2341882"/>
            <a:ext cx="6459794" cy="3693319"/>
          </a:xfrm>
          <a:prstGeom prst="rect">
            <a:avLst/>
          </a:prstGeom>
          <a:noFill/>
        </p:spPr>
        <p:txBody>
          <a:bodyPr wrap="square">
            <a:spAutoFit/>
          </a:bodyPr>
          <a:lstStyle/>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public:</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Person(string n, int a) : name(n), age(a) {}</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 Regular member function</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void display() {</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cout</a:t>
            </a:r>
            <a:r>
              <a:rPr lang="en-US" sz="1800" dirty="0">
                <a:effectLst/>
                <a:latin typeface="Calibri" panose="020F0502020204030204" pitchFamily="34" charset="0"/>
                <a:ea typeface="Calibri" panose="020F0502020204030204" pitchFamily="34" charset="0"/>
                <a:cs typeface="Calibri" panose="020F0502020204030204" pitchFamily="34" charset="0"/>
              </a:rPr>
              <a:t> &lt;&lt; "Name: " &lt;&lt; name &lt;&lt; ", Age: " &lt;&lt; age &lt;&lt; </a:t>
            </a:r>
            <a:r>
              <a:rPr lang="en-US" sz="1800" dirty="0" err="1">
                <a:effectLst/>
                <a:latin typeface="Calibri" panose="020F0502020204030204" pitchFamily="34" charset="0"/>
                <a:ea typeface="Calibri" panose="020F0502020204030204" pitchFamily="34" charset="0"/>
                <a:cs typeface="Calibri" panose="020F0502020204030204" pitchFamily="34" charset="0"/>
              </a:rPr>
              <a:t>endl</a:t>
            </a: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a:t>
            </a:r>
          </a:p>
          <a:p>
            <a:pPr>
              <a:buNone/>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int main() {</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Person p("Alice", 25);</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a:t>
            </a:r>
            <a:r>
              <a:rPr lang="en-US" sz="1800" dirty="0" err="1">
                <a:effectLst/>
                <a:latin typeface="Calibri" panose="020F0502020204030204" pitchFamily="34" charset="0"/>
                <a:ea typeface="Calibri" panose="020F0502020204030204" pitchFamily="34" charset="0"/>
                <a:cs typeface="Calibri" panose="020F0502020204030204" pitchFamily="34" charset="0"/>
              </a:rPr>
              <a:t>p.display</a:t>
            </a:r>
            <a:r>
              <a:rPr lang="en-US" sz="1800" dirty="0">
                <a:effectLst/>
                <a:latin typeface="Calibri" panose="020F0502020204030204" pitchFamily="34" charset="0"/>
                <a:ea typeface="Calibri" panose="020F0502020204030204" pitchFamily="34" charset="0"/>
                <a:cs typeface="Calibri" panose="020F0502020204030204" pitchFamily="34" charset="0"/>
              </a:rPr>
              <a:t>(); // Output: Name: Alice, Age: 25</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    return 0;</a:t>
            </a:r>
          </a:p>
          <a:p>
            <a:pPr>
              <a:buNone/>
            </a:pP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dirty="0"/>
          </a:p>
        </p:txBody>
      </p:sp>
      <p:cxnSp>
        <p:nvCxnSpPr>
          <p:cNvPr id="7" name="Straight Connector 6">
            <a:extLst>
              <a:ext uri="{FF2B5EF4-FFF2-40B4-BE49-F238E27FC236}">
                <a16:creationId xmlns="" xmlns:a16="http://schemas.microsoft.com/office/drawing/2014/main" id="{87A2128D-57E0-8958-FA5F-051FF89473F6}"/>
              </a:ext>
            </a:extLst>
          </p:cNvPr>
          <p:cNvCxnSpPr>
            <a:cxnSpLocks/>
          </p:cNvCxnSpPr>
          <p:nvPr/>
        </p:nvCxnSpPr>
        <p:spPr>
          <a:xfrm>
            <a:off x="4001729" y="2163097"/>
            <a:ext cx="0" cy="4694903"/>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352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Static Member Function</a:t>
            </a:r>
            <a:endParaRPr lang="en-IN" dirty="0">
              <a:effectLst/>
            </a:endParaRPr>
          </a:p>
        </p:txBody>
      </p:sp>
      <p:sp>
        <p:nvSpPr>
          <p:cNvPr id="3" name="Content Placeholder 2"/>
          <p:cNvSpPr>
            <a:spLocks noGrp="1"/>
          </p:cNvSpPr>
          <p:nvPr>
            <p:ph idx="1"/>
          </p:nvPr>
        </p:nvSpPr>
        <p:spPr>
          <a:xfrm>
            <a:off x="1154954" y="2603499"/>
            <a:ext cx="9282137" cy="3982027"/>
          </a:xfrm>
        </p:spPr>
        <p:txBody>
          <a:bodyPr>
            <a:normAutofit/>
          </a:bodyPr>
          <a:lstStyle/>
          <a:p>
            <a:r>
              <a:rPr lang="en-US" sz="2000" dirty="0">
                <a:latin typeface="Cambria" panose="02040503050406030204" pitchFamily="18" charset="0"/>
                <a:ea typeface="Cambria" panose="02040503050406030204" pitchFamily="18" charset="0"/>
              </a:rPr>
              <a:t>A function that belongs to the class rather than an object. It cannot access non-static data members or non-static member functions directly and is typically used for class-level operations, such as tracking shared data or utility functions.</a:t>
            </a:r>
          </a:p>
          <a:p>
            <a:r>
              <a:rPr lang="en-US" sz="2000" b="1" dirty="0">
                <a:latin typeface="Cambria" panose="02040503050406030204" pitchFamily="18" charset="0"/>
                <a:ea typeface="Cambria" panose="02040503050406030204" pitchFamily="18" charset="0"/>
              </a:rPr>
              <a:t>Characteristics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Called using the class name (</a:t>
            </a:r>
            <a:r>
              <a:rPr lang="en-US" sz="2000" dirty="0" err="1">
                <a:latin typeface="Cambria" panose="02040503050406030204" pitchFamily="18" charset="0"/>
                <a:ea typeface="Cambria" panose="02040503050406030204" pitchFamily="18" charset="0"/>
              </a:rPr>
              <a:t>ClassName</a:t>
            </a:r>
            <a:r>
              <a:rPr lang="en-US" sz="2000" dirty="0">
                <a:latin typeface="Cambria" panose="02040503050406030204" pitchFamily="18" charset="0"/>
                <a:ea typeface="Cambria" panose="02040503050406030204" pitchFamily="18" charset="0"/>
              </a:rPr>
              <a:t>::function()).</a:t>
            </a:r>
          </a:p>
          <a:p>
            <a:pPr marL="0" indent="0">
              <a:buNone/>
            </a:pPr>
            <a:r>
              <a:rPr lang="en-US" sz="2000" dirty="0">
                <a:latin typeface="Cambria" panose="02040503050406030204" pitchFamily="18" charset="0"/>
                <a:ea typeface="Cambria" panose="02040503050406030204" pitchFamily="18" charset="0"/>
              </a:rPr>
              <a:t>     Only accesses static data members or other static functions.</a:t>
            </a:r>
          </a:p>
          <a:p>
            <a:pPr marL="0" indent="0">
              <a:buNone/>
            </a:pPr>
            <a:r>
              <a:rPr lang="en-US" sz="2000" dirty="0">
                <a:latin typeface="Cambria" panose="02040503050406030204" pitchFamily="18" charset="0"/>
                <a:ea typeface="Cambria" panose="02040503050406030204" pitchFamily="18" charset="0"/>
              </a:rPr>
              <a:t>      No this pointer, as it’s not tied to an object.</a:t>
            </a:r>
          </a:p>
        </p:txBody>
      </p:sp>
    </p:spTree>
    <p:extLst>
      <p:ext uri="{BB962C8B-B14F-4D97-AF65-F5344CB8AC3E}">
        <p14:creationId xmlns:p14="http://schemas.microsoft.com/office/powerpoint/2010/main" val="12586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Static Member </a:t>
            </a:r>
            <a:r>
              <a:rPr lang="en-IN" dirty="0"/>
              <a:t>Function</a:t>
            </a:r>
            <a:endParaRPr lang="en-IN" dirty="0">
              <a:effectLst/>
            </a:endParaRPr>
          </a:p>
        </p:txBody>
      </p:sp>
      <p:sp>
        <p:nvSpPr>
          <p:cNvPr id="3" name="Content Placeholder 2"/>
          <p:cNvSpPr>
            <a:spLocks noGrp="1"/>
          </p:cNvSpPr>
          <p:nvPr>
            <p:ph idx="1"/>
          </p:nvPr>
        </p:nvSpPr>
        <p:spPr>
          <a:xfrm>
            <a:off x="857774" y="2026921"/>
            <a:ext cx="9282137" cy="4457700"/>
          </a:xfrm>
        </p:spPr>
        <p:txBody>
          <a:bodyPr>
            <a:noAutofit/>
          </a:bodyPr>
          <a:lstStyle/>
          <a:p>
            <a:pPr marL="0" indent="0">
              <a:buNone/>
            </a:pPr>
            <a:r>
              <a:rPr lang="en-US" sz="1600" dirty="0">
                <a:latin typeface="Cambria" panose="02040503050406030204" pitchFamily="18" charset="0"/>
                <a:ea typeface="Cambria" panose="02040503050406030204" pitchFamily="18" charset="0"/>
              </a:rPr>
              <a:t>#include &lt;</a:t>
            </a:r>
            <a:r>
              <a:rPr lang="en-US" sz="1600" dirty="0" err="1">
                <a:latin typeface="Cambria" panose="02040503050406030204" pitchFamily="18" charset="0"/>
                <a:ea typeface="Cambria" panose="02040503050406030204" pitchFamily="18" charset="0"/>
              </a:rPr>
              <a:t>iostream</a:t>
            </a:r>
            <a:r>
              <a:rPr lang="en-US" sz="1600" dirty="0">
                <a:latin typeface="Cambria" panose="02040503050406030204" pitchFamily="18" charset="0"/>
                <a:ea typeface="Cambria" panose="02040503050406030204" pitchFamily="18" charset="0"/>
              </a:rPr>
              <a:t>&gt;</a:t>
            </a:r>
          </a:p>
          <a:p>
            <a:pPr marL="0" indent="0">
              <a:buNone/>
            </a:pPr>
            <a:r>
              <a:rPr lang="en-US" sz="1600" dirty="0">
                <a:latin typeface="Cambria" panose="02040503050406030204" pitchFamily="18" charset="0"/>
                <a:ea typeface="Cambria" panose="02040503050406030204" pitchFamily="18" charset="0"/>
              </a:rPr>
              <a:t>using namespace </a:t>
            </a:r>
            <a:r>
              <a:rPr lang="en-US" sz="1600" dirty="0" err="1">
                <a:latin typeface="Cambria" panose="02040503050406030204" pitchFamily="18" charset="0"/>
                <a:ea typeface="Cambria" panose="02040503050406030204" pitchFamily="18" charset="0"/>
              </a:rPr>
              <a:t>std</a:t>
            </a:r>
            <a:r>
              <a:rPr lang="en-US" sz="1600" dirty="0">
                <a:latin typeface="Cambria" panose="02040503050406030204" pitchFamily="18" charset="0"/>
                <a:ea typeface="Cambria" panose="02040503050406030204" pitchFamily="18" charset="0"/>
              </a:rPr>
              <a:t>;</a:t>
            </a:r>
          </a:p>
          <a:p>
            <a:pPr marL="0" indent="0">
              <a:buNone/>
            </a:pPr>
            <a:r>
              <a:rPr lang="en-US" sz="1600" dirty="0">
                <a:latin typeface="Cambria" panose="02040503050406030204" pitchFamily="18" charset="0"/>
                <a:ea typeface="Cambria" panose="02040503050406030204" pitchFamily="18" charset="0"/>
              </a:rPr>
              <a:t>class Counter {</a:t>
            </a:r>
          </a:p>
          <a:p>
            <a:pPr marL="0" indent="0">
              <a:buNone/>
            </a:pPr>
            <a:r>
              <a:rPr lang="en-US" sz="1600" dirty="0">
                <a:latin typeface="Cambria" panose="02040503050406030204" pitchFamily="18" charset="0"/>
                <a:ea typeface="Cambria" panose="02040503050406030204" pitchFamily="18" charset="0"/>
              </a:rPr>
              <a:t>private:    static </a:t>
            </a:r>
            <a:r>
              <a:rPr lang="en-US" sz="1600" dirty="0" err="1">
                <a:latin typeface="Cambria" panose="02040503050406030204" pitchFamily="18" charset="0"/>
                <a:ea typeface="Cambria" panose="02040503050406030204" pitchFamily="18" charset="0"/>
              </a:rPr>
              <a:t>int</a:t>
            </a:r>
            <a:r>
              <a:rPr lang="en-US" sz="1600" dirty="0">
                <a:latin typeface="Cambria" panose="02040503050406030204" pitchFamily="18" charset="0"/>
                <a:ea typeface="Cambria" panose="02040503050406030204" pitchFamily="18" charset="0"/>
              </a:rPr>
              <a:t> count;</a:t>
            </a:r>
          </a:p>
          <a:p>
            <a:pPr marL="0" indent="0">
              <a:buNone/>
            </a:pPr>
            <a:r>
              <a:rPr lang="en-US" sz="1600" dirty="0">
                <a:latin typeface="Cambria" panose="02040503050406030204" pitchFamily="18" charset="0"/>
                <a:ea typeface="Cambria" panose="02040503050406030204" pitchFamily="18" charset="0"/>
              </a:rPr>
              <a:t>public:</a:t>
            </a:r>
          </a:p>
          <a:p>
            <a:pPr marL="0" indent="0">
              <a:buNone/>
            </a:pPr>
            <a:r>
              <a:rPr lang="en-US" sz="1600" dirty="0">
                <a:latin typeface="Cambria" panose="02040503050406030204" pitchFamily="18" charset="0"/>
                <a:ea typeface="Cambria" panose="02040503050406030204" pitchFamily="18" charset="0"/>
              </a:rPr>
              <a:t>    Counter() { count++; }</a:t>
            </a:r>
          </a:p>
          <a:p>
            <a:pPr marL="0" indent="0">
              <a:buNone/>
            </a:pPr>
            <a:r>
              <a:rPr lang="en-US" sz="1600" dirty="0">
                <a:latin typeface="Cambria" panose="02040503050406030204" pitchFamily="18" charset="0"/>
                <a:ea typeface="Cambria" panose="02040503050406030204" pitchFamily="18" charset="0"/>
              </a:rPr>
              <a:t>static void </a:t>
            </a:r>
            <a:r>
              <a:rPr lang="en-US" sz="1600" dirty="0" err="1">
                <a:latin typeface="Cambria" panose="02040503050406030204" pitchFamily="18" charset="0"/>
                <a:ea typeface="Cambria" panose="02040503050406030204" pitchFamily="18" charset="0"/>
              </a:rPr>
              <a:t>getCount</a:t>
            </a:r>
            <a:r>
              <a:rPr lang="en-US" sz="1600" dirty="0">
                <a:latin typeface="Cambria" panose="02040503050406030204" pitchFamily="18" charset="0"/>
                <a:ea typeface="Cambria" panose="02040503050406030204" pitchFamily="18" charset="0"/>
              </a:rPr>
              <a:t>() {</a:t>
            </a:r>
          </a:p>
          <a:p>
            <a:pPr marL="0" indent="0">
              <a:buNone/>
            </a:pPr>
            <a:r>
              <a:rPr lang="en-US" sz="1600" dirty="0">
                <a:latin typeface="Cambria" panose="02040503050406030204" pitchFamily="18" charset="0"/>
                <a:ea typeface="Cambria" panose="02040503050406030204" pitchFamily="18" charset="0"/>
              </a:rPr>
              <a:t>        </a:t>
            </a:r>
            <a:r>
              <a:rPr lang="en-US" sz="1600" dirty="0" err="1">
                <a:latin typeface="Cambria" panose="02040503050406030204" pitchFamily="18" charset="0"/>
                <a:ea typeface="Cambria" panose="02040503050406030204" pitchFamily="18" charset="0"/>
              </a:rPr>
              <a:t>cout</a:t>
            </a:r>
            <a:r>
              <a:rPr lang="en-US" sz="1600" dirty="0">
                <a:latin typeface="Cambria" panose="02040503050406030204" pitchFamily="18" charset="0"/>
                <a:ea typeface="Cambria" panose="02040503050406030204" pitchFamily="18" charset="0"/>
              </a:rPr>
              <a:t> &lt;&lt; "Objects created: " &lt;&lt; count &lt;&lt; </a:t>
            </a:r>
            <a:r>
              <a:rPr lang="en-US" sz="1600" dirty="0" err="1">
                <a:latin typeface="Cambria" panose="02040503050406030204" pitchFamily="18" charset="0"/>
                <a:ea typeface="Cambria" panose="02040503050406030204" pitchFamily="18" charset="0"/>
              </a:rPr>
              <a:t>endl</a:t>
            </a:r>
            <a:r>
              <a:rPr lang="en-US" sz="1600" dirty="0">
                <a:latin typeface="Cambria" panose="02040503050406030204" pitchFamily="18" charset="0"/>
                <a:ea typeface="Cambria" panose="02040503050406030204" pitchFamily="18" charset="0"/>
              </a:rPr>
              <a:t>;    }};</a:t>
            </a:r>
          </a:p>
          <a:p>
            <a:pPr marL="0" indent="0">
              <a:buNone/>
            </a:pPr>
            <a:r>
              <a:rPr lang="en-US" sz="1600" dirty="0" err="1">
                <a:latin typeface="Cambria" panose="02040503050406030204" pitchFamily="18" charset="0"/>
                <a:ea typeface="Cambria" panose="02040503050406030204" pitchFamily="18" charset="0"/>
              </a:rPr>
              <a:t>int</a:t>
            </a:r>
            <a:r>
              <a:rPr lang="en-US" sz="1600" dirty="0">
                <a:latin typeface="Cambria" panose="02040503050406030204" pitchFamily="18" charset="0"/>
                <a:ea typeface="Cambria" panose="02040503050406030204" pitchFamily="18" charset="0"/>
              </a:rPr>
              <a:t> Counter::count = 0;</a:t>
            </a:r>
          </a:p>
          <a:p>
            <a:pPr marL="0" indent="0">
              <a:buNone/>
            </a:pPr>
            <a:r>
              <a:rPr lang="en-US" sz="1600" dirty="0" err="1">
                <a:latin typeface="Cambria" panose="02040503050406030204" pitchFamily="18" charset="0"/>
                <a:ea typeface="Cambria" panose="02040503050406030204" pitchFamily="18" charset="0"/>
              </a:rPr>
              <a:t>int</a:t>
            </a:r>
            <a:r>
              <a:rPr lang="en-US" sz="1600" dirty="0">
                <a:latin typeface="Cambria" panose="02040503050406030204" pitchFamily="18" charset="0"/>
                <a:ea typeface="Cambria" panose="02040503050406030204" pitchFamily="18" charset="0"/>
              </a:rPr>
              <a:t> main() {</a:t>
            </a:r>
          </a:p>
          <a:p>
            <a:pPr marL="0" indent="0">
              <a:buNone/>
            </a:pPr>
            <a:r>
              <a:rPr lang="en-US" sz="1600" dirty="0">
                <a:latin typeface="Cambria" panose="02040503050406030204" pitchFamily="18" charset="0"/>
                <a:ea typeface="Cambria" panose="02040503050406030204" pitchFamily="18" charset="0"/>
              </a:rPr>
              <a:t>    Counter c1, c2;</a:t>
            </a:r>
          </a:p>
          <a:p>
            <a:pPr marL="0" indent="0">
              <a:buNone/>
            </a:pPr>
            <a:r>
              <a:rPr lang="en-US" sz="1600" dirty="0">
                <a:latin typeface="Cambria" panose="02040503050406030204" pitchFamily="18" charset="0"/>
                <a:ea typeface="Cambria" panose="02040503050406030204" pitchFamily="18" charset="0"/>
              </a:rPr>
              <a:t>    Counter::</a:t>
            </a:r>
            <a:r>
              <a:rPr lang="en-US" sz="1600" dirty="0" err="1">
                <a:latin typeface="Cambria" panose="02040503050406030204" pitchFamily="18" charset="0"/>
                <a:ea typeface="Cambria" panose="02040503050406030204" pitchFamily="18" charset="0"/>
              </a:rPr>
              <a:t>getCount</a:t>
            </a:r>
            <a:r>
              <a:rPr lang="en-US" sz="1600" dirty="0">
                <a:latin typeface="Cambria" panose="02040503050406030204" pitchFamily="18" charset="0"/>
                <a:ea typeface="Cambria" panose="02040503050406030204" pitchFamily="18" charset="0"/>
              </a:rPr>
              <a:t>(); // Output: Objects created: 2</a:t>
            </a:r>
          </a:p>
          <a:p>
            <a:pPr marL="0" indent="0">
              <a:buNone/>
            </a:pPr>
            <a:r>
              <a:rPr lang="en-US" sz="1600" dirty="0">
                <a:latin typeface="Cambria" panose="02040503050406030204" pitchFamily="18" charset="0"/>
                <a:ea typeface="Cambria" panose="02040503050406030204" pitchFamily="18" charset="0"/>
              </a:rPr>
              <a:t>   return 0;}</a:t>
            </a:r>
          </a:p>
        </p:txBody>
      </p:sp>
    </p:spTree>
    <p:extLst>
      <p:ext uri="{BB962C8B-B14F-4D97-AF65-F5344CB8AC3E}">
        <p14:creationId xmlns:p14="http://schemas.microsoft.com/office/powerpoint/2010/main" val="5366615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Inline Member Function</a:t>
            </a:r>
            <a:endParaRPr lang="en-IN" dirty="0">
              <a:effectLst/>
            </a:endParaRPr>
          </a:p>
        </p:txBody>
      </p:sp>
      <p:sp>
        <p:nvSpPr>
          <p:cNvPr id="3" name="Content Placeholder 2"/>
          <p:cNvSpPr>
            <a:spLocks noGrp="1"/>
          </p:cNvSpPr>
          <p:nvPr>
            <p:ph idx="1"/>
          </p:nvPr>
        </p:nvSpPr>
        <p:spPr>
          <a:xfrm>
            <a:off x="1154954" y="2603499"/>
            <a:ext cx="9282137" cy="3982027"/>
          </a:xfrm>
        </p:spPr>
        <p:txBody>
          <a:bodyPr>
            <a:normAutofit/>
          </a:bodyPr>
          <a:lstStyle/>
          <a:p>
            <a:r>
              <a:rPr lang="en-US" sz="2000" dirty="0">
                <a:latin typeface="Cambria" panose="02040503050406030204" pitchFamily="18" charset="0"/>
                <a:ea typeface="Cambria" panose="02040503050406030204" pitchFamily="18" charset="0"/>
              </a:rPr>
              <a:t>A function defined within the class body or explicitly marked with the inline keyword to suggest the compiler inline the function code, reducing call overhead. Best for small, frequently called functions.</a:t>
            </a:r>
          </a:p>
          <a:p>
            <a:r>
              <a:rPr lang="en-US" sz="2000" b="1" dirty="0">
                <a:latin typeface="Cambria" panose="02040503050406030204" pitchFamily="18" charset="0"/>
                <a:ea typeface="Cambria" panose="02040503050406030204" pitchFamily="18" charset="0"/>
              </a:rPr>
              <a:t>Characteristics</a:t>
            </a:r>
            <a:r>
              <a:rPr lang="en-US" sz="2000" dirty="0">
                <a:latin typeface="Cambria" panose="02040503050406030204" pitchFamily="18" charset="0"/>
                <a:ea typeface="Cambria" panose="02040503050406030204" pitchFamily="18" charset="0"/>
              </a:rPr>
              <a:t>:</a:t>
            </a:r>
          </a:p>
          <a:p>
            <a:pPr marL="0" indent="0">
              <a:buNone/>
            </a:pPr>
            <a:r>
              <a:rPr lang="en-US" sz="2000" dirty="0">
                <a:latin typeface="Cambria" panose="02040503050406030204" pitchFamily="18" charset="0"/>
                <a:ea typeface="Cambria" panose="02040503050406030204" pitchFamily="18" charset="0"/>
              </a:rPr>
              <a:t>      Defined inside the class or with inline keyword.</a:t>
            </a:r>
          </a:p>
          <a:p>
            <a:pPr marL="0" indent="0">
              <a:buNone/>
            </a:pPr>
            <a:r>
              <a:rPr lang="en-US" sz="2000" dirty="0">
                <a:latin typeface="Cambria" panose="02040503050406030204" pitchFamily="18" charset="0"/>
                <a:ea typeface="Cambria" panose="02040503050406030204" pitchFamily="18" charset="0"/>
              </a:rPr>
              <a:t>      Improves performance for small functions.</a:t>
            </a:r>
          </a:p>
          <a:p>
            <a:pPr marL="0" indent="0">
              <a:buNone/>
            </a:pPr>
            <a:r>
              <a:rPr lang="en-US" sz="2000" dirty="0">
                <a:latin typeface="Cambria" panose="02040503050406030204" pitchFamily="18" charset="0"/>
                <a:ea typeface="Cambria" panose="02040503050406030204" pitchFamily="18" charset="0"/>
              </a:rPr>
              <a:t>      Still behaves like a regular member function.</a:t>
            </a:r>
          </a:p>
        </p:txBody>
      </p:sp>
    </p:spTree>
    <p:extLst>
      <p:ext uri="{BB962C8B-B14F-4D97-AF65-F5344CB8AC3E}">
        <p14:creationId xmlns:p14="http://schemas.microsoft.com/office/powerpoint/2010/main" val="28053321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235</TotalTime>
  <Words>2214</Words>
  <Application>Microsoft Office PowerPoint</Application>
  <PresentationFormat>Widescreen</PresentationFormat>
  <Paragraphs>300</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Cambria</vt:lpstr>
      <vt:lpstr>Century Gothic</vt:lpstr>
      <vt:lpstr>Wingdings 3</vt:lpstr>
      <vt:lpstr>Ion Boardroom</vt:lpstr>
      <vt:lpstr>C++ Programming – Chapter 4 </vt:lpstr>
      <vt:lpstr>Member Functions C++</vt:lpstr>
      <vt:lpstr>Member Functions C++</vt:lpstr>
      <vt:lpstr>Member Functions C++</vt:lpstr>
      <vt:lpstr>Regular Member Function</vt:lpstr>
      <vt:lpstr>Regular Member Function</vt:lpstr>
      <vt:lpstr>Static Member Function</vt:lpstr>
      <vt:lpstr>Static Member Function</vt:lpstr>
      <vt:lpstr>Inline Member Function</vt:lpstr>
      <vt:lpstr>Inline Member Function</vt:lpstr>
      <vt:lpstr>Virtual Member Function</vt:lpstr>
      <vt:lpstr>Virtual Member Function</vt:lpstr>
      <vt:lpstr>Pure Virtual Function</vt:lpstr>
      <vt:lpstr>Pure Virtual Function</vt:lpstr>
      <vt:lpstr>Friend Function</vt:lpstr>
      <vt:lpstr>Friend Function</vt:lpstr>
      <vt:lpstr>Special Member Functions</vt:lpstr>
      <vt:lpstr>Special Member Functions</vt:lpstr>
      <vt:lpstr>Constructors in C++</vt:lpstr>
      <vt:lpstr>Constructors in C++</vt:lpstr>
      <vt:lpstr>Constructors in C++</vt:lpstr>
      <vt:lpstr>Destructors in C++</vt:lpstr>
      <vt:lpstr>Destructors in C++</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 Chapter 4 </dc:title>
  <dc:creator>AYUSHIBA ZALA</dc:creator>
  <cp:lastModifiedBy>Microsoft account</cp:lastModifiedBy>
  <cp:revision>10</cp:revision>
  <dcterms:created xsi:type="dcterms:W3CDTF">2025-05-20T04:36:39Z</dcterms:created>
  <dcterms:modified xsi:type="dcterms:W3CDTF">2025-06-09T12:43:28Z</dcterms:modified>
</cp:coreProperties>
</file>