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1" r:id="rId6"/>
    <p:sldId id="259" r:id="rId7"/>
    <p:sldId id="272" r:id="rId8"/>
    <p:sldId id="273" r:id="rId9"/>
    <p:sldId id="274" r:id="rId10"/>
    <p:sldId id="263" r:id="rId11"/>
    <p:sldId id="264" r:id="rId12"/>
    <p:sldId id="265" r:id="rId13"/>
    <p:sldId id="266" r:id="rId14"/>
    <p:sldId id="275" r:id="rId15"/>
    <p:sldId id="276" r:id="rId16"/>
    <p:sldId id="277" r:id="rId17"/>
    <p:sldId id="278" r:id="rId18"/>
    <p:sldId id="267" r:id="rId19"/>
    <p:sldId id="269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5" autoAdjust="0"/>
    <p:restoredTop sz="86380" autoAdjust="0"/>
  </p:normalViewPr>
  <p:slideViewPr>
    <p:cSldViewPr snapToGrid="0" snapToObjects="1">
      <p:cViewPr varScale="1">
        <p:scale>
          <a:sx n="86" d="100"/>
          <a:sy n="86" d="100"/>
        </p:scale>
        <p:origin x="18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3C4A9-6AE7-49A9-A64D-3DF2BF5792D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748D4-B6AE-4ECC-AC9C-53D72E63A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7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48D4-B6AE-4ECC-AC9C-53D72E63A08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6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6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1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C++ Programming – 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5054471"/>
            <a:ext cx="5917679" cy="8614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Created by : the </a:t>
            </a:r>
            <a:r>
              <a:rPr lang="en-US" sz="2000" dirty="0" err="1" smtClean="0"/>
              <a:t>easylearn</a:t>
            </a:r>
            <a:r>
              <a:rPr lang="en-US" sz="2000" dirty="0" smtClean="0"/>
              <a:t> </a:t>
            </a:r>
            <a:r>
              <a:rPr lang="en-US" sz="2000" dirty="0" err="1" smtClean="0"/>
              <a:t>acadamy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defRPr sz="1800"/>
            </a:pPr>
            <a:r>
              <a:rPr lang="en-US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Single-Line Comment </a:t>
            </a:r>
            <a:r>
              <a:rPr lang="en-US" sz="22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(//):</a:t>
            </a:r>
          </a:p>
          <a:p>
            <a:pPr marL="0" indent="0">
              <a:buNone/>
              <a:defRPr sz="1800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Starts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// and covers one line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  <a:defRPr sz="1800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Used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short notes or quick explanations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  <a:defRPr sz="1800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Multi-Line Comment</a:t>
            </a:r>
            <a:r>
              <a:rPr lang="en-US" sz="2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(/* */): </a:t>
            </a:r>
            <a:endParaRPr lang="en-US" sz="2200" u="sng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Starts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/* and ends with */, covering multiple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Used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longer explanations or commenting out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code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blocks.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35 </a:t>
            </a:r>
            <a:r>
              <a:rPr dirty="0" smtClean="0"/>
              <a:t>Keywords</a:t>
            </a:r>
            <a:r>
              <a:rPr lang="en-US" dirty="0" smtClean="0"/>
              <a:t> of </a:t>
            </a:r>
            <a:r>
              <a:rPr lang="en-US" dirty="0"/>
              <a:t>C</a:t>
            </a:r>
            <a:r>
              <a:rPr lang="en-US" dirty="0" smtClean="0"/>
              <a:t>++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042460"/>
              </p:ext>
            </p:extLst>
          </p:nvPr>
        </p:nvGraphicFramePr>
        <p:xfrm>
          <a:off x="573026" y="2324606"/>
          <a:ext cx="7936990" cy="42834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87398"/>
                <a:gridCol w="1587398"/>
                <a:gridCol w="1587398"/>
                <a:gridCol w="1587398"/>
                <a:gridCol w="1587398"/>
              </a:tblGrid>
              <a:tr h="6119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catch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</a:p>
                  </a:txBody>
                  <a:tcPr/>
                </a:tc>
              </a:tr>
              <a:tr h="6119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/>
                </a:tc>
              </a:tr>
              <a:tr h="61192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else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enum</a:t>
                      </a:r>
                      <a:endParaRPr lang="en-IN" sz="2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</a:p>
                  </a:txBody>
                  <a:tcPr/>
                </a:tc>
              </a:tr>
              <a:tr h="61192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namespace</a:t>
                      </a:r>
                    </a:p>
                  </a:txBody>
                  <a:tcPr/>
                </a:tc>
              </a:tr>
              <a:tr h="61192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private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return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</a:txBody>
                  <a:tcPr/>
                </a:tc>
              </a:tr>
              <a:tr h="61192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struct</a:t>
                      </a:r>
                      <a:endParaRPr lang="en-IN" sz="2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switch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template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throw</a:t>
                      </a:r>
                    </a:p>
                  </a:txBody>
                  <a:tcPr/>
                </a:tc>
              </a:tr>
              <a:tr h="61192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typedef</a:t>
                      </a:r>
                      <a:endParaRPr lang="en-IN" sz="2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virtual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644782" cy="3902364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1800"/>
            </a:pPr>
            <a:r>
              <a:rPr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1: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letters (a-z, A-Z), digits (0-9), or underscores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(_).</a:t>
            </a:r>
          </a:p>
          <a:p>
            <a:pPr>
              <a:defRPr sz="1800"/>
            </a:pP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start with a letter or underscore, not a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digit.Valid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score, _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total.Invalid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2marks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use C++ keywords (e.g.,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for).Invalid: class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spaces or special characters (@, #).Valid: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my_score.Invalid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my score, price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$.</a:t>
            </a:r>
          </a:p>
          <a:p>
            <a:pPr>
              <a:defRPr sz="1800"/>
            </a:pP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Case-sensitive (Score ≠ score).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96" y="1805709"/>
            <a:ext cx="7328273" cy="4936836"/>
          </a:xfrm>
        </p:spPr>
        <p:txBody>
          <a:bodyPr>
            <a:normAutofit fontScale="92500" lnSpcReduction="20000"/>
          </a:bodyPr>
          <a:lstStyle/>
          <a:p>
            <a:endParaRPr sz="2000" dirty="0"/>
          </a:p>
          <a:p>
            <a:pPr>
              <a:defRPr sz="1800"/>
            </a:pPr>
            <a:r>
              <a:rPr lang="en-US" sz="2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Scope</a:t>
            </a:r>
            <a:r>
              <a:rPr lang="en-US" sz="22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 sz="1800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it? Variables declared inside a function or a block (e.g., inside {}) are called local variables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use it? Only within the function or block where it’s declared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Lifetime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Exists only while the function or block is running. It’s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destroyed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block ends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  <a:defRPr sz="1800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  <a:defRPr sz="1800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= 10; // Local variable</a:t>
            </a:r>
          </a:p>
          <a:p>
            <a:pPr marL="0" indent="0">
              <a:buNone/>
              <a:defRPr sz="1800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x; // Works here</a:t>
            </a:r>
          </a:p>
          <a:p>
            <a:pPr marL="0" indent="0">
              <a:buNone/>
              <a:defRPr sz="1800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  <a:defRPr sz="1800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2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&lt;&lt;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 //error get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1800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x cannot be used outside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myFunction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96" y="1805709"/>
            <a:ext cx="7328273" cy="4936836"/>
          </a:xfrm>
        </p:spPr>
        <p:txBody>
          <a:bodyPr>
            <a:normAutofit fontScale="77500" lnSpcReduction="20000"/>
          </a:bodyPr>
          <a:lstStyle/>
          <a:p>
            <a:endParaRPr sz="2000" dirty="0"/>
          </a:p>
          <a:p>
            <a:pPr>
              <a:defRPr sz="1800"/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Scope</a:t>
            </a:r>
            <a:r>
              <a:rPr lang="en-US" sz="28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it? Variables declared outside all functions or blocks, usually at the top of the program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use it? Anywhere in the program, in any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function.</a:t>
            </a:r>
          </a:p>
          <a:p>
            <a:pPr marL="0" indent="0">
              <a:buNone/>
              <a:defRPr sz="1800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 = 20; // Global variable</a:t>
            </a:r>
          </a:p>
          <a:p>
            <a:pPr marL="0" indent="0">
              <a:buNone/>
              <a:defRPr sz="18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myFunction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  <a:defRPr sz="18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g; // Can use g here</a:t>
            </a:r>
          </a:p>
          <a:p>
            <a:pPr marL="0" indent="0">
              <a:buNone/>
              <a:defRPr sz="18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  <a:defRPr sz="1800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main() {</a:t>
            </a:r>
          </a:p>
          <a:p>
            <a:pPr marL="0" indent="0">
              <a:buNone/>
              <a:defRPr sz="18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g; // Can use g here too</a:t>
            </a:r>
          </a:p>
          <a:p>
            <a:pPr marL="0" indent="0">
              <a:buNone/>
              <a:defRPr sz="18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pPr marL="0" indent="0">
              <a:buNone/>
              <a:defRPr sz="18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96" y="1805709"/>
            <a:ext cx="7328273" cy="4936836"/>
          </a:xfrm>
        </p:spPr>
        <p:txBody>
          <a:bodyPr>
            <a:normAutofit/>
          </a:bodyPr>
          <a:lstStyle/>
          <a:p>
            <a:endParaRPr sz="2000" dirty="0"/>
          </a:p>
          <a:p>
            <a:pPr>
              <a:defRPr sz="1800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Scope</a:t>
            </a:r>
            <a:r>
              <a:rPr lang="en-U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it? Variables declared inside a function’s parameter list or as static variables inside a function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use it? Only within that function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Lifetime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parameters, same as local variables. For static variables, they persist across function calls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countCalls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static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 = 0; // Static variable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count++;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"Called " &lt;&lt; count &lt;&lt; " times";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96" y="1805709"/>
            <a:ext cx="7328273" cy="4936836"/>
          </a:xfrm>
        </p:spPr>
        <p:txBody>
          <a:bodyPr>
            <a:normAutofit lnSpcReduction="10000"/>
          </a:bodyPr>
          <a:lstStyle/>
          <a:p>
            <a:endParaRPr sz="2000" dirty="0"/>
          </a:p>
          <a:p>
            <a:pPr>
              <a:defRPr sz="1800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Scope</a:t>
            </a:r>
            <a:r>
              <a:rPr lang="en-U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it? Variables declared inside a smaller block of code, like inside a loop or if statement (within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{}).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use it? Only inside that block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Lifetime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Exists only while the block is running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(true) {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= 5; // Block variable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y; // Works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  <a:defRPr sz="1800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y cannot be used outside the if block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96" y="1805709"/>
            <a:ext cx="7328273" cy="4936836"/>
          </a:xfrm>
        </p:spPr>
        <p:txBody>
          <a:bodyPr>
            <a:normAutofit lnSpcReduction="10000"/>
          </a:bodyPr>
          <a:lstStyle/>
          <a:p>
            <a:endParaRPr sz="2000" dirty="0"/>
          </a:p>
          <a:p>
            <a:pPr>
              <a:defRPr sz="1800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Namespace Scope</a:t>
            </a:r>
            <a:r>
              <a:rPr lang="en-U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it? Variables declared inside a namespace, which is a way to group related code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use it? Anywhere you access the namespace (using :: or using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namespace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mySpace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 = 100; // Namespace variable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  <a:defRPr sz="18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main() {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mySpace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::z; // Access with ::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221346"/>
            <a:ext cx="6345260" cy="3530600"/>
          </a:xfrm>
        </p:spPr>
        <p:txBody>
          <a:bodyPr>
            <a:noAutofit/>
          </a:bodyPr>
          <a:lstStyle/>
          <a:p>
            <a:pPr marL="0" indent="0">
              <a:buNone/>
              <a:defRPr sz="1800"/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data_type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variable_name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;           //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Declaration</a:t>
            </a:r>
          </a:p>
          <a:p>
            <a:pPr marL="0" indent="0">
              <a:buNone/>
              <a:defRPr sz="1800"/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data_type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variable_name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value;   // Declaration with initialization</a:t>
            </a:r>
          </a:p>
          <a:p>
            <a:pPr marL="0" indent="0">
              <a:buNone/>
              <a:defRPr sz="1800"/>
            </a:pPr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Common Data Types</a:t>
            </a:r>
            <a:r>
              <a:rPr lang="en-IN" sz="20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  <a:defRPr sz="1800"/>
            </a:pPr>
            <a:r>
              <a:rPr lang="en-I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Integer (e.g.,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x = 5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;)</a:t>
            </a:r>
          </a:p>
          <a:p>
            <a:pPr marL="0" indent="0">
              <a:buNone/>
              <a:defRPr sz="1800"/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float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Floating-point (e.g., float y = 3.14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;)</a:t>
            </a:r>
          </a:p>
          <a:p>
            <a:pPr marL="0" indent="0">
              <a:buNone/>
              <a:defRPr sz="1800"/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double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Double-precision (e.g., double z = 3.14159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;)</a:t>
            </a:r>
          </a:p>
          <a:p>
            <a:pPr marL="0" indent="0">
              <a:buNone/>
              <a:defRPr sz="1800"/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char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Character (e.g., char c = 'A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';)</a:t>
            </a:r>
          </a:p>
          <a:p>
            <a:pPr marL="0" indent="0">
              <a:buNone/>
              <a:defRPr sz="1800"/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bool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Boolean (e.g., bool flag = true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;)</a:t>
            </a:r>
          </a:p>
          <a:p>
            <a:pPr marL="0" indent="0">
              <a:buNone/>
              <a:defRPr sz="1800"/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String (requires &lt;string&gt;, e.g., string name = "John";)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2013527"/>
            <a:ext cx="8811489" cy="4701309"/>
          </a:xfrm>
        </p:spPr>
        <p:txBody>
          <a:bodyPr>
            <a:noAutofit/>
          </a:bodyPr>
          <a:lstStyle/>
          <a:p>
            <a:endParaRPr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 sz="1800"/>
            </a:pPr>
            <a:r>
              <a:rPr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000" dirty="0">
                <a:latin typeface="Cambria" panose="02040503050406030204" pitchFamily="18" charset="0"/>
                <a:ea typeface="Cambria" panose="02040503050406030204" pitchFamily="18" charset="0"/>
              </a:rPr>
              <a:t>Fixed values during program </a:t>
            </a:r>
            <a:r>
              <a:rPr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execution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1800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1800"/>
            </a:pPr>
            <a:r>
              <a:rPr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data_type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constant_name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value;  // Constant with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fixed value</a:t>
            </a:r>
          </a:p>
          <a:p>
            <a:pPr marL="0" indent="0">
              <a:buNone/>
              <a:defRPr sz="1800"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1800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MAX_SCORE = 100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// Maximum score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1800"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1800"/>
            </a:pP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lang="en-US" sz="20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Makes a variable unchangeable (e.g.,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DAYS = 7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;).</a:t>
            </a:r>
          </a:p>
          <a:p>
            <a:pPr marL="0" indent="0">
              <a:buNone/>
              <a:defRPr sz="1800"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1800"/>
            </a:pPr>
            <a:r>
              <a:rPr lang="en-US" sz="20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Must </a:t>
            </a: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Set Value: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You need to give a value when declaring (e.g.,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float TAX = 0.05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;).</a:t>
            </a:r>
          </a:p>
          <a:p>
            <a:pPr marL="0" indent="0">
              <a:buNone/>
              <a:defRPr sz="1800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History of C++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49055"/>
            <a:ext cx="6345260" cy="3530600"/>
          </a:xfrm>
        </p:spPr>
        <p:txBody>
          <a:bodyPr>
            <a:normAutofit fontScale="25000" lnSpcReduction="20000"/>
          </a:bodyPr>
          <a:lstStyle/>
          <a:p>
            <a:endParaRPr dirty="0"/>
          </a:p>
          <a:p>
            <a:r>
              <a:rPr sz="8000" dirty="0" smtClean="0">
                <a:latin typeface="Trebuchet MS" panose="020B0603020202020204" pitchFamily="34" charset="0"/>
              </a:rPr>
              <a:t> 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 is a powerful programming language used for high-performance software like games, operating systems, and financial </a:t>
            </a:r>
            <a:r>
              <a:rPr lang="en-US" sz="8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systems.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1979–1983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8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Bjarne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Stroustrup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Bell Labs created "C with Classes" to add object-oriented features (like classes) to C. Renamed </a:t>
            </a:r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1983, meaning "C incremented."</a:t>
            </a:r>
          </a:p>
          <a:p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1985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First C++ release with the </a:t>
            </a:r>
            <a:r>
              <a:rPr lang="en-US" sz="8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Cfront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compiler. </a:t>
            </a:r>
            <a:r>
              <a:rPr lang="en-US" sz="8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Stroustrup’s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book, </a:t>
            </a:r>
            <a:r>
              <a:rPr lang="en-US" sz="8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C++ Programming Language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introduced it to developers.</a:t>
            </a:r>
          </a:p>
          <a:p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1998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C++98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first standard, included the Standard Template Library (STL) for reusable code like lists and algorithms.</a:t>
            </a:r>
          </a:p>
          <a:p>
            <a:pPr marL="0" indent="0">
              <a:buNone/>
            </a:pP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2489200"/>
            <a:ext cx="8765309" cy="4368800"/>
          </a:xfrm>
        </p:spPr>
        <p:txBody>
          <a:bodyPr/>
          <a:lstStyle/>
          <a:p>
            <a:pPr marL="0" indent="0">
              <a:buNone/>
              <a:defRPr sz="1800"/>
            </a:pP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Names: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uppercase for constants, like MAX or PI, to make them clear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  <a:defRPr sz="1800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1800"/>
            </a:pP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Where Used:</a:t>
            </a:r>
          </a:p>
          <a:p>
            <a:pPr marL="0" indent="0">
              <a:buNone/>
              <a:defRPr sz="1800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Inside a function, only used there.</a:t>
            </a:r>
          </a:p>
          <a:p>
            <a:pPr marL="0" indent="0">
              <a:buNone/>
              <a:defRPr sz="18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Global: Outside functions, used everywhere in the program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Why Use Constants?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Safety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Prevents accidental changes to important values.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Clarity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Makes code easier to understand (e.g., PI instead of 3.14).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Examples in School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Use for fixed values like total students, max grades, or tax rates.</a:t>
            </a:r>
          </a:p>
          <a:p>
            <a:pPr marL="0" indent="0">
              <a:buNone/>
              <a:defRPr sz="18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0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C++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2011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C++11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(Modern C++) added auto variables, smart pointers,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multithreading, making coding easier and safer.</a:t>
            </a: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2014–2017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C++14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C++17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improved usability with features </a:t>
            </a:r>
            <a:r>
              <a:rPr lang="en-US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bindings, and a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filesystem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library.</a:t>
            </a: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C++20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introduced concepts, modules, ranges, and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enhancing code organization and modern programming.</a:t>
            </a: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C++23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added error-handling tools (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::expected), better containers, and debugging support.</a:t>
            </a:r>
            <a:endParaRPr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and Usage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036617"/>
            <a:ext cx="7319036" cy="3994727"/>
          </a:xfrm>
        </p:spPr>
        <p:txBody>
          <a:bodyPr>
            <a:noAutofit/>
          </a:bodyPr>
          <a:lstStyle/>
          <a:p>
            <a:endParaRPr sz="1100" dirty="0"/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 has been widely adopted in industries requiring high performance, such as: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Systems Programming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Operating systems (e.g., Windows, Linux kernels), drivers, and embedded systems.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 Development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Game engines like Unreal Engine and Unity rely heavily on C++ for performance.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High-frequency trading systems use C++ for low-latency processing.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Scientific Computing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Simulations and data analysis leverage C++’s speed and STL.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Graphics and Multimedia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Tools like Adobe Photoshop and Autodesk Maya are built with C++.</a:t>
            </a:r>
          </a:p>
        </p:txBody>
      </p:sp>
    </p:spTree>
    <p:extLst>
      <p:ext uri="{BB962C8B-B14F-4D97-AF65-F5344CB8AC3E}">
        <p14:creationId xmlns:p14="http://schemas.microsoft.com/office/powerpoint/2010/main" val="13871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Characteristics</a:t>
            </a:r>
            <a:endParaRPr lang="en-IN" dirty="0">
              <a:effectLst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63600" y="2635107"/>
            <a:ext cx="729210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C++ provides fine-grained control over memory and resources, rivaling 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multiple paradigms (procedural, object-oriented, generic, functional).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Runs on virtually all platforms, from microcontrollers to supercomputers.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language’s rich feature set makes it powerful but challenging to master. </a:t>
            </a:r>
          </a:p>
        </p:txBody>
      </p:sp>
    </p:spTree>
    <p:extLst>
      <p:ext uri="{BB962C8B-B14F-4D97-AF65-F5344CB8AC3E}">
        <p14:creationId xmlns:p14="http://schemas.microsoft.com/office/powerpoint/2010/main" val="8764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structure of a C++ program is like a recipe: it has specific parts that work together to make the program run. Here’s a simple, student-friendly explanation of the key components, with an example and study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tips</a:t>
            </a:r>
          </a:p>
          <a:p>
            <a:pPr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of a C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a few essential parts. Here’s a simple example: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// Include library</a:t>
            </a:r>
          </a:p>
          <a:p>
            <a:pPr marL="0" indent="0">
              <a:buNone/>
              <a:defRPr sz="1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namespace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// Use standard namespace</a:t>
            </a:r>
          </a:p>
          <a:p>
            <a:pPr>
              <a:defRPr sz="18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18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main()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Starting point</a:t>
            </a:r>
          </a:p>
          <a:p>
            <a:pPr marL="0" indent="0">
              <a:buNone/>
              <a:defRPr sz="1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"Hello, Students!" &lt;&lt;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// Print message</a:t>
            </a:r>
          </a:p>
          <a:p>
            <a:pPr marL="0" indent="0">
              <a:buNone/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0; // End program</a:t>
            </a:r>
          </a:p>
          <a:p>
            <a:pPr marL="0" indent="0">
              <a:buNone/>
              <a:defRPr sz="1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lang="en-US" sz="24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2400" b="1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sz="24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en-US" sz="2400" b="1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sz="24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&gt;:</a:t>
            </a:r>
          </a:p>
          <a:p>
            <a:pPr marL="0" indent="0">
              <a:buNone/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using namespace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;:Lets you write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cout.A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shortcut for using standard tools.</a:t>
            </a:r>
          </a:p>
          <a:p>
            <a:pPr marL="0" indent="0">
              <a:buNone/>
              <a:defRPr sz="1800"/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namespace </a:t>
            </a:r>
            <a:r>
              <a:rPr lang="en-US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24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;:</a:t>
            </a:r>
          </a:p>
          <a:p>
            <a:pPr marL="0" indent="0">
              <a:buNone/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write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cout.A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shortcut for using standard tools.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73" y="1861126"/>
            <a:ext cx="6345260" cy="4996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/>
            </a:pPr>
            <a:r>
              <a:rPr lang="en-US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</a:t>
            </a:r>
            <a:r>
              <a:rPr lang="en-US" sz="24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0" indent="0">
              <a:buNone/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point of 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program.Code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goes inside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{}.</a:t>
            </a:r>
          </a:p>
          <a:p>
            <a:pPr marL="0" indent="0">
              <a:buNone/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return 0; (means "done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</a:t>
            </a:r>
          </a:p>
          <a:p>
            <a:pPr marL="0" indent="0">
              <a:buNone/>
              <a:defRPr sz="1800"/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Body</a:t>
            </a:r>
            <a:r>
              <a:rPr lang="en-US" sz="24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  <a:defRPr sz="1800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Inside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main’s {}, write code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like:cout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"Hello"; (print)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= 10; (variable)Does the actual work.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301</TotalTime>
  <Words>1457</Words>
  <Application>Microsoft Office PowerPoint</Application>
  <PresentationFormat>On-screen Show (4:3)</PresentationFormat>
  <Paragraphs>201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Century Gothic</vt:lpstr>
      <vt:lpstr>Trebuchet MS</vt:lpstr>
      <vt:lpstr>Wingdings 3</vt:lpstr>
      <vt:lpstr>Ion Boardroom</vt:lpstr>
      <vt:lpstr>C++ Programming – Chapter 1</vt:lpstr>
      <vt:lpstr>History of C++ – Part 1</vt:lpstr>
      <vt:lpstr>History of C++ – Part 2</vt:lpstr>
      <vt:lpstr>Impact and Usage</vt:lpstr>
      <vt:lpstr>Key Characteristics</vt:lpstr>
      <vt:lpstr>Structure of a C++ Program</vt:lpstr>
      <vt:lpstr>Structure of a C++ Program</vt:lpstr>
      <vt:lpstr>Structure of a C++ Program</vt:lpstr>
      <vt:lpstr>Structure of a C++ Program</vt:lpstr>
      <vt:lpstr>Comments in C++</vt:lpstr>
      <vt:lpstr>35 Keywords of C++</vt:lpstr>
      <vt:lpstr>Identifiers</vt:lpstr>
      <vt:lpstr>Scope of Variables</vt:lpstr>
      <vt:lpstr>Scope of Variables</vt:lpstr>
      <vt:lpstr>Scope of Variables</vt:lpstr>
      <vt:lpstr>Scope of Variables</vt:lpstr>
      <vt:lpstr>Scope of Variables</vt:lpstr>
      <vt:lpstr>Variable Declaration</vt:lpstr>
      <vt:lpstr>Constants</vt:lpstr>
      <vt:lpstr>Constants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– Chapter 1</dc:title>
  <dc:subject/>
  <dc:creator>ZALA AYUSHIBA</dc:creator>
  <cp:keywords/>
  <dc:description>generated using python-pptx</dc:description>
  <cp:lastModifiedBy>Microsoft account</cp:lastModifiedBy>
  <cp:revision>27</cp:revision>
  <dcterms:created xsi:type="dcterms:W3CDTF">2013-01-27T09:14:16Z</dcterms:created>
  <dcterms:modified xsi:type="dcterms:W3CDTF">2025-07-09T14:04:03Z</dcterms:modified>
  <cp:category/>
</cp:coreProperties>
</file>