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JHX0OQEvifH3X+F6yKAVLrRgF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C040DF-5EA3-4D5B-B4BE-CBF1FB45A963}">
  <a:tblStyle styleId="{52C040DF-5EA3-4D5B-B4BE-CBF1FB45A96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79A45AE-587B-4920-8E31-549088CAB501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7F0D3A3-34EC-4DAF-86A0-70B59658A6C3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: ~ 으로</a:t>
            </a:r>
            <a:endParaRPr/>
          </a:p>
        </p:txBody>
      </p:sp>
      <p:sp>
        <p:nvSpPr>
          <p:cNvPr id="231" name="Google Shape;23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여러 연산자를 사용하는 경우 우선 순위를 고려하여 사용</a:t>
            </a:r>
            <a:endParaRPr/>
          </a:p>
        </p:txBody>
      </p:sp>
      <p:sp>
        <p:nvSpPr>
          <p:cNvPr id="359" name="Google Shape;35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처음 위의 코드를 보면, 원래 IN을 썼을 때 우선순위에 상관 없이 진짜 문제에 원하는 답이 나오는데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여기선 OR와 AND의 우선 순위를 보여주기 위해서 저렇게 한 것 같음</a:t>
            </a:r>
            <a:endParaRPr/>
          </a:p>
        </p:txBody>
      </p:sp>
      <p:sp>
        <p:nvSpPr>
          <p:cNvPr id="366" name="Google Shape;36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DQL (질의어)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- SELECT : 테이블에 저장된 데이터를 조회하는 데 사용되는 가장 기본적인 문법이고 가장 많이 사용됨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DML (데이터 조작어)</a:t>
            </a: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데이터를 삽입, 변경 삭제 즉 조작하는 역할을 하는 명령어 INSERT, UPDATE, DELETE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INSERT : 새로운 데이터를 삽입함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UPDATE : 기존의 데이터를 변경함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DELETE : 기존의 데이터를 삭제함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DDL (데이터정의어)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객체들을 생성, 변경, 제거시 사용 CREATE, ALTER, DROP, RENAME, TRUNCATE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CREATE : 새로운 테이블을 생성함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ALTER : 기존의 테이블을 변경함 (컬럼을 추가하거나 변경)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RENAME : 테이블의 이름을 변경함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TRUNCATE : 테이블을 잘라냄(테이블 내의 저장된 내용 삭제)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DROP : 기존의 테이블을 삭제함 (테이블의 구조 자체를 제거)</a:t>
            </a:r>
            <a:b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TCL (트랜잭션 제어언어)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일관성을 유지하면서 안정적으로 데이터를 복구시키기 위해서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Transaction은 여러개의 DML(데이터조작어) 명령문들을 하나의 작업단위로 묶어놓은 집합이다.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 없이 완벽하게 입력한 명령어만 영구 저장하기 위해 TCL을 사용한다.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 COMMIT : 변경된 내용을 영구 저장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ROLLBACK : 변경되기 이전 상태로 되돌림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SAVAPOINT : 특정 위치까지를 영구 저장 혹은 이전 상태로 돌리기 위해 저장점을 만듬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VARCHAR는 ORACLE에서 쓰지 말라고 하고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나중에 자기네가 다른 곳에 쓴다고 했다고 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LONG도 사용하지 않기를 권고 중, 대신 CLOB이나 BLOB 사용</a:t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김치에서 CHAR(3)을 오류 안 나게 하는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안에 크기를 숫자만 입력하면 기본적으로 byte로 인식하기 때문에 에러가 나는 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따라서 3 char 라고 해주면 오류가 나지 않는다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여기서 한글이 3byte인 이유는 현재 오라클이 utf-8로 되어있기 때문에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확인하는 방법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관리자 계정에서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SELECT * FROM sys.props$ where name='NLS_CHARACTERSET';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바꿀 수도 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&lt;&lt; couplewith.tistory.com/entry/오라클-Charset-변경-해야-하는-이유와-방법 &gt;&gt;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NCHAR/NVARCHAR2의 탄생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CHAR와 VARCHAR2는 다른 나라 문자를 수용하기 힘듦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그 대안으로 나온 것이 NCHAR/NVARCHAR2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DML</a:t>
              </a:r>
              <a:b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(SELECT)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SELECT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633413" y="1125538"/>
            <a:ext cx="10931525" cy="146526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조회한 결과를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 Set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이라고 하는데 SELECT구문에 의해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조회된 행들의 집합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의미.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 Set은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0개 이상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행이 포함될 수 있고 Result Set은 특정한 기준에 의해 정렬 가능.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테이블의 특정 컬럼, 특정 행, 특정 행/컬럼 또는 여러 테이블의 특정 행/컬럼 조회 가능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1125538" y="2698433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작성법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1128256" y="3250882"/>
            <a:ext cx="9961563" cy="14277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 명 [, 컬럼명, …]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테이블 명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조건식;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 flipH="1">
            <a:off x="1125537" y="4724760"/>
            <a:ext cx="996428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SELECT   : 조회하고자 하는 컬럼명 기술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여러 컬럼을 조회하는 경우 컬럼은 쉼표로 구분하고, 마지막 컬럼 다음은 쉼표를 사용하지 않음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모든 컬럼 조회 시 컬럼 명 대신 ‘*’ 기호 사용 가능하며 조회 결과는 기술한 컬럼 명 순으로 표시 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FROM    : 조회 대상 컬럼이 포함된 테이블 명 기술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WHERE  : 행을 선택하는 조건 기술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여러 개의 제한 조건을 포함할 수 있으며, 각각의 제한 조건은 논리 연산자로 연결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제한 조건을 만족시키는 행들만 Result Set에 포함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SELECT 예시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기본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1128256" y="1604962"/>
            <a:ext cx="9961563" cy="18240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 전부의 사번과 이름, 월급을 조회하는 구문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5780" y="461336"/>
            <a:ext cx="2750820" cy="59353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SELECT 예시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기본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128256" y="1604962"/>
            <a:ext cx="9961563" cy="20831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 전부의 모든 정보를 조회하는 구문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EMP_NO, EMAIL, PHONE, DEPT_CODE, JOB_CODE, SAL_LEVEL,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SALARY, BONUS, MANAGER_ID, HIRE_DATE, ENT_DATE, ENT_YN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065" y="3778864"/>
            <a:ext cx="7383463" cy="29067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SELECT 예시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1125538" y="1052513"/>
            <a:ext cx="31213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 값 산술 연산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1128256" y="1604962"/>
            <a:ext cx="9961563" cy="18240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값에 대해 산술 연산한 결과 조회 가능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* 12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(SALARY + (SALARY*BONUS)) * 12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345" y="3628633"/>
            <a:ext cx="3877310" cy="287535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SELECT 예시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 별칭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1128256" y="1604962"/>
            <a:ext cx="9961563" cy="26948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‘AS 별칭‘이나 “별칭”, 또는 ‘AS “별칭“’을 기술하여 컬럼 별칭을 지을 수 있음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이름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SALARY*12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“연봉(원)”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(SALARY + (SALARY*BONUS))*12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“총 소득(원)“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1125538" y="4312266"/>
            <a:ext cx="41280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숫자 혹은 특수문자가 포함되는 경우에 “ “ 사용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AS 생략 가능(공백으로 구분)</a:t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4862" y="2952405"/>
            <a:ext cx="2386013" cy="32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SELECT 예시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1125538" y="1052513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리터럴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1128256" y="1604962"/>
            <a:ext cx="9961563" cy="26948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임의로 지정한 문자열을 SELECT절에 사용하면 테이블에 존재하는 데이터처럼 활용 가능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SALARY,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‘원’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 단위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1125538" y="4312266"/>
            <a:ext cx="40216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문자나 날짜 리터럴은 ‘ ‘ 기호 사용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리터럴은 Result Set의 모든 행에 반복 표시 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6" name="Google Shape;2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2315" y="2714913"/>
            <a:ext cx="2605088" cy="37179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SELECT 예시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1125538" y="1052513"/>
            <a:ext cx="20377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DISTINCT</a:t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1128256" y="1604962"/>
            <a:ext cx="9961563" cy="18240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컬럼에 포함된 데이터 중 중복 값을 제외하고 한 번씩만 표시하고자 할 때 사용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DISTINCT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JOB_CODE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1125538" y="3443586"/>
            <a:ext cx="26276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SELECT절에 1회만 기술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5" name="Google Shape;2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233" y="2166006"/>
            <a:ext cx="838200" cy="45434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56" name="Google Shape;25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9528" y="3309799"/>
            <a:ext cx="1223962" cy="22558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SELECT 예시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1125538" y="1052513"/>
            <a:ext cx="20281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WHERE절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1128256" y="1604961"/>
            <a:ext cx="9961563" cy="49329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검색할 컬럼의 조건을 설정하여 행 결정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부서코드가 ‘D9’인 직원의 이름, 부서코드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DEPT_CODE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 = ‘D9’;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급여가 4000000보다 많은 직원 이름과 급여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&gt; 4000000; 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4" name="Google Shape;2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599" y="3085178"/>
            <a:ext cx="2521750" cy="11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8859" y="5216798"/>
            <a:ext cx="2385229" cy="90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SELECT 예시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1125538" y="1052513"/>
            <a:ext cx="20281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WHERE절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1128256" y="1604961"/>
            <a:ext cx="9961563" cy="503967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 조건 작성 시 AND/OR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부서코드가 ‘D6’이고 급여를 2000000보다 많이 받는 직원의 이름, 부서코드, 급여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DEPT_CODE, SALARY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= ‘D6’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&gt; 2000000;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부서코드가 ‘D6’이거나 급여를 2000000보다 많이 받는 직원의 이름, 부서코드, 급여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DEPT_CODE, SALARY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= ‘D6’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&gt; 2000000;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519" y="3168015"/>
            <a:ext cx="3833602" cy="116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2417" y="5109688"/>
            <a:ext cx="3527805" cy="141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연결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‘||’를 사용하여 여러 컬럼을 하나의 컬럼인 것처럼 연결하거나 컬럼과 리터럴을 연결함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1125538" y="1905953"/>
            <a:ext cx="4352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컬럼과 컬럼을 연결한 경우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1128256" y="2458403"/>
            <a:ext cx="9961563" cy="107281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1125538" y="3734753"/>
            <a:ext cx="4660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컬럼과 리터럴을 연결한 경우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1128256" y="4287203"/>
            <a:ext cx="9961563" cy="107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‘의 월급은 ‘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‘원 입니다.’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3">
            <a:alphaModFix/>
          </a:blip>
          <a:srcRect b="0" l="12128" r="0" t="0"/>
          <a:stretch/>
        </p:blipFill>
        <p:spPr>
          <a:xfrm>
            <a:off x="8576309" y="2035177"/>
            <a:ext cx="2198372" cy="194919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4">
            <a:alphaModFix/>
          </a:blip>
          <a:srcRect b="0" l="8505" r="0" t="0"/>
          <a:stretch/>
        </p:blipFill>
        <p:spPr>
          <a:xfrm>
            <a:off x="7949881" y="4407598"/>
            <a:ext cx="3451228" cy="213638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주요 용어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241240" y="1460996"/>
            <a:ext cx="11717455" cy="3391357"/>
            <a:chOff x="-2600" y="1339076"/>
            <a:chExt cx="11717455" cy="3391357"/>
          </a:xfrm>
        </p:grpSpPr>
        <p:pic>
          <p:nvPicPr>
            <p:cNvPr id="101" name="Google Shape;10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04985" y="1644650"/>
              <a:ext cx="2309870" cy="1409701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102" name="Google Shape;10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5225" y="1631811"/>
              <a:ext cx="8633579" cy="3098622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03" name="Google Shape;103;p2"/>
            <p:cNvSpPr/>
            <p:nvPr/>
          </p:nvSpPr>
          <p:spPr>
            <a:xfrm>
              <a:off x="370304" y="1631810"/>
              <a:ext cx="487521" cy="3098621"/>
            </a:xfrm>
            <a:prstGeom prst="rect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090863" y="1613217"/>
              <a:ext cx="622876" cy="3117215"/>
            </a:xfrm>
            <a:prstGeom prst="rect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960561" y="1631255"/>
              <a:ext cx="664821" cy="3099176"/>
            </a:xfrm>
            <a:prstGeom prst="rect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397424" y="1648322"/>
              <a:ext cx="859096" cy="1406029"/>
            </a:xfrm>
            <a:prstGeom prst="rect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2257" y="3241397"/>
              <a:ext cx="8827295" cy="126722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219450" y="1934886"/>
              <a:ext cx="300037" cy="115887"/>
            </a:xfrm>
            <a:prstGeom prst="rect">
              <a:avLst/>
            </a:prstGeom>
            <a:noFill/>
            <a:ln cap="flat" cmpd="sng" w="2857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9" name="Google Shape;109;p2"/>
            <p:cNvCxnSpPr>
              <a:stCxn id="105" idx="0"/>
              <a:endCxn id="106" idx="0"/>
            </p:cNvCxnSpPr>
            <p:nvPr/>
          </p:nvCxnSpPr>
          <p:spPr>
            <a:xfrm flipH="1" rot="-5400000">
              <a:off x="7551372" y="-627145"/>
              <a:ext cx="17100" cy="4533900"/>
            </a:xfrm>
            <a:prstGeom prst="curvedConnector3">
              <a:avLst>
                <a:gd fmla="val -2053788" name="adj1"/>
              </a:avLst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0" name="Google Shape;110;p2"/>
            <p:cNvSpPr/>
            <p:nvPr/>
          </p:nvSpPr>
          <p:spPr>
            <a:xfrm>
              <a:off x="1490028" y="2515036"/>
              <a:ext cx="789612" cy="151963"/>
            </a:xfrm>
            <a:prstGeom prst="rect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-2600" y="3150770"/>
              <a:ext cx="365125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Malgun Gothic"/>
                <a:buNone/>
              </a:pPr>
              <a:r>
                <a:rPr b="1" i="0" lang="en-US" sz="14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①</a:t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219738" y="1339076"/>
              <a:ext cx="365125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1400"/>
                <a:buFont typeface="Malgun Gothic"/>
                <a:buNone/>
              </a:pPr>
              <a:r>
                <a:rPr b="1" i="0" lang="en-US" sz="1400" u="none" cap="none" strike="noStrike">
                  <a:solidFill>
                    <a:srgbClr val="00B0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②</a:t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432295" y="1339076"/>
              <a:ext cx="363537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Malgun Gothic"/>
                <a:buNone/>
              </a:pPr>
              <a:r>
                <a:rPr b="1" i="0" lang="en-US" sz="1400" u="none" cap="none" strike="noStrike">
                  <a:solidFill>
                    <a:schemeClr val="accent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③</a:t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5110408" y="1339076"/>
              <a:ext cx="365125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400"/>
                <a:buFont typeface="Malgun Gothic"/>
                <a:buNone/>
              </a:pPr>
              <a:r>
                <a:rPr b="1" i="0" lang="en-US" sz="1400" u="none" cap="none" strike="noStrike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④</a:t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6008770" y="1673109"/>
              <a:ext cx="363537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00"/>
                <a:buFont typeface="Malgun Gothic"/>
                <a:buNone/>
              </a:pPr>
              <a:r>
                <a:rPr b="1" i="0" lang="en-US" sz="1400" u="none" cap="none" strike="noStrike">
                  <a:solidFill>
                    <a:srgbClr val="00206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⑤</a:t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1213602" y="2437029"/>
              <a:ext cx="363537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Malgun Gothic"/>
                <a:buNone/>
              </a:pPr>
              <a:r>
                <a:rPr b="1" i="0" lang="en-US" sz="1400" u="none" cap="none" strike="noStrike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⑥</a:t>
              </a:r>
              <a:endParaRPr/>
            </a:p>
          </p:txBody>
        </p:sp>
      </p:grpSp>
      <p:graphicFrame>
        <p:nvGraphicFramePr>
          <p:cNvPr id="117" name="Google Shape;117;p2"/>
          <p:cNvGraphicFramePr/>
          <p:nvPr/>
        </p:nvGraphicFramePr>
        <p:xfrm>
          <a:off x="2032001" y="55355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{52C040DF-5EA3-4D5B-B4BE-CBF1FB45A963}</a:tableStyleId>
              </a:tblPr>
              <a:tblGrid>
                <a:gridCol w="3066625"/>
                <a:gridCol w="3066625"/>
                <a:gridCol w="3066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C00000"/>
                          </a:solidFill>
                        </a:rPr>
                        <a:t>① 행(Row)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F0"/>
                          </a:solidFill>
                        </a:rPr>
                        <a:t>② 컬럼(Column)</a:t>
                      </a:r>
                      <a:endParaRPr b="1" sz="1800" u="none" cap="none" strike="noStrike">
                        <a:solidFill>
                          <a:srgbClr val="00B0F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</a:rPr>
                        <a:t>③ 기본키(Primary Key)</a:t>
                      </a:r>
                      <a:endParaRPr b="1" sz="1800" u="none" cap="none" strike="noStrike">
                        <a:solidFill>
                          <a:schemeClr val="accent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50"/>
                          </a:solidFill>
                        </a:rPr>
                        <a:t>④ 외래키(Foreign Key)</a:t>
                      </a:r>
                      <a:endParaRPr b="1" sz="18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</a:rPr>
                        <a:t>⑤ Null(값이 없음)</a:t>
                      </a:r>
                      <a:endParaRPr b="1" sz="1800" u="none" cap="none" strike="noStrike">
                        <a:solidFill>
                          <a:srgbClr val="00206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030A0"/>
                          </a:solidFill>
                        </a:rPr>
                        <a:t>⑥ 컬럼값</a:t>
                      </a:r>
                      <a:endParaRPr b="1" sz="1800" u="none" cap="none" strike="noStrike">
                        <a:solidFill>
                          <a:srgbClr val="7030A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논리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제한 조건 결과를 하나의 논리 결과로 만들어줌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3" name="Google Shape;293;p20"/>
          <p:cNvGraphicFramePr/>
          <p:nvPr/>
        </p:nvGraphicFramePr>
        <p:xfrm>
          <a:off x="2401570" y="2162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{E7F0D3A3-34EC-4DAF-86A0-70B59658A6C3}</a:tableStyleId>
              </a:tblPr>
              <a:tblGrid>
                <a:gridCol w="2016225"/>
                <a:gridCol w="5400575"/>
              </a:tblGrid>
              <a:tr h="38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연산자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AND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여러 조건이 동시에 TRUE일 경우에만 TRUE값 반환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OR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여러 조건들 중에 어느 하나의 조건만 TRUE이면 TRUE값 반환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NOT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조건에 대한 반대 값으로 반환(NULL 제외)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4" name="Google Shape;294;p20"/>
          <p:cNvGraphicFramePr/>
          <p:nvPr/>
        </p:nvGraphicFramePr>
        <p:xfrm>
          <a:off x="2617470" y="439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{E7F0D3A3-34EC-4DAF-86A0-70B59658A6C3}</a:tableStyleId>
              </a:tblPr>
              <a:tblGrid>
                <a:gridCol w="810025"/>
                <a:gridCol w="810025"/>
                <a:gridCol w="810025"/>
                <a:gridCol w="810025"/>
              </a:tblGrid>
              <a:tr h="38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20"/>
          <p:cNvSpPr txBox="1"/>
          <p:nvPr/>
        </p:nvSpPr>
        <p:spPr>
          <a:xfrm>
            <a:off x="3338195" y="4076700"/>
            <a:ext cx="177323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[AND 연산 결과]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6" name="Google Shape;296;p20"/>
          <p:cNvGraphicFramePr/>
          <p:nvPr/>
        </p:nvGraphicFramePr>
        <p:xfrm>
          <a:off x="6289358" y="439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{E7F0D3A3-34EC-4DAF-86A0-70B59658A6C3}</a:tableStyleId>
              </a:tblPr>
              <a:tblGrid>
                <a:gridCol w="810425"/>
                <a:gridCol w="810425"/>
                <a:gridCol w="810425"/>
                <a:gridCol w="810425"/>
              </a:tblGrid>
              <a:tr h="38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75" marL="91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20"/>
          <p:cNvSpPr txBox="1"/>
          <p:nvPr/>
        </p:nvSpPr>
        <p:spPr>
          <a:xfrm>
            <a:off x="7106920" y="4076700"/>
            <a:ext cx="15584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[OR 연산 결과]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비교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633413" y="1125538"/>
            <a:ext cx="10931525" cy="105378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표현식 사이의 관계를 비교하기 위해 사용하고 비교 결과는 논리 결과(TRUE/FALSE/NULL) 중 하나가 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 비교하는 두 컬럼 값/표현식은 서로 동일한 데이터 타입이어야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4" name="Google Shape;304;p21"/>
          <p:cNvGraphicFramePr/>
          <p:nvPr/>
        </p:nvGraphicFramePr>
        <p:xfrm>
          <a:off x="2387600" y="2728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{E7F0D3A3-34EC-4DAF-86A0-70B59658A6C3}</a:tableStyleId>
              </a:tblPr>
              <a:tblGrid>
                <a:gridCol w="2520275"/>
                <a:gridCol w="4896525"/>
              </a:tblGrid>
              <a:tr h="3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연산자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=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같다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&gt; , &lt;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크다 / 작다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&gt;= , =&lt;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크거나 같다 / 작거나 같다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&lt;&gt; , != , ^=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같지 않다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BETWEEN AND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특정 범위에 포함되는지 비교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LIKE / NOT LIKE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문자 패턴 비교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IS NULL / IS NOT NULL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NULL 여부 비교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IN / NOT IN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비교 값 목록에 포함/미포함 되는지 여부 비교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5" name="Google Shape;305;p21"/>
          <p:cNvSpPr txBox="1"/>
          <p:nvPr/>
        </p:nvSpPr>
        <p:spPr>
          <a:xfrm>
            <a:off x="5114001" y="5982239"/>
            <a:ext cx="19639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[주요 비교 연산자]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비교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1125538" y="1052513"/>
            <a:ext cx="2875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BETWEEN AND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1128256" y="1604962"/>
            <a:ext cx="9961563" cy="40338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비교하려는 값이 지정한 범위에 포함되면 TRUE를 리턴하는 연산자로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상한 값과 하한 값의 경계도 포함됨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급여를 3500000보다 많이 받고 6000000보다 적게 받는 직원 이름과 급여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&gt;= 3500000 AND SALARY &lt;= 6000000;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BETWEEN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3500000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6000000;</a:t>
            </a:r>
            <a:endParaRPr/>
          </a:p>
        </p:txBody>
      </p:sp>
      <p:pic>
        <p:nvPicPr>
          <p:cNvPr id="313" name="Google Shape;313;p22"/>
          <p:cNvPicPr preferRelativeResize="0"/>
          <p:nvPr/>
        </p:nvPicPr>
        <p:blipFill rotWithShape="1">
          <a:blip r:embed="rId3">
            <a:alphaModFix/>
          </a:blip>
          <a:srcRect b="0" l="13109" r="0" t="0"/>
          <a:stretch/>
        </p:blipFill>
        <p:spPr>
          <a:xfrm>
            <a:off x="8168640" y="3429000"/>
            <a:ext cx="2502218" cy="20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비교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1125538" y="1052513"/>
            <a:ext cx="12570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LIKE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1128256" y="1604962"/>
            <a:ext cx="9961563" cy="51006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비교하려는 값이 지정한 특정 패턴을 만족하면 TRUE를 리턴하는 연산자로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‘%’와 ‘_’를 와일드카드로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‘전‘씨 성을 가진 직원 이름과 급여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LIKE ‘전%’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핸드폰의 앞 네 자리 중 첫 번호가 7인 직원 이름과 전화번호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PHONE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PHONE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LIKE ‘_ _ _7%’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 b="0" l="13919" r="0" t="0"/>
          <a:stretch/>
        </p:blipFill>
        <p:spPr>
          <a:xfrm>
            <a:off x="6934199" y="5443536"/>
            <a:ext cx="2604813" cy="118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3"/>
          <p:cNvPicPr preferRelativeResize="0"/>
          <p:nvPr/>
        </p:nvPicPr>
        <p:blipFill rotWithShape="1">
          <a:blip r:embed="rId4">
            <a:alphaModFix/>
          </a:blip>
          <a:srcRect b="0" l="15057" r="0" t="0"/>
          <a:stretch/>
        </p:blipFill>
        <p:spPr>
          <a:xfrm>
            <a:off x="6934199" y="3475588"/>
            <a:ext cx="2604813" cy="9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비교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1125538" y="1052513"/>
            <a:ext cx="12570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LIKE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1128256" y="1604962"/>
            <a:ext cx="9961563" cy="36680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와일드 카드 문자와 패턴의 특수문자가 동일한 경우 어떤 것을 패턴으로 결정하는지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구분하지 못하기 때문에 데이터로 처리할 와일드 카드 문자 패턴 기호 앞에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임의의 특수문자를 사용하고 ESCAPE OPTION으로 등록하여 처리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EMAIL ID 중 ‘_’의 앞이 3자리인 직원 이름, 이메일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EMAIL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EMAIL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LIKE ‘_ _ _#_%’ ESCAPE ‘#’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0" l="11641" r="0" t="0"/>
          <a:stretch/>
        </p:blipFill>
        <p:spPr>
          <a:xfrm>
            <a:off x="7787639" y="3197860"/>
            <a:ext cx="27590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비교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1125538" y="1052513"/>
            <a:ext cx="20163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NOT LIKE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1128256" y="1604962"/>
            <a:ext cx="9961563" cy="43691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‘이’씨 성이 아닌 직원 사번, 이름, 이메일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EMAIL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LIKE ‘이%’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EMAIL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LIKE ‘이%’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3">
            <a:alphaModFix/>
          </a:blip>
          <a:srcRect b="0" l="8584" r="0" t="0"/>
          <a:stretch/>
        </p:blipFill>
        <p:spPr>
          <a:xfrm>
            <a:off x="7239000" y="1694816"/>
            <a:ext cx="2871177" cy="420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비교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1125538" y="1052513"/>
            <a:ext cx="41435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IS NULL과 IS NOT NULL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128256" y="1604962"/>
            <a:ext cx="9961563" cy="49329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 여부를 비교하는 연산자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관리자도 없고 부서 배치도 받지 않은 직원 조회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MANAGER_ID, DEPT_CODE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MANAGER_ID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IS NULL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AND DEPT_CODE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IS NULL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부서 배치를 받지 않았지만 보너스를 지급받는 직원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BONUS, DEPT_CODE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IS NULL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AND BONUS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IS NOT NULL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pic>
        <p:nvPicPr>
          <p:cNvPr id="346" name="Google Shape;346;p26"/>
          <p:cNvPicPr preferRelativeResize="0"/>
          <p:nvPr/>
        </p:nvPicPr>
        <p:blipFill rotWithShape="1">
          <a:blip r:embed="rId3">
            <a:alphaModFix/>
          </a:blip>
          <a:srcRect b="0" l="8440" r="0" t="0"/>
          <a:stretch/>
        </p:blipFill>
        <p:spPr>
          <a:xfrm>
            <a:off x="7360920" y="3053556"/>
            <a:ext cx="3513138" cy="75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 rotWithShape="1">
          <a:blip r:embed="rId4">
            <a:alphaModFix/>
          </a:blip>
          <a:srcRect b="0" l="11481" r="0" t="-2468"/>
          <a:stretch/>
        </p:blipFill>
        <p:spPr>
          <a:xfrm>
            <a:off x="7558405" y="5410200"/>
            <a:ext cx="3118168" cy="50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비교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1125538" y="1052513"/>
            <a:ext cx="981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</a:t>
            </a: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1128256" y="1604962"/>
            <a:ext cx="9961563" cy="48720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비교하려는 값 목록에 일치하는 값이 있으면 TRUE를 반환하는 연산자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D6 부서와 D8 부서원들의 이름, 부서코드, 급여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DEPT_CODE,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(‘D6’, ‘D8’);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DEPT_CODE,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= ‘D6’ OR DEPT_CODE = ‘D8’;</a:t>
            </a:r>
            <a:endParaRPr/>
          </a:p>
        </p:txBody>
      </p:sp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b="0" l="8460" r="0" t="0"/>
          <a:stretch/>
        </p:blipFill>
        <p:spPr>
          <a:xfrm>
            <a:off x="6583680" y="3429000"/>
            <a:ext cx="4134010" cy="218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연산자 우선순위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2" name="Google Shape;362;p28"/>
          <p:cNvGraphicFramePr/>
          <p:nvPr/>
        </p:nvGraphicFramePr>
        <p:xfrm>
          <a:off x="1089342" y="1200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{E7F0D3A3-34EC-4DAF-86A0-70B59658A6C3}</a:tableStyleId>
              </a:tblPr>
              <a:tblGrid>
                <a:gridCol w="1698625"/>
                <a:gridCol w="8337250"/>
              </a:tblGrid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우선순위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연산자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산술 연산자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 연산자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비교 연산자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 NULL / IS NOT NULL , LIKE , IN / NOT IN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BETWEEN AND / NOT BETWEEN AND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논리 연산자 – NOT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논리 연산자 – AND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논리연산자 – OR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연산자 우선순위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633413" y="1125538"/>
            <a:ext cx="10931525" cy="553434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‘J2’ 또는 ‘J7’ 직급 코드 중 급여를 2000000보다 많이 받는 직원의 이름, 급여, 직급코드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SALARY, JOB_CODE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JOB_CODE =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‘J7’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JOB_CODE = ‘J2’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&gt; 2000000;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연산자 우선 순위에 의해서 AND가 먼저 실행됨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J2직급의 급여 2000000 이상 받는 직원이거나 J7직급인 직원이라는 의미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SALARY, JOB_CODE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JOB_CODE =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‘J7’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JOB_CODE = ‘J2’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2000000;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우선순위를 고려하여 OR가 먼저 처리 되도록 ( )를 이용해 우선 순위 변경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J7 직급이거나 J2직급인 직원들 중 급여 2000000 이상 받는 직원이라는 의미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0" name="Google Shape;370;p29"/>
          <p:cNvPicPr preferRelativeResize="0"/>
          <p:nvPr/>
        </p:nvPicPr>
        <p:blipFill rotWithShape="1">
          <a:blip r:embed="rId3">
            <a:alphaModFix/>
          </a:blip>
          <a:srcRect b="4421" l="7171" r="24866" t="0"/>
          <a:stretch/>
        </p:blipFill>
        <p:spPr>
          <a:xfrm>
            <a:off x="7646695" y="2059305"/>
            <a:ext cx="2903091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9"/>
          <p:cNvPicPr preferRelativeResize="0"/>
          <p:nvPr/>
        </p:nvPicPr>
        <p:blipFill rotWithShape="1">
          <a:blip r:embed="rId4">
            <a:alphaModFix/>
          </a:blip>
          <a:srcRect b="0" l="9931" r="0" t="0"/>
          <a:stretch/>
        </p:blipFill>
        <p:spPr>
          <a:xfrm>
            <a:off x="7372376" y="4782820"/>
            <a:ext cx="3454076" cy="125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SQL(Structured Query Language)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33413" y="1125538"/>
            <a:ext cx="10931525" cy="10385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관계형 데이터베이스에서 데이터를 조회하거나 조작하기 위해 사용하는 표준 검색 언어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데이터를 찾는 방법이나 절차를 기술하는 것이 아닌 조건을 기술하여 작성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25;p3"/>
          <p:cNvGraphicFramePr/>
          <p:nvPr/>
        </p:nvGraphicFramePr>
        <p:xfrm>
          <a:off x="1066799" y="25922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{B79A45AE-587B-4920-8E31-549088CAB501}</a:tableStyleId>
              </a:tblPr>
              <a:tblGrid>
                <a:gridCol w="3870950"/>
                <a:gridCol w="3101350"/>
                <a:gridCol w="3101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분류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용도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명령어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DQL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(Data Query Language)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데이터 검색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SELECT</a:t>
                      </a:r>
                      <a:br>
                        <a:rPr lang="en-US" sz="1800" u="none" cap="none" strike="noStrike"/>
                      </a:br>
                      <a:r>
                        <a:rPr lang="en-US" sz="1100" u="none" cap="none" strike="noStrike"/>
                        <a:t>(SELECT는 DML로도 분류됨)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DML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(Data Manipulation Language)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데이터 조작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INSERT, UPDATE, DELETE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DDL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(Data Definition Language)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데이터 정의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CREATE, DROP, ALTER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DCL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(Data Control Language)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데이터 제어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GRANT, REVOKE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TCL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(Transaction Control Language)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트랜젝션 제어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 COMMIT, ROLLBACK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주요 데이터 타입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" name="Google Shape;132;p4"/>
          <p:cNvGraphicFramePr/>
          <p:nvPr/>
        </p:nvGraphicFramePr>
        <p:xfrm>
          <a:off x="1051559" y="1776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{B79A45AE-587B-4920-8E31-549088CAB501}</a:tableStyleId>
              </a:tblPr>
              <a:tblGrid>
                <a:gridCol w="2750825"/>
                <a:gridCol w="2750825"/>
                <a:gridCol w="4617725"/>
              </a:tblGrid>
              <a:tr h="45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데이터 타입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하위 데이터 타입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59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숫자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977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CHARACTER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CHAR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고정길이 문자(최대 2000바이트)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0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가변길이 문자(최대 4000바이트)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9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날짜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977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LOB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CLOB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가변길이 문자(최대 4기가 바이트)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97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BLOB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Binary Data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NUMBER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NUMBER[ ( P [ , S ] ) ]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665247" y="1789985"/>
            <a:ext cx="40206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P : 표현할 수 있는 전체 숫자 자리 수 (1 ~ 38)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 : 소수점 이하 자리 수 (-84 ~ 127)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" name="Google Shape;141;p5"/>
          <p:cNvGraphicFramePr/>
          <p:nvPr/>
        </p:nvGraphicFramePr>
        <p:xfrm>
          <a:off x="654694" y="2435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{E7F0D3A3-34EC-4DAF-86A0-70B59658A6C3}</a:tableStyleId>
              </a:tblPr>
              <a:tblGrid>
                <a:gridCol w="1170275"/>
                <a:gridCol w="1452850"/>
                <a:gridCol w="1257600"/>
                <a:gridCol w="7011950"/>
              </a:tblGrid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값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되는 값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570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12345.678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12345.678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NUMBER(7)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12346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7자리이지만 정수는 5자리이므로 5개만 표현, 첫 번째 소수로 인해 반올림 되어 저장 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NUMBER(7, 1)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12345.7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7자리이지만 정수 5자리와 소수 1자리만 표현, 두 번째 소수로 인해 반올림 되어 저장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NUMBER(7, 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7자리, 소수점 이하 3자리로 정수는 총 4자리인데 실제 값의 정수는 5자리이므로 오류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NUMBER(5, -2)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12300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s가 -2여서 소수점 왼쪽 두 번째 자리 4가 반올림되어 저장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NUMBER(4, 5)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유효숫자는 4개가 맞지만 소수점 아래가 5자리인데 4자리이므로 오류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NUMBER(4, 5)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0.0001234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NUMBER(3, 7)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소수점 이하 일곱 째 자리까지 유효숫자는 4개인데 p가 3이므로 오류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0.00001234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NUMBER(3, 7)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0.0000123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소수점 이하 일곱 째 자리까지 유효숫자는 3개이기 때문에 마지막 4 제외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CHARACTER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125538" y="2178666"/>
            <a:ext cx="59602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SIZE : 포함될 문자(열)의 크기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지정한 크기보다 작은 문자(열)가 입력되면 남는 공간은 공백으로 채움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데이터는 ‘’를 사용하여 표기하고 대·소문자를 구분함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619525" y="3180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{E7F0D3A3-34EC-4DAF-86A0-70B59658A6C3}</a:tableStyleId>
              </a:tblPr>
              <a:tblGrid>
                <a:gridCol w="1170275"/>
                <a:gridCol w="1514775"/>
                <a:gridCol w="1257600"/>
                <a:gridCol w="7011950"/>
              </a:tblGrid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값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되는 값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57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CHAR(6)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CHAR(9)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KIMCHI***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공백 3칸(3byte) 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저장되는 글자는 6글자인데 공간은 3자리이기 때문에 오류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김치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CHAR(6)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한글은 한 글자 당 3byte이므로 공간에 딱 맞음 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CHAR(9)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김치***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공백 3byte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저장되는 글자는 총 6byte인데 공간은 3byte이므로 오류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6"/>
          <p:cNvSpPr txBox="1"/>
          <p:nvPr/>
        </p:nvSpPr>
        <p:spPr>
          <a:xfrm>
            <a:off x="1125538" y="1052513"/>
            <a:ext cx="14927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CHAR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128256" y="1604963"/>
            <a:ext cx="9961563" cy="4829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CHAR( SIZE [ ( byte | char ) 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CHARACTER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1125538" y="1052513"/>
            <a:ext cx="22747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VARCHAR2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1125538" y="2178666"/>
            <a:ext cx="4530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SIZE : 포함될 문자(열)의 크기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크기가 0인 값은 NULL로 인식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데이터는 ‘’를 사용하여 표기하고 대·소문자를 구분함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0" name="Google Shape;160;p7"/>
          <p:cNvGraphicFramePr/>
          <p:nvPr/>
        </p:nvGraphicFramePr>
        <p:xfrm>
          <a:off x="619525" y="3180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{E7F0D3A3-34EC-4DAF-86A0-70B59658A6C3}</a:tableStyleId>
              </a:tblPr>
              <a:tblGrid>
                <a:gridCol w="1170275"/>
                <a:gridCol w="1514775"/>
                <a:gridCol w="1257600"/>
                <a:gridCol w="7011950"/>
              </a:tblGrid>
              <a:tr h="4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값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되는 값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57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VARCHAR(6)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KIMCHI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저장되는 글자는 6글자인데 공간은 3자리이기 때문에 오류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김치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VARCHAR(6)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한글은 한 글자 당 3byte이므로 공간에 딱 맞음 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김치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VARCHAR(3)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(오류)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저장되는 글자는 총 6byte인데 공간은 3byte이므로 오류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7"/>
          <p:cNvSpPr/>
          <p:nvPr/>
        </p:nvSpPr>
        <p:spPr>
          <a:xfrm>
            <a:off x="1128256" y="1604963"/>
            <a:ext cx="9961563" cy="4829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VARCHAR2( SIZE [ ( byte | char ) 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1752600" y="1723728"/>
            <a:ext cx="1097280" cy="118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2926080" y="1723728"/>
            <a:ext cx="2225040" cy="118872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5227320" y="1723728"/>
            <a:ext cx="2865120" cy="118872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8168640" y="1723728"/>
            <a:ext cx="762000" cy="118872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9006840" y="1723728"/>
            <a:ext cx="1447799" cy="11887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2" name="Google Shape;172;p8"/>
          <p:cNvGraphicFramePr/>
          <p:nvPr/>
        </p:nvGraphicFramePr>
        <p:xfrm>
          <a:off x="1752600" y="1723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{52C040DF-5EA3-4D5B-B4BE-CBF1FB45A963}</a:tableStyleId>
              </a:tblPr>
              <a:tblGrid>
                <a:gridCol w="1135450"/>
                <a:gridCol w="2261600"/>
                <a:gridCol w="2931700"/>
                <a:gridCol w="921400"/>
                <a:gridCol w="1451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2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b="1" sz="7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200" u="none" cap="none" strike="noStrike">
                          <a:solidFill>
                            <a:schemeClr val="lt1"/>
                          </a:solidFill>
                        </a:rPr>
                        <a:t>VAR</a:t>
                      </a:r>
                      <a:endParaRPr b="1" sz="7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200" u="none" cap="none" strike="noStrike">
                          <a:solidFill>
                            <a:schemeClr val="lt1"/>
                          </a:solidFill>
                        </a:rPr>
                        <a:t>CHAR</a:t>
                      </a:r>
                      <a:endParaRPr b="1" sz="7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2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7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200" u="none" cap="none" strike="noStrike">
                          <a:solidFill>
                            <a:schemeClr val="lt1"/>
                          </a:solidFill>
                        </a:rPr>
                        <a:t>(n)</a:t>
                      </a:r>
                      <a:endParaRPr b="1" sz="7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3" name="Google Shape;173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CHARACTER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125538" y="1052513"/>
            <a:ext cx="45075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VARCHAR2 / NVARCHAR2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1432560" y="3691892"/>
            <a:ext cx="9305698" cy="2369880"/>
            <a:chOff x="731520" y="3341372"/>
            <a:chExt cx="9305698" cy="2369880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731520" y="3341372"/>
              <a:ext cx="3690434" cy="2369880"/>
            </a:xfrm>
            <a:prstGeom prst="rect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‘N’이 있을 경우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유니코드 문자형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모든 문자 2byte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크기를 글자 수 단위로 받음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‘N’이 없을 경우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한글/한자 : 3byte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영어/숫자/기호 : 1byte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크기를 바이트 수 단위로 받음</a:t>
              </a: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5110961" y="3895370"/>
              <a:ext cx="2297296" cy="1261884"/>
            </a:xfrm>
            <a:prstGeom prst="rect">
              <a:avLst/>
            </a:prstGeom>
            <a:noFill/>
            <a:ln cap="flat" cmpd="sng" w="38100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‘VAR’가 있을 경우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가변 문자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‘VAR’이 없을 경우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고정 문자</a:t>
              </a:r>
              <a:endParaRPr/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8097263" y="3895370"/>
              <a:ext cx="1939955" cy="1261884"/>
            </a:xfrm>
            <a:prstGeom prst="rect">
              <a:avLst/>
            </a:prstGeom>
            <a:noFill/>
            <a:ln cap="flat" cmpd="sng" w="38100">
              <a:solidFill>
                <a:srgbClr val="2F55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‘2’가 없을 경우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2000byte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‘2’가 있을 경우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4000byte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9" name="Google Shape;179;p8"/>
          <p:cNvSpPr txBox="1"/>
          <p:nvPr/>
        </p:nvSpPr>
        <p:spPr>
          <a:xfrm>
            <a:off x="6311066" y="2975760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9381925" y="2975760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2301240" y="2758440"/>
            <a:ext cx="137160" cy="933452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2" name="Google Shape;182;p8"/>
          <p:cNvCxnSpPr/>
          <p:nvPr/>
        </p:nvCxnSpPr>
        <p:spPr>
          <a:xfrm>
            <a:off x="5025314" y="2835444"/>
            <a:ext cx="1243842" cy="1410446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8"/>
          <p:cNvCxnSpPr/>
          <p:nvPr/>
        </p:nvCxnSpPr>
        <p:spPr>
          <a:xfrm>
            <a:off x="8642388" y="2752726"/>
            <a:ext cx="441807" cy="1493164"/>
          </a:xfrm>
          <a:prstGeom prst="straightConnector1">
            <a:avLst/>
          </a:prstGeom>
          <a:noFill/>
          <a:ln cap="flat" cmpd="sng" w="38100">
            <a:solidFill>
              <a:srgbClr val="2F5597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DATE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665247" y="1789985"/>
            <a:ext cx="419698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일자(세기/년/월/일) 및 시간(시/분/초) 정보 관리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기본적으로 화면에 년/월/일 정보만 표기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날짜 연산 및 비교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2" name="Google Shape;192;p9"/>
          <p:cNvGraphicFramePr/>
          <p:nvPr/>
        </p:nvGraphicFramePr>
        <p:xfrm>
          <a:off x="619525" y="269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{E7F0D3A3-34EC-4DAF-86A0-70B59658A6C3}</a:tableStyleId>
              </a:tblPr>
              <a:tblGrid>
                <a:gridCol w="2852550"/>
                <a:gridCol w="2852550"/>
                <a:gridCol w="5249550"/>
              </a:tblGrid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연산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타입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+ 숫자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날짜에서 숫자만큼 며칠 후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- 숫자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날짜에서 숫자만큼 며칠 전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- 날짜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 날짜의 일수 차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+ 숫자/24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+ 시간</a:t>
                      </a:r>
                      <a:endParaRPr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