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jKBqzvt0QMqa+CZwyF0YPx1OOk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46094A-1A01-4958-AC03-65B170D08797}">
  <a:tblStyle styleId="{6746094A-1A01-4958-AC03-65B170D0879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AA8D12-CF29-4BD3-B2F1-9D2EB1F68B5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SELECT MOD(10, 3) FROM DUAL;	🡺 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SELECT MOD(-10, 3) FROM DUAL;	🡺 -1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SELECT MOD(10, -3) FROM DUAL;	🡺 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SELECT MOD(-10, -3) FROM DUAL;	🡺 -1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7" name="Google Shape;29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위치(POSITION)는 INDEX으로 따진다, 0, 1, 2, 3…..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음수의 반올림..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	처음 내 생각은 -10.6을 하면 -9가 나와야 한다고 생각했다.. 근데 -11이 나와버리니 너무 놀라운 것..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	왜 더 작아질까…? 지금 내 생각은 이렇다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	양수 기준일 때, (앞)01234 / (뒤)56789 이렇게 나눠서 앞 그룹이면 버리고 뒤 그룹이면 올렸다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	음수로 한다고 하면 오히려 앞이 뒤보다 큰 상황 (ex. -1 &gt; -9)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	그래서 음수인 경우 앞 그룹이면 올리고 뒤 그룹이면 버린다…….. 라고 한다면 얘기가 맞다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9" name="Google Shape;30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1" name="Google Shape;32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얘는 FLOOR와 완전 다른 애 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FLOOR는 진짜 수학적 ‘버림’을 하는 애고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TRUNC는 그냥 진짜 버리는 애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그래서 위치를 지정하면 그 자리를 포함한 아래 자리들은 다 버려버림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(물론 지정 안 하면 0부터)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3" name="Google Shape;33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5" name="Google Shape;34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그냥 종합적으로 보기 좋은..?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7" name="Google Shape;35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4" name="Google Shape;38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7" name="Google Shape;39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>
                <a:solidFill>
                  <a:schemeClr val="dk1"/>
                </a:solidFill>
              </a:rPr>
              <a:t>SELECT * FROM SYS.NLS_SESSION_PARAMETERS; 로 전체 확인 가능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0" name="Google Shape;41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6" name="Google Shape;42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9" name="Google Shape;43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🡪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 🡪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LOCAL 통화로 표시(여긴 한국이니까 \)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 🡪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음수일 땐 - 표시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🡪 KRW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 🡪 $</a:t>
            </a:r>
            <a:endParaRPr/>
          </a:p>
        </p:txBody>
      </p:sp>
      <p:sp>
        <p:nvSpPr>
          <p:cNvPr id="483" name="Google Shape;48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5" name="Google Shape;49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08" name="Google Shape;50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1" name="Google Shape;52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4" name="Google Shape;53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7" name="Google Shape;54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length로 들어가는 것이 char일 경우 결과가 이상하게 나옴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결국 계산법이 이상한 거였는데 그 계산법을 아래에 쓰겠음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char(total byte)에 한 글자 당 b byte인 글자를 n개 넣었을 경우 length 계산 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total – (b * n) +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ex 1. char(10)에 한 글자 당 3byte인 글자(한글)를 2개 넣었을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10 – (3 * 2) + 2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=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ex 2. char(12)에 한 글자 당 1byte인 글자(여기선 영어)를 5개 넣었을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12 – (1 * 5) + 5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=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char(total char)에 한 글자 당 b byte인 글자를 n개 넣었을 경우 length 계산 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length는 무조건 total만큼 나온다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문제는 lengthb……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뭐 공식은 모르겠지만 일단 한글일 때는 total + b*n 으로 나옴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영어는 total만큼 나오고 .. 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근데 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SELECT LENGTH(‘안녕‘) FROM DUAL;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이런 식으로 하면 잘 나옴 (때릴까?)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7" name="Google Shape;57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9" name="Google Shape;58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0" name="Google Shape;60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2" name="Google Shape;612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EMAIL,INSTR( EMAIL, 'h' , -1, 2 ) 위치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EMPLOYEE;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이걸로 해서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yoo_hj@kh.or.kr 의 예시 보면 position이 음수일 때 이해하기 쉬움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1125538" y="1052513"/>
            <a:ext cx="17908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SUBSTR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컬럼이나 문자열에서 지정한 위치부터 지정한 개수의 문자열을 잘라내어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p10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SUBSTR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 STRING, POSITION, [LENGTH] 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0"/>
          <p:cNvSpPr txBox="1"/>
          <p:nvPr/>
        </p:nvSpPr>
        <p:spPr>
          <a:xfrm>
            <a:off x="1125538" y="3826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125538" y="3032106"/>
            <a:ext cx="100511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POSITION : 문자열을 잘라낼 위치로 양수면 시작방향에서 지정한 수만큼, 음수면 끝 방향에서 지정한 수만큼의 위치 의미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LENGTH : 반환할 문자 개수(생략 시 문자열의 끝까지 의미, 음수면 NULL 리턴)</a:t>
            </a:r>
            <a:endParaRPr/>
          </a:p>
        </p:txBody>
      </p:sp>
      <p:graphicFrame>
        <p:nvGraphicFramePr>
          <p:cNvPr id="223" name="Google Shape;223;p10"/>
          <p:cNvGraphicFramePr/>
          <p:nvPr/>
        </p:nvGraphicFramePr>
        <p:xfrm>
          <a:off x="1796097" y="437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SUBSTR(‘SHOWMETHEMONEY‘, 5, 2)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SUBSTR(‘SHOWMETHEMONEY‘, 7)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THEMONEY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SUBSTR(‘SHOWMETHEMONEY‘, 1, 6)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SHOWME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SUBSTR(‘SHOWMETHEMONEY‘, -8, 3)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THE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SUBSTR(‘SHOWMETHEMONEY‘, -10, 2)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SUBSTR(‘쇼우 미 더 머니‘, 2, 5)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우 미 더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1125538" y="1052513"/>
            <a:ext cx="2362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LPAD/RPAD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컬럼, 문자열에 임의의 문자열을 왼쪽/오른쪽에 덧붙여 길이 N의 문자열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2" name="Google Shape;232;p11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LPAD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N, [STR]) /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RPAD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N, [STR])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11"/>
          <p:cNvSpPr txBox="1"/>
          <p:nvPr/>
        </p:nvSpPr>
        <p:spPr>
          <a:xfrm>
            <a:off x="1125538" y="3826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128256" y="4378642"/>
            <a:ext cx="9961563" cy="2265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LPAD(EMAIL, 20, ‘#’)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RPAD(EMAIL, 20, ‘#’)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1125538" y="3032106"/>
            <a:ext cx="74077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 : 반환할 문자(열)의 길이(바이트), 원래 STRING의 길이보다 작다면 N만큼 잘라서 표시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 : 덧붙이려는 문자(열), 생략 시 공백문자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7757160" y="3553183"/>
            <a:ext cx="3566160" cy="3127375"/>
            <a:chOff x="7757160" y="3507463"/>
            <a:chExt cx="3566160" cy="3127375"/>
          </a:xfrm>
        </p:grpSpPr>
        <p:pic>
          <p:nvPicPr>
            <p:cNvPr id="237" name="Google Shape;237;p11"/>
            <p:cNvPicPr preferRelativeResize="0"/>
            <p:nvPr/>
          </p:nvPicPr>
          <p:blipFill rotWithShape="1">
            <a:blip r:embed="rId3">
              <a:alphaModFix/>
            </a:blip>
            <a:srcRect b="0" l="13016" r="3571" t="0"/>
            <a:stretch/>
          </p:blipFill>
          <p:spPr>
            <a:xfrm>
              <a:off x="9677399" y="3523338"/>
              <a:ext cx="1645921" cy="309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1"/>
            <p:cNvPicPr preferRelativeResize="0"/>
            <p:nvPr/>
          </p:nvPicPr>
          <p:blipFill rotWithShape="1">
            <a:blip r:embed="rId4">
              <a:alphaModFix/>
            </a:blip>
            <a:srcRect b="0" l="12818" r="5415" t="0"/>
            <a:stretch/>
          </p:blipFill>
          <p:spPr>
            <a:xfrm>
              <a:off x="7757160" y="3507463"/>
              <a:ext cx="1706880" cy="312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1125538" y="1052513"/>
            <a:ext cx="41522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LOWER/UPPER/INITCAP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컬럼의 문자 혹은 문자열을 소문자/대문자/첫 글자만 대문자로 변환하여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7" name="Google Shape;247;p12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LOWER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(STRING) /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UPPER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(STRING) /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INITCAP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12"/>
          <p:cNvSpPr txBox="1"/>
          <p:nvPr/>
        </p:nvSpPr>
        <p:spPr>
          <a:xfrm>
            <a:off x="1125538" y="3445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1125538" y="3032106"/>
            <a:ext cx="3329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2"/>
          <p:cNvGraphicFramePr/>
          <p:nvPr/>
        </p:nvGraphicFramePr>
        <p:xfrm>
          <a:off x="1796400" y="40135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015875"/>
                <a:gridCol w="3172250"/>
              </a:tblGrid>
              <a:tr h="356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LOWER(‘Welcome To My World’)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welcome to my world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UPPER(‘Welcome To My World’)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WELCOME TO MY WORLD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INITCAP(‘welcome to my world’)from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Welcome To My World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1125538" y="1052513"/>
            <a:ext cx="18869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CONCAT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컬럼의 문자 혹은 문자열을 두 개 전달 받아 하나로 합친 후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1125537" y="22749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CONCAT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STRING)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1125538" y="3445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1125538" y="3032106"/>
            <a:ext cx="3329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2" name="Google Shape;262;p13"/>
          <p:cNvGraphicFramePr/>
          <p:nvPr/>
        </p:nvGraphicFramePr>
        <p:xfrm>
          <a:off x="1796400" y="4012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040050"/>
                <a:gridCol w="2232300"/>
              </a:tblGrid>
              <a:tr h="3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CONCAT(‘가나다라’, ‘ABCD’)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가나다라ABCD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‘가나다라’ || ‘ABCD’ FROM DUAL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가나다라ABCD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125538" y="1052513"/>
            <a:ext cx="19346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REPLACE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컬럼의 문자 혹은 문자열에서 특정 문자(열)을 지정한 문자(열)로 바꾼 후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1" name="Google Shape;271;p14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REPLACE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STR1, STR2)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14"/>
          <p:cNvSpPr txBox="1"/>
          <p:nvPr/>
        </p:nvSpPr>
        <p:spPr>
          <a:xfrm>
            <a:off x="1125538" y="37957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1125538" y="3032106"/>
            <a:ext cx="36551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STR1 : 변경하려고 하는 문자 혹은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STR2 : 변경하고자 하는 문자 혹은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4" name="Google Shape;274;p14"/>
          <p:cNvGraphicFramePr/>
          <p:nvPr/>
        </p:nvGraphicFramePr>
        <p:xfrm>
          <a:off x="1796399" y="4362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34725"/>
                <a:gridCol w="1969250"/>
              </a:tblGrid>
              <a:tr h="37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7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REPLACE(‘서울시 강남구 역삼동‘, ‘역삼동’, ‘삼성동’)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서울시 강남구 삼성동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REPLACE(‘sun_di@kh.or.kr’, ‘@kh.or.kr’, ‘@gmail.com’)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sun_di@gmail.com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1" name="Google Shape;281;p15"/>
          <p:cNvGraphicFramePr/>
          <p:nvPr/>
        </p:nvGraphicFramePr>
        <p:xfrm>
          <a:off x="396241" y="993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{6746094A-1A01-4958-AC03-65B170D08797}</a:tableStyleId>
              </a:tblPr>
              <a:tblGrid>
                <a:gridCol w="1321425"/>
                <a:gridCol w="1257625"/>
                <a:gridCol w="1257625"/>
                <a:gridCol w="756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입력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리턴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ABS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절대 값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입력 받은 수를 나눈 나머지 값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ROUND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특정 자릿수에서 반올림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FLOOR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버림(소수점 아래를 잘라냄)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TRUNC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특정 자릿수에서 잘라냄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CEIL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올림(소수점 아래에서 올림)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1125538" y="1052513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ABS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 받은 숫자의 절대값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125538" y="34147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1" name="Google Shape;291;p16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ABS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16"/>
          <p:cNvSpPr txBox="1"/>
          <p:nvPr/>
        </p:nvSpPr>
        <p:spPr>
          <a:xfrm>
            <a:off x="1125538" y="3032106"/>
            <a:ext cx="3449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숫자 혹은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3" name="Google Shape;293;p16"/>
          <p:cNvGraphicFramePr/>
          <p:nvPr/>
        </p:nvGraphicFramePr>
        <p:xfrm>
          <a:off x="1796097" y="39829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ABS(10.9)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10.9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ABS(-10.9)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10.9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ABS(10)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ABS(-10)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1125538" y="1052513"/>
            <a:ext cx="14045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 받은 숫자를 나누어 나머지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125538" y="36128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MOD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(NUMBER, DIVISION)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17"/>
          <p:cNvSpPr txBox="1"/>
          <p:nvPr/>
        </p:nvSpPr>
        <p:spPr>
          <a:xfrm>
            <a:off x="1125538" y="3032106"/>
            <a:ext cx="41392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숫자 혹은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DIVISION : 나눌 수 혹은 나눌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5" name="Google Shape;305;p17"/>
          <p:cNvGraphicFramePr/>
          <p:nvPr/>
        </p:nvGraphicFramePr>
        <p:xfrm>
          <a:off x="1796097" y="418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MOD(10, 3)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MOD(-10, 3)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MOD(10.9, 3)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1.9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ABS(10.9, -3)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1.9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125538" y="1052513"/>
            <a:ext cx="17761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ROUND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 받은 숫자 혹은 컬럼에서 지정한 위치부터 반올림하여 값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125538" y="388715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5" name="Google Shape;315;p18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ROUND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ROUND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(NUMBER, POSITION)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18"/>
          <p:cNvSpPr txBox="1"/>
          <p:nvPr/>
        </p:nvSpPr>
        <p:spPr>
          <a:xfrm>
            <a:off x="1125538" y="3306426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숫자 혹은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POSITION : 반올림할 위치(생략 시 기본 값 0)</a:t>
            </a:r>
            <a:endParaRPr/>
          </a:p>
        </p:txBody>
      </p:sp>
      <p:graphicFrame>
        <p:nvGraphicFramePr>
          <p:cNvPr id="317" name="Google Shape;317;p18"/>
          <p:cNvGraphicFramePr/>
          <p:nvPr/>
        </p:nvGraphicFramePr>
        <p:xfrm>
          <a:off x="1796097" y="4455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ROUND(10.11)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ROUND(10.18)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ROUND(10.51)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ROUND(-10.61)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ROUND(10.123456, 5)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10.12346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1125538" y="1052513"/>
            <a:ext cx="16299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FLOOR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 받은 숫자 혹은 컬럼에서 소수점 자리의 수를 버림 후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1125538" y="33994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7" name="Google Shape;327;p19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FLOOR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19"/>
          <p:cNvSpPr txBox="1"/>
          <p:nvPr/>
        </p:nvSpPr>
        <p:spPr>
          <a:xfrm>
            <a:off x="1125538" y="3032106"/>
            <a:ext cx="3449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숫자 혹은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9" name="Google Shape;329;p19"/>
          <p:cNvGraphicFramePr/>
          <p:nvPr/>
        </p:nvGraphicFramePr>
        <p:xfrm>
          <a:off x="1796097" y="39676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FLOOR(10.11)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FLOOR(10.18)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FLOOR(10.51)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FLOOR(-10.61)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/>
        </p:nvGraphicFramePr>
        <p:xfrm>
          <a:off x="1125538" y="2822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{6746094A-1A01-4958-AC03-65B170D08797}</a:tableStyleId>
              </a:tblPr>
              <a:tblGrid>
                <a:gridCol w="5022700"/>
                <a:gridCol w="5022700"/>
              </a:tblGrid>
              <a:tr h="2800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단일 행 함수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그룹 함수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56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각 행마다 반복적으로 적용되어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입력 받은 행의 개수만큼 결과 반환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특정 행들의 집합으로 그룹이 형성되어 적용됨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그룹 당 1개의 결과 반환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함수(Function)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8"/>
            <a:ext cx="10931525" cy="10385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큰 프로그램에서 반복적으로 사용되는 부분들을 분리하여 작성해 놓은 작은 서브 프로그램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호출하며 값을 전달하면 결과를 리턴하는 방식으로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1568195" y="2952369"/>
            <a:ext cx="4253483" cy="2504137"/>
            <a:chOff x="3073162" y="2618385"/>
            <a:chExt cx="6052026" cy="4293138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3073162" y="3193262"/>
              <a:ext cx="6052026" cy="2892184"/>
              <a:chOff x="2449195" y="2927502"/>
              <a:chExt cx="7299960" cy="3485122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2449195" y="3484551"/>
                <a:ext cx="7299960" cy="2438400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단일 행 함수</a:t>
                </a:r>
                <a:endParaRPr b="1" i="0" sz="2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710817" y="5322175"/>
                <a:ext cx="1264920" cy="1090449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flipH="1" rot="10800000">
                <a:off x="3039766" y="2927502"/>
                <a:ext cx="1264921" cy="1090449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621280" y="3604773"/>
                <a:ext cx="1508760" cy="1219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798140" y="4636375"/>
                <a:ext cx="1508759" cy="1219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3109018" y="2618385"/>
              <a:ext cx="2062314" cy="898525"/>
              <a:chOff x="2675612" y="3203575"/>
              <a:chExt cx="2062314" cy="898525"/>
            </a:xfrm>
          </p:grpSpPr>
          <p:sp>
            <p:nvSpPr>
              <p:cNvPr id="110" name="Google Shape;110;p2"/>
              <p:cNvSpPr txBox="1"/>
              <p:nvPr/>
            </p:nvSpPr>
            <p:spPr>
              <a:xfrm>
                <a:off x="2675612" y="3203575"/>
                <a:ext cx="2062314" cy="527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여러 개 값 전달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11" name="Google Shape;111;p2"/>
              <p:cNvCxnSpPr/>
              <p:nvPr/>
            </p:nvCxnSpPr>
            <p:spPr>
              <a:xfrm>
                <a:off x="3704390" y="3573462"/>
                <a:ext cx="4762" cy="5286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12" name="Google Shape;112;p2"/>
            <p:cNvGrpSpPr/>
            <p:nvPr/>
          </p:nvGrpSpPr>
          <p:grpSpPr>
            <a:xfrm>
              <a:off x="6928495" y="5863164"/>
              <a:ext cx="2062314" cy="1048359"/>
              <a:chOff x="4048302" y="5491163"/>
              <a:chExt cx="2062314" cy="1048359"/>
            </a:xfrm>
          </p:grpSpPr>
          <p:sp>
            <p:nvSpPr>
              <p:cNvPr id="113" name="Google Shape;113;p2"/>
              <p:cNvSpPr txBox="1"/>
              <p:nvPr/>
            </p:nvSpPr>
            <p:spPr>
              <a:xfrm>
                <a:off x="4048302" y="6011863"/>
                <a:ext cx="2062314" cy="527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 값 여러 개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14" name="Google Shape;114;p2"/>
              <p:cNvCxnSpPr/>
              <p:nvPr/>
            </p:nvCxnSpPr>
            <p:spPr>
              <a:xfrm>
                <a:off x="5077074" y="5491163"/>
                <a:ext cx="4764" cy="53022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sp>
        <p:nvSpPr>
          <p:cNvPr id="115" name="Google Shape;115;p2"/>
          <p:cNvSpPr txBox="1"/>
          <p:nvPr/>
        </p:nvSpPr>
        <p:spPr>
          <a:xfrm>
            <a:off x="1125538" y="22564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6544113" y="2956667"/>
            <a:ext cx="4257016" cy="2504137"/>
            <a:chOff x="3073162" y="2618385"/>
            <a:chExt cx="6057051" cy="4293138"/>
          </a:xfrm>
        </p:grpSpPr>
        <p:grpSp>
          <p:nvGrpSpPr>
            <p:cNvPr id="117" name="Google Shape;117;p2"/>
            <p:cNvGrpSpPr/>
            <p:nvPr/>
          </p:nvGrpSpPr>
          <p:grpSpPr>
            <a:xfrm>
              <a:off x="3073162" y="3193262"/>
              <a:ext cx="6052026" cy="2892184"/>
              <a:chOff x="2449195" y="2927502"/>
              <a:chExt cx="7299960" cy="3485122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2449195" y="3484551"/>
                <a:ext cx="7299960" cy="2438400"/>
              </a:xfrm>
              <a:prstGeom prst="rect">
                <a:avLst/>
              </a:prstGeom>
              <a:solidFill>
                <a:schemeClr val="lt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그룹 함수</a:t>
                </a:r>
                <a:endParaRPr b="1" i="0" sz="2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155458" y="5322175"/>
                <a:ext cx="1264920" cy="1090449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flipH="1" rot="10800000">
                <a:off x="3065921" y="2927502"/>
                <a:ext cx="1264920" cy="1090449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621280" y="3604773"/>
                <a:ext cx="1508760" cy="1219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8138160" y="4636375"/>
                <a:ext cx="1508760" cy="1219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" name="Google Shape;123;p2"/>
            <p:cNvGrpSpPr/>
            <p:nvPr/>
          </p:nvGrpSpPr>
          <p:grpSpPr>
            <a:xfrm>
              <a:off x="3077642" y="2618385"/>
              <a:ext cx="2062314" cy="898525"/>
              <a:chOff x="2644236" y="3203575"/>
              <a:chExt cx="2062314" cy="898525"/>
            </a:xfrm>
          </p:grpSpPr>
          <p:sp>
            <p:nvSpPr>
              <p:cNvPr id="124" name="Google Shape;124;p2"/>
              <p:cNvSpPr txBox="1"/>
              <p:nvPr/>
            </p:nvSpPr>
            <p:spPr>
              <a:xfrm>
                <a:off x="2644236" y="3203575"/>
                <a:ext cx="2062314" cy="527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여러 개 값 전달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25" name="Google Shape;125;p2"/>
              <p:cNvCxnSpPr/>
              <p:nvPr/>
            </p:nvCxnSpPr>
            <p:spPr>
              <a:xfrm>
                <a:off x="3673011" y="3573462"/>
                <a:ext cx="4762" cy="52863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26" name="Google Shape;126;p2"/>
            <p:cNvGrpSpPr/>
            <p:nvPr/>
          </p:nvGrpSpPr>
          <p:grpSpPr>
            <a:xfrm>
              <a:off x="7526342" y="5863164"/>
              <a:ext cx="1603871" cy="1048359"/>
              <a:chOff x="4646149" y="5491163"/>
              <a:chExt cx="1603871" cy="1048359"/>
            </a:xfrm>
          </p:grpSpPr>
          <p:sp>
            <p:nvSpPr>
              <p:cNvPr id="127" name="Google Shape;127;p2"/>
              <p:cNvSpPr txBox="1"/>
              <p:nvPr/>
            </p:nvSpPr>
            <p:spPr>
              <a:xfrm>
                <a:off x="4646149" y="6011863"/>
                <a:ext cx="1603871" cy="527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 값 1개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28" name="Google Shape;128;p2"/>
              <p:cNvCxnSpPr/>
              <p:nvPr/>
            </p:nvCxnSpPr>
            <p:spPr>
              <a:xfrm>
                <a:off x="5445703" y="5491163"/>
                <a:ext cx="4764" cy="53022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1125538" y="1052513"/>
            <a:ext cx="16882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TRUNC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 받은 숫자 혹은 컬럼에서 지정한 위치부터의 자리의 수를 버리고(절삭)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1125538" y="36128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9" name="Google Shape;339;p20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TRUNC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(NUMBER, POSITION)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20"/>
          <p:cNvSpPr txBox="1"/>
          <p:nvPr/>
        </p:nvSpPr>
        <p:spPr>
          <a:xfrm>
            <a:off x="1125538" y="3032106"/>
            <a:ext cx="36375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숫자 혹은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POSITION : 버릴 위치(생략 시 기본 값 0)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1" name="Google Shape;341;p20"/>
          <p:cNvGraphicFramePr/>
          <p:nvPr/>
        </p:nvGraphicFramePr>
        <p:xfrm>
          <a:off x="1796097" y="418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TRUNC(10.51)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TRUNC(10.91, 0)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TRUNC(10.91, 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10.9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TRUNC(-10.61)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CEIL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 받은 숫자 혹은 컬럼을 올림 후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1125538" y="33994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1" name="Google Shape;351;p21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CEIL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21"/>
          <p:cNvSpPr txBox="1"/>
          <p:nvPr/>
        </p:nvSpPr>
        <p:spPr>
          <a:xfrm>
            <a:off x="1125538" y="3032106"/>
            <a:ext cx="3449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숫자 혹은 숫자 데이터 컬럼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3" name="Google Shape;353;p21"/>
          <p:cNvGraphicFramePr/>
          <p:nvPr/>
        </p:nvGraphicFramePr>
        <p:xfrm>
          <a:off x="1796097" y="39676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5869650"/>
                <a:gridCol w="1402675"/>
              </a:tblGrid>
              <a:tr h="3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CEIL(10.11)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CEIL(10.19)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CEIL(10.51)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SELECT CEIL(-10.11)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-10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숫자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1125538" y="105251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종합 문제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1" name="Google Shape;361;p22"/>
          <p:cNvGraphicFramePr/>
          <p:nvPr/>
        </p:nvGraphicFramePr>
        <p:xfrm>
          <a:off x="1125538" y="1729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7337400"/>
                <a:gridCol w="2677500"/>
              </a:tblGrid>
              <a:tr h="41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 문장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ROUND(123.456)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ROUND(123.456, 1)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123.5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ROUND(123.456, 2)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123.46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ROUND(123.456, -1)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FLOOR(123.456)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TRUNC(123.456)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TRUNC(123.456, 1)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123.4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TRUNC(123.456, 2)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123.45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TRUNC(123.456, -1)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CEIL(123.456) FROM DUAL;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8" name="Google Shape;368;p23"/>
          <p:cNvGraphicFramePr/>
          <p:nvPr/>
        </p:nvGraphicFramePr>
        <p:xfrm>
          <a:off x="396241" y="993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{6746094A-1A01-4958-AC03-65B170D08797}</a:tableStyleId>
              </a:tblPr>
              <a:tblGrid>
                <a:gridCol w="1864800"/>
                <a:gridCol w="1257625"/>
                <a:gridCol w="1257625"/>
                <a:gridCol w="7095675"/>
              </a:tblGrid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입력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리턴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SYSDATE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시스템에 저장된 현재 날짜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MONTHS_BETWEEN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두 날짜를 전달받아 몇 개월 차이인지 계산하여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ADD_MONTHS</a:t>
                      </a:r>
                      <a:endParaRPr/>
                    </a:p>
                  </a:txBody>
                  <a:tcPr marT="45725" marB="45725" marR="91450" marL="9145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특정 날짜에 개월 수를 더하여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NEXT_DAY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특정 날짜에서 인자로 받은 요일이 최초로 다가오는 날짜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LAST_DAY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헤딩 달의 마지막 날짜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EXTRACT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년, 월, 일 정보를 추출하여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1125538" y="1052513"/>
            <a:ext cx="1933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SYSDATE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시스템에 저장되어 있는 현재 날짜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1125538" y="32165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1128256" y="3769042"/>
            <a:ext cx="9961563" cy="9401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SYSDATE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DUAL;</a:t>
            </a:r>
            <a:endParaRPr/>
          </a:p>
        </p:txBody>
      </p:sp>
      <p:graphicFrame>
        <p:nvGraphicFramePr>
          <p:cNvPr id="379" name="Google Shape;379;p24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SYSDATE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0" name="Google Shape;3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8093" y="3855854"/>
            <a:ext cx="1622108" cy="76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1125538" y="1052513"/>
            <a:ext cx="35791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MONTHS_BETWEEN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날짜 두 개를 전달받아 개월 수 차이를 숫자 데이터형으로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1125538" y="36128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0" name="Google Shape;390;p25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MONTHS_BETWEEN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(DATE1, DATE2)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p25"/>
          <p:cNvSpPr txBox="1"/>
          <p:nvPr/>
        </p:nvSpPr>
        <p:spPr>
          <a:xfrm>
            <a:off x="1125538" y="3032106"/>
            <a:ext cx="29904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DATE1 : 기준이 되는 날짜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DATE2 : 개월 수를 구하려는 날짜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1128256" y="4165282"/>
            <a:ext cx="9961563" cy="17783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사원의 이름, 입사일, 근무 개월 수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HIRE_DATE,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MONTHS_BETWEEN(SYSDATE, HIRE_DATE)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393" name="Google Shape;393;p25"/>
          <p:cNvPicPr preferRelativeResize="0"/>
          <p:nvPr/>
        </p:nvPicPr>
        <p:blipFill rotWithShape="1">
          <a:blip r:embed="rId3">
            <a:alphaModFix/>
          </a:blip>
          <a:srcRect b="0" l="5244" r="0" t="0"/>
          <a:stretch/>
        </p:blipFill>
        <p:spPr>
          <a:xfrm>
            <a:off x="8410570" y="4308449"/>
            <a:ext cx="3659193" cy="236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1125538" y="1052513"/>
            <a:ext cx="2818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ADD_MONTHS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전달받은 날짜에 인자로 받은 숫자만큼 개월 수를 더하여 특정 날짜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1125538" y="36128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3" name="Google Shape;403;p26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ADD_MONTHS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(DATE, NUMBER)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26"/>
          <p:cNvSpPr txBox="1"/>
          <p:nvPr/>
        </p:nvSpPr>
        <p:spPr>
          <a:xfrm>
            <a:off x="1125538" y="3032106"/>
            <a:ext cx="23893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DATE1 : 기준이 되는 날짜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DATE2 : 더하려는 개월 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128256" y="4165282"/>
            <a:ext cx="9961563" cy="17783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사원의 이름, 입사일, 입사 후 6개월이 된 날짜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HIRE_DATE,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ADD_MONTHS(HIRE_DATE, 6)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406" name="Google Shape;406;p26"/>
          <p:cNvPicPr preferRelativeResize="0"/>
          <p:nvPr/>
        </p:nvPicPr>
        <p:blipFill rotWithShape="1">
          <a:blip r:embed="rId3">
            <a:alphaModFix/>
          </a:blip>
          <a:srcRect b="41254" l="6707" r="0" t="0"/>
          <a:stretch/>
        </p:blipFill>
        <p:spPr>
          <a:xfrm>
            <a:off x="8107681" y="4773906"/>
            <a:ext cx="3489959" cy="191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/>
          <p:nvPr/>
        </p:nvSpPr>
        <p:spPr>
          <a:xfrm>
            <a:off x="5589518" y="5087957"/>
            <a:ext cx="1070362" cy="1070362"/>
          </a:xfrm>
          <a:prstGeom prst="mathMultiply">
            <a:avLst>
              <a:gd fmla="val 12525" name="adj1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1125538" y="1052513"/>
            <a:ext cx="2175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NEXT_DAY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전달받은 날짜에 인자로 받은 요일이 가장 가까운 날짜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1125538" y="36128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7" name="Google Shape;417;p27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NEXT_DAY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(DATE, STRING [OR NUMBER])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27"/>
          <p:cNvSpPr txBox="1"/>
          <p:nvPr/>
        </p:nvSpPr>
        <p:spPr>
          <a:xfrm>
            <a:off x="1125538" y="3032106"/>
            <a:ext cx="66319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 : 기준이 되는 날짜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STRING[OR NUMBER] : 구하려는 요일(숫자의 경우 1 = 일요일, …., 7 = 토요일)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1128256" y="4165282"/>
            <a:ext cx="9961563" cy="17783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SYSDATE,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NEXT_DAY(SYSDATE, ‘월요일’)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SYSDATE,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NEXT_DAY(SYSDATE, 2)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SYSDATE,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NEXT_DAY(SYSDATE, ‘월’)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SYSDATE,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NEXT_DAY(SYSDATE, ‘MONDAY’)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420" name="Google Shape;4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2937" y="4709160"/>
            <a:ext cx="3525169" cy="58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3937" y="5772983"/>
            <a:ext cx="3334211" cy="83677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 txBox="1"/>
          <p:nvPr/>
        </p:nvSpPr>
        <p:spPr>
          <a:xfrm>
            <a:off x="1125538" y="5956310"/>
            <a:ext cx="7338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ALTER SESSION SET NLS_LANGUAGE = AMERICAN; 으로 변경 시 MONDAY, MON인식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1125538" y="1052513"/>
            <a:ext cx="2108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LAST_DAY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 전달받은 날짜가 속한 달의 마지막 날짜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1125538" y="34147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2" name="Google Shape;432;p28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LAST_DAY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(DATE)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28"/>
          <p:cNvSpPr txBox="1"/>
          <p:nvPr/>
        </p:nvSpPr>
        <p:spPr>
          <a:xfrm>
            <a:off x="1125538" y="3032106"/>
            <a:ext cx="22899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 : 기준이 되는 날짜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1128256" y="3967162"/>
            <a:ext cx="9961563" cy="1884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사원의 이름, 입사일, 입사한 달의 마지막 날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HIRE_DATE,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LAST_DAY(HIRE_DATE)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435" name="Google Shape;435;p28"/>
          <p:cNvPicPr preferRelativeResize="0"/>
          <p:nvPr/>
        </p:nvPicPr>
        <p:blipFill rotWithShape="1">
          <a:blip r:embed="rId3">
            <a:alphaModFix/>
          </a:blip>
          <a:srcRect b="53510" l="6075" r="0" t="0"/>
          <a:stretch/>
        </p:blipFill>
        <p:spPr>
          <a:xfrm>
            <a:off x="8422640" y="4707785"/>
            <a:ext cx="3372803" cy="164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날짜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1125538" y="1052513"/>
            <a:ext cx="19872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EXTRACT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년, 월, 일 정보 추출하여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1125538" y="396335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5" name="Google Shape;445;p29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EXTRACT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(YEAR FROM </a:t>
                      </a:r>
                      <a:r>
                        <a:rPr b="0" lang="en-US" sz="1800" u="sng" cap="none" strike="noStrike">
                          <a:solidFill>
                            <a:schemeClr val="dk1"/>
                          </a:solidFill>
                        </a:rPr>
                        <a:t>DATE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EXTRACT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(MONTH FROM </a:t>
                      </a:r>
                      <a:r>
                        <a:rPr b="0" lang="en-US" sz="1800" u="sng" cap="none" strike="noStrike">
                          <a:solidFill>
                            <a:schemeClr val="dk1"/>
                          </a:solidFill>
                        </a:rPr>
                        <a:t>DATE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EXTRACT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(DAY FROM </a:t>
                      </a:r>
                      <a:r>
                        <a:rPr b="0" lang="en-US" sz="1800" u="sng" cap="none" strike="noStrike">
                          <a:solidFill>
                            <a:schemeClr val="dk1"/>
                          </a:solidFill>
                        </a:rPr>
                        <a:t>DATE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29"/>
          <p:cNvSpPr txBox="1"/>
          <p:nvPr/>
        </p:nvSpPr>
        <p:spPr>
          <a:xfrm>
            <a:off x="1125538" y="3580746"/>
            <a:ext cx="22899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 : 기준이 되는 날짜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1128256" y="4515802"/>
            <a:ext cx="9961563" cy="20221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사원의 이름, 입사 년, 입사 월, 입사 일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EXTRACT(YEAR FROM HIRE_DATE)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YEAR,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EXTRACT(MONTH FROM HIRE_DATE)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EXTRACT(DAY FROM HIRE_DATE)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448" name="Google Shape;4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5880" y="3888523"/>
            <a:ext cx="2453640" cy="261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5" name="Google Shape;135;p3"/>
          <p:cNvGraphicFramePr/>
          <p:nvPr/>
        </p:nvGraphicFramePr>
        <p:xfrm>
          <a:off x="396241" y="993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{6746094A-1A01-4958-AC03-65B170D08797}</a:tableStyleId>
              </a:tblPr>
              <a:tblGrid>
                <a:gridCol w="1321425"/>
                <a:gridCol w="1257625"/>
                <a:gridCol w="1257625"/>
                <a:gridCol w="756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입력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리턴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LENGTH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문자열 길이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LENGTHB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문자열의 바이트 크기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INSTR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특정 문자의 위치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INSTRB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특정 문자의 위치 바이트 크기 반환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LPAD/RPAD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지정 문자열을 입력한 크기만큼 본 문자열의 왼쪽/오른쪽부터 채워서 생성된 문자열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LTRIM/RTRIM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왼쪽/오른쪽부터 지정한 문자를 잘라내고 남은 문자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TRIM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왼쪽/오른쪽/양쪽부터 지정한 문자를 잘라내고 남은 문자 리턴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SUBSTR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지정한 위치에서 지정한 길이만큼 문자 잘라내어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SUBSTRB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지정한 위치에서 지정한 바이트만큼 문자를 잘라내어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LOWER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전달받은 문자/문자열을 소문자로 변환하여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UPPER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전달받은 문자/문자열을 대문자로 변환하여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INITCAP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전달받은 문자/문자열의 첫 글자만 대문자로, 나머지는 소문자로 변환하여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CONCAT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인자로 전달받은 두 개의 문자/문자열을 합쳐서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REPLACE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전달받은 문자열 중에서 지정한 문자를 인자로 전달받은 문자로 변환하여 리턴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 변환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5" name="Google Shape;455;p30"/>
          <p:cNvGraphicFramePr/>
          <p:nvPr/>
        </p:nvGraphicFramePr>
        <p:xfrm>
          <a:off x="396241" y="993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{6746094A-1A01-4958-AC03-65B170D08797}</a:tableStyleId>
              </a:tblPr>
              <a:tblGrid>
                <a:gridCol w="1321425"/>
                <a:gridCol w="1257625"/>
                <a:gridCol w="1257625"/>
                <a:gridCol w="756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구분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입력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리턴 값 타입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설명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TO_CHAR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날짜형 혹은 숫자형을 문자형으로 변환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TO_DATE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문자형 혹은 숫자형을 날짜형으로 변환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TO_NUMBER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CHARACTER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문자형을 숫자형으로 변환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456" name="Google Shape;456;p30"/>
          <p:cNvGrpSpPr/>
          <p:nvPr/>
        </p:nvGrpSpPr>
        <p:grpSpPr>
          <a:xfrm>
            <a:off x="1051783" y="3874551"/>
            <a:ext cx="10068416" cy="1284512"/>
            <a:chOff x="1067023" y="3874551"/>
            <a:chExt cx="10068416" cy="1284512"/>
          </a:xfrm>
        </p:grpSpPr>
        <p:sp>
          <p:nvSpPr>
            <p:cNvPr id="457" name="Google Shape;457;p30"/>
            <p:cNvSpPr/>
            <p:nvPr/>
          </p:nvSpPr>
          <p:spPr>
            <a:xfrm>
              <a:off x="1067023" y="3923265"/>
              <a:ext cx="2065413" cy="11561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NUMBER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5018000" y="3923265"/>
              <a:ext cx="2188642" cy="11561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CHARACTER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9070026" y="3923265"/>
              <a:ext cx="2065413" cy="11561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0" name="Google Shape;460;p30"/>
            <p:cNvCxnSpPr/>
            <p:nvPr/>
          </p:nvCxnSpPr>
          <p:spPr>
            <a:xfrm>
              <a:off x="3220160" y="4213105"/>
              <a:ext cx="17101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1" name="Google Shape;461;p30"/>
            <p:cNvCxnSpPr/>
            <p:nvPr/>
          </p:nvCxnSpPr>
          <p:spPr>
            <a:xfrm rot="10800000">
              <a:off x="3220161" y="4789597"/>
              <a:ext cx="171011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2" name="Google Shape;462;p30"/>
            <p:cNvCxnSpPr/>
            <p:nvPr/>
          </p:nvCxnSpPr>
          <p:spPr>
            <a:xfrm>
              <a:off x="7277732" y="4213105"/>
              <a:ext cx="171011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3" name="Google Shape;463;p30"/>
            <p:cNvCxnSpPr/>
            <p:nvPr/>
          </p:nvCxnSpPr>
          <p:spPr>
            <a:xfrm rot="10800000">
              <a:off x="7277731" y="4789597"/>
              <a:ext cx="17101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4" name="Google Shape;464;p30"/>
            <p:cNvSpPr txBox="1"/>
            <p:nvPr/>
          </p:nvSpPr>
          <p:spPr>
            <a:xfrm>
              <a:off x="3389934" y="4820509"/>
              <a:ext cx="13705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TO_NUMBER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30"/>
            <p:cNvSpPr txBox="1"/>
            <p:nvPr/>
          </p:nvSpPr>
          <p:spPr>
            <a:xfrm>
              <a:off x="7598188" y="4820509"/>
              <a:ext cx="10692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TO_CHAR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30"/>
            <p:cNvSpPr txBox="1"/>
            <p:nvPr/>
          </p:nvSpPr>
          <p:spPr>
            <a:xfrm>
              <a:off x="7628773" y="3874551"/>
              <a:ext cx="10080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TO_DATE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30"/>
            <p:cNvSpPr txBox="1"/>
            <p:nvPr/>
          </p:nvSpPr>
          <p:spPr>
            <a:xfrm>
              <a:off x="3540617" y="3874551"/>
              <a:ext cx="10692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TO_CHAR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 변환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1125538" y="1052513"/>
            <a:ext cx="20299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TO_CHAR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혹은 숫자형 데이터를 문자형 데이터로 변환하여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1125538" y="4100513"/>
            <a:ext cx="26364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FORMAT 형식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7" name="Google Shape;477;p31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TO_CHAR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(DATE[, FORMAT])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TO_CHAR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(NUMBER[, FORMAT])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31"/>
          <p:cNvSpPr txBox="1"/>
          <p:nvPr/>
        </p:nvSpPr>
        <p:spPr>
          <a:xfrm>
            <a:off x="1125539" y="3306426"/>
            <a:ext cx="455898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DATE : 문자형으로 변환하려는 날짜형 데이터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문자형으로 변환하려는 숫자형 데이터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FORMAT : 문자형으로 변환 시 지정할 출력 형식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9" name="Google Shape;479;p31"/>
          <p:cNvGraphicFramePr/>
          <p:nvPr/>
        </p:nvGraphicFramePr>
        <p:xfrm>
          <a:off x="1125537" y="4661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1342375"/>
                <a:gridCol w="3629000"/>
                <a:gridCol w="1362625"/>
                <a:gridCol w="3630275"/>
              </a:tblGrid>
              <a:tr h="30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형식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의미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형식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의미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YYYY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년도 표현(4자리)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YY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년도 표현(2자리)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MM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월을 숫자로 표현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MON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월을 알파벳으로 표현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DD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일 표현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Q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분기 표현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DAY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요일 표현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DY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요일을 약어로 표현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 변환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1125538" y="1052513"/>
            <a:ext cx="2932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TO_CHAR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1125538" y="3597593"/>
            <a:ext cx="2932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TO_CHAR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1128256" y="1605600"/>
            <a:ext cx="9961563" cy="17630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TO_CHAR(HIRE_DATE, 'YYYY-MM-DD')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TO_CHAR(HIRE_DATE, 'YY/MON, DAY, DY')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9" name="Google Shape;489;p32"/>
          <p:cNvPicPr preferRelativeResize="0"/>
          <p:nvPr/>
        </p:nvPicPr>
        <p:blipFill rotWithShape="1">
          <a:blip r:embed="rId3">
            <a:alphaModFix/>
          </a:blip>
          <a:srcRect b="18205" l="3499" r="0" t="0"/>
          <a:stretch/>
        </p:blipFill>
        <p:spPr>
          <a:xfrm>
            <a:off x="6906577" y="1316287"/>
            <a:ext cx="5135563" cy="2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2"/>
          <p:cNvSpPr/>
          <p:nvPr/>
        </p:nvSpPr>
        <p:spPr>
          <a:xfrm>
            <a:off x="1128256" y="4165282"/>
            <a:ext cx="9961563" cy="17783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TO_CHAR(SALARY, ‘L999,999,999’)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TO_CHAR(SALARY, ‘000,000,000’)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 rotWithShape="1">
          <a:blip r:embed="rId4">
            <a:alphaModFix/>
          </a:blip>
          <a:srcRect b="20711" l="4756" r="0" t="0"/>
          <a:stretch/>
        </p:blipFill>
        <p:spPr>
          <a:xfrm>
            <a:off x="6934200" y="3887628"/>
            <a:ext cx="5080318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 변환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1125538" y="1052513"/>
            <a:ext cx="19391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TO_DATE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혹은 문자형 데이터를 날짜형 데이터로 변환하여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1125538" y="410051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1" name="Google Shape;501;p33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TO_DATE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(CHARACTER[, FORMAT])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TO_DATE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(NUMBER[, FORMAT])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33"/>
          <p:cNvSpPr txBox="1"/>
          <p:nvPr/>
        </p:nvSpPr>
        <p:spPr>
          <a:xfrm>
            <a:off x="1125538" y="3306426"/>
            <a:ext cx="45486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CHARACTER : 날짜형으로 변환하려는 문자형 데이터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NUMBER : 날짜형으로 변환하려는 숫자형 데이터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FORMAT : 날짜형으로 변환 시 지정할 출력 형식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1128256" y="4652962"/>
            <a:ext cx="9961563" cy="20221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2000년도 이후에 입사한 사원의 사번, 이름, 입사일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HIRE_DATE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HIRE_DATE &gt;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TO_DATE(20000101, ‘YYYYMMDD’)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4" name="Google Shape;504;p33"/>
          <p:cNvPicPr preferRelativeResize="0"/>
          <p:nvPr/>
        </p:nvPicPr>
        <p:blipFill rotWithShape="1">
          <a:blip r:embed="rId3">
            <a:alphaModFix/>
          </a:blip>
          <a:srcRect b="0" l="7767" r="2736" t="0"/>
          <a:stretch/>
        </p:blipFill>
        <p:spPr>
          <a:xfrm>
            <a:off x="9622810" y="3911137"/>
            <a:ext cx="2492990" cy="27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형 변환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1125538" y="1052513"/>
            <a:ext cx="25060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TO_NUMBER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혹은 문자형 데이터를 숫자형 데이터로 변환하여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1125538" y="361283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4" name="Google Shape;514;p34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TO_NUMBER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(CHARACTER, [FORMAT])</a:t>
                      </a:r>
                      <a:endParaRPr/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34"/>
          <p:cNvSpPr/>
          <p:nvPr/>
        </p:nvSpPr>
        <p:spPr>
          <a:xfrm>
            <a:off x="1128256" y="4165282"/>
            <a:ext cx="9961563" cy="11291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TO_NUMBER('1,000,000', '99,999,999')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-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TO_NUMBER('550,000', '999,999')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DUAL;</a:t>
            </a:r>
            <a:endParaRPr/>
          </a:p>
        </p:txBody>
      </p:sp>
      <p:sp>
        <p:nvSpPr>
          <p:cNvPr id="516" name="Google Shape;516;p34"/>
          <p:cNvSpPr txBox="1"/>
          <p:nvPr/>
        </p:nvSpPr>
        <p:spPr>
          <a:xfrm>
            <a:off x="1125538" y="3032106"/>
            <a:ext cx="4548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CHARACTER : 숫자형으로 변환하려는 문자형 데이터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FORMAT : 날짜형으로 변환 시 지정할 출력 형식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7" name="Google Shape;517;p34"/>
          <p:cNvPicPr preferRelativeResize="0"/>
          <p:nvPr/>
        </p:nvPicPr>
        <p:blipFill rotWithShape="1">
          <a:blip r:embed="rId3">
            <a:alphaModFix/>
          </a:blip>
          <a:srcRect b="0" l="6176" r="0" t="-6174"/>
          <a:stretch/>
        </p:blipFill>
        <p:spPr>
          <a:xfrm>
            <a:off x="4103985" y="5026875"/>
            <a:ext cx="6746895" cy="71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NULL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1125538" y="1052513"/>
            <a:ext cx="1249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NVL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NULL로 되어 있는 컬럼의 값을 인자로 지정한 숫자 혹은 문자로 변경하여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35"/>
          <p:cNvSpPr txBox="1"/>
          <p:nvPr/>
        </p:nvSpPr>
        <p:spPr>
          <a:xfrm>
            <a:off x="1125538" y="388715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7" name="Google Shape;527;p35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NVL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(P1, P2)</a:t>
                      </a:r>
                      <a:endParaRPr/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35"/>
          <p:cNvSpPr/>
          <p:nvPr/>
        </p:nvSpPr>
        <p:spPr>
          <a:xfrm>
            <a:off x="1128256" y="4439602"/>
            <a:ext cx="9961563" cy="19002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EMP_NAME,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NVL(BONUS, 0)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(SALARY + (SALARY *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NVL(BONUS, 0)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))*12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529" name="Google Shape;529;p35"/>
          <p:cNvSpPr txBox="1"/>
          <p:nvPr/>
        </p:nvSpPr>
        <p:spPr>
          <a:xfrm>
            <a:off x="1125538" y="3306426"/>
            <a:ext cx="3712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P1 : NULL데이터를 처리할 컬럼명 혹은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P2 : NULL값을 대체하고자 하는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0" name="Google Shape;530;p35"/>
          <p:cNvPicPr preferRelativeResize="0"/>
          <p:nvPr/>
        </p:nvPicPr>
        <p:blipFill rotWithShape="1">
          <a:blip r:embed="rId3">
            <a:alphaModFix/>
          </a:blip>
          <a:srcRect b="0" l="3084" r="854" t="0"/>
          <a:stretch/>
        </p:blipFill>
        <p:spPr>
          <a:xfrm>
            <a:off x="6858000" y="4045971"/>
            <a:ext cx="5242561" cy="26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선택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1125538" y="1052513"/>
            <a:ext cx="18605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DECODE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비교하고자 하는 값 또는 컬럼이 조건식과 같으면 결과 값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1125538" y="40090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0" name="Google Shape;540;p36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DECODE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(표현식, 조건1, 결과1, 조건2, 결과2, …, DEFAULT)</a:t>
                      </a:r>
                      <a:endParaRPr/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p36"/>
          <p:cNvSpPr/>
          <p:nvPr/>
        </p:nvSpPr>
        <p:spPr>
          <a:xfrm>
            <a:off x="1128256" y="4561522"/>
            <a:ext cx="9961563" cy="15801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EMP_NAME,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EMP_NO,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DECODE(SUBSTR(EMP_NO, 8, 1), ‘1’, ‘남’, ‘2’, ‘여‘)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성별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542" name="Google Shape;542;p36"/>
          <p:cNvSpPr txBox="1"/>
          <p:nvPr/>
        </p:nvSpPr>
        <p:spPr>
          <a:xfrm>
            <a:off x="1125538" y="3032106"/>
            <a:ext cx="43380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표현식 : 값에 따라 선택을 다르게 할 컬럼 혹은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조건 : 해당 값이 참인지 거짓인지 여부 판단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: 해당 조건과 일치하는 경우 반환할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DEFAULT : 모든 조건이 불일치 시 반환할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3" name="Google Shape;543;p36"/>
          <p:cNvPicPr preferRelativeResize="0"/>
          <p:nvPr/>
        </p:nvPicPr>
        <p:blipFill rotWithShape="1">
          <a:blip r:embed="rId3">
            <a:alphaModFix/>
          </a:blip>
          <a:srcRect b="0" l="7044" r="0" t="0"/>
          <a:stretch/>
        </p:blipFill>
        <p:spPr>
          <a:xfrm>
            <a:off x="8839200" y="3429000"/>
            <a:ext cx="3054668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선택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1125538" y="1052513"/>
            <a:ext cx="1393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CASE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비교하고자 하는 값 또는 컬럼이 조건식과 같으면 결과 값 반환(조건은 범위 값 가능)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2" name="Google Shape;552;p37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CASE WHEN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조건1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 THEN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결과1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        WHEN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조건2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 THEN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결과2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        WHEN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조건3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 THEN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결과3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       …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        ELSE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결과N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END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37"/>
          <p:cNvSpPr txBox="1"/>
          <p:nvPr/>
        </p:nvSpPr>
        <p:spPr>
          <a:xfrm>
            <a:off x="1125538" y="4403706"/>
            <a:ext cx="38539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조건 : 해당 값이 참인지 거짓인지 여부 판단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: 해당 조건과 일치하는 경우 반환할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DEFAULT : 모든 조건이 불일치 시 반환할 값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선택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1125538" y="1052513"/>
            <a:ext cx="2295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CASE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38"/>
          <p:cNvSpPr txBox="1"/>
          <p:nvPr/>
        </p:nvSpPr>
        <p:spPr>
          <a:xfrm>
            <a:off x="1125538" y="3597593"/>
            <a:ext cx="2295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CASE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38"/>
          <p:cNvSpPr/>
          <p:nvPr/>
        </p:nvSpPr>
        <p:spPr>
          <a:xfrm>
            <a:off x="1128256" y="1605600"/>
            <a:ext cx="9961563" cy="17143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EMP_NO,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WHEN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SUBSTR(EMP_NO, 8, 1) = 1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‘남’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ELSE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‘여’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 성별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38"/>
          <p:cNvSpPr/>
          <p:nvPr/>
        </p:nvSpPr>
        <p:spPr>
          <a:xfrm>
            <a:off x="1128256" y="4165281"/>
            <a:ext cx="9961563" cy="21212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SALARY,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5000000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'1등급‘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3500000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'2등급‘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 &gt; 2000000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'3등급'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'4등급‘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564" name="Google Shape;564;p38"/>
          <p:cNvPicPr preferRelativeResize="0"/>
          <p:nvPr/>
        </p:nvPicPr>
        <p:blipFill rotWithShape="1">
          <a:blip r:embed="rId3">
            <a:alphaModFix/>
          </a:blip>
          <a:srcRect b="24560" l="7381" r="0" t="0"/>
          <a:stretch/>
        </p:blipFill>
        <p:spPr>
          <a:xfrm>
            <a:off x="8641080" y="841876"/>
            <a:ext cx="3087688" cy="239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1080" y="3597594"/>
            <a:ext cx="2118360" cy="256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그룹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 이상의 행을 그룹으로 묶어 연산하며 총합, 평균 등을 하나의 컬럼으로 반환하는 함수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3" name="Google Shape;573;p39"/>
          <p:cNvGraphicFramePr/>
          <p:nvPr/>
        </p:nvGraphicFramePr>
        <p:xfrm>
          <a:off x="654694" y="1993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3880750"/>
                <a:gridCol w="7011950"/>
              </a:tblGrid>
              <a:tr h="3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그룹의 누적 합계 반환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AVG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그룹의 평균 반환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COUNT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그룹의 총 개수 반환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그룹의 최대 값 반환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MIN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그룹의 최소 값 반환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125538" y="1052513"/>
            <a:ext cx="1840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LENGTH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컬럼 값/문자열의 길이(문자 개수) 반환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4" name="Google Shape;144;p4"/>
          <p:cNvGrpSpPr/>
          <p:nvPr/>
        </p:nvGrpSpPr>
        <p:grpSpPr>
          <a:xfrm>
            <a:off x="1125538" y="3338513"/>
            <a:ext cx="10446702" cy="3237313"/>
            <a:chOff x="1125538" y="3338513"/>
            <a:chExt cx="10446702" cy="3237313"/>
          </a:xfrm>
        </p:grpSpPr>
        <p:sp>
          <p:nvSpPr>
            <p:cNvPr id="145" name="Google Shape;145;p4"/>
            <p:cNvSpPr txBox="1"/>
            <p:nvPr/>
          </p:nvSpPr>
          <p:spPr>
            <a:xfrm>
              <a:off x="1125538" y="3338513"/>
              <a:ext cx="12554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예시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128256" y="3890962"/>
              <a:ext cx="9961563" cy="940117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EMP_NAME, 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LENGTH(EMP_NAME)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EMAIL, 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LENGTH(EMAIL)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7" name="Google Shape;147;p4"/>
            <p:cNvPicPr preferRelativeResize="0"/>
            <p:nvPr/>
          </p:nvPicPr>
          <p:blipFill rotWithShape="1">
            <a:blip r:embed="rId3">
              <a:alphaModFix/>
            </a:blip>
            <a:srcRect b="16620" l="4878" r="0" t="0"/>
            <a:stretch/>
          </p:blipFill>
          <p:spPr>
            <a:xfrm>
              <a:off x="6842760" y="4566526"/>
              <a:ext cx="4729480" cy="20093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48" name="Google Shape;148;p4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LENGTH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(CHAR | STRING)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4"/>
          <p:cNvSpPr txBox="1"/>
          <p:nvPr/>
        </p:nvSpPr>
        <p:spPr>
          <a:xfrm>
            <a:off x="1125538" y="3032106"/>
            <a:ext cx="39693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CHAR |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그룹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1125538" y="1052513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SUM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컬럼 값들의 총합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1125538" y="2302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1128256" y="2854642"/>
            <a:ext cx="9961563" cy="3027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남자 사원의 급여 총합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SUM(SALARY)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SUBSTR(EMP_NO, 8, 1)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부서코드가 D5인 직원의 보너스 포함 연봉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SUM(SALARY + (SALARY*NVL(BONUS, 0))*12)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‘D5’;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4" name="Google Shape;5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4863" y="3428513"/>
            <a:ext cx="2078037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0"/>
          <p:cNvPicPr preferRelativeResize="0"/>
          <p:nvPr/>
        </p:nvPicPr>
        <p:blipFill rotWithShape="1">
          <a:blip r:embed="rId4">
            <a:alphaModFix/>
          </a:blip>
          <a:srcRect b="0" l="8735" r="0" t="0"/>
          <a:stretch/>
        </p:blipFill>
        <p:spPr>
          <a:xfrm>
            <a:off x="5487035" y="5246984"/>
            <a:ext cx="501586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그룹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1125538" y="1052513"/>
            <a:ext cx="1260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AVG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컬럼 값들의 평균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1125538" y="2302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1128256" y="2854642"/>
            <a:ext cx="9961563" cy="19002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전 사원의 보너스 평균을 소수 셋 째 자리에서 반올림 한 것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ROUND(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AVG(NVL(BONUS, 0))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NVL을 하지 않을 시 NULL 값을 가진 행은 평균 계산에서 제외되어 계산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6" name="Google Shape;596;p41"/>
          <p:cNvPicPr preferRelativeResize="0"/>
          <p:nvPr/>
        </p:nvPicPr>
        <p:blipFill rotWithShape="1">
          <a:blip r:embed="rId3">
            <a:alphaModFix/>
          </a:blip>
          <a:srcRect b="20296" l="11962" r="0" t="0"/>
          <a:stretch/>
        </p:blipFill>
        <p:spPr>
          <a:xfrm>
            <a:off x="7300042" y="3449393"/>
            <a:ext cx="3642278" cy="71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그룹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1125538" y="1052513"/>
            <a:ext cx="2125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MAX/MIN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42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그룹의 최대값과 최소값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1125538" y="2302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42"/>
          <p:cNvSpPr/>
          <p:nvPr/>
        </p:nvSpPr>
        <p:spPr>
          <a:xfrm>
            <a:off x="1128256" y="2854642"/>
            <a:ext cx="9961563" cy="24031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가장 높은 급여와 가장 낮은 급여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MAX(SALARY)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MIN(SALARY)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가장 오래된 입사일과 가장 최근인 입사일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MAX(HIRE_DATE)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MIN(HIRE_DATE)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pic>
        <p:nvPicPr>
          <p:cNvPr id="607" name="Google Shape;607;p42"/>
          <p:cNvPicPr preferRelativeResize="0"/>
          <p:nvPr/>
        </p:nvPicPr>
        <p:blipFill rotWithShape="1">
          <a:blip r:embed="rId3">
            <a:alphaModFix/>
          </a:blip>
          <a:srcRect b="8287" l="9356" r="0" t="0"/>
          <a:stretch/>
        </p:blipFill>
        <p:spPr>
          <a:xfrm>
            <a:off x="8475344" y="3079011"/>
            <a:ext cx="2937616" cy="53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2"/>
          <p:cNvPicPr preferRelativeResize="0"/>
          <p:nvPr/>
        </p:nvPicPr>
        <p:blipFill rotWithShape="1">
          <a:blip r:embed="rId4">
            <a:alphaModFix/>
          </a:blip>
          <a:srcRect b="0" l="10753" r="0" t="745"/>
          <a:stretch/>
        </p:blipFill>
        <p:spPr>
          <a:xfrm>
            <a:off x="8290560" y="4678680"/>
            <a:ext cx="3307184" cy="56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그룹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1125538" y="1052513"/>
            <a:ext cx="17211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COUNT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43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조건을 만족하는 행의 개수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43"/>
          <p:cNvSpPr txBox="1"/>
          <p:nvPr/>
        </p:nvSpPr>
        <p:spPr>
          <a:xfrm>
            <a:off x="1125538" y="23021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43"/>
          <p:cNvSpPr/>
          <p:nvPr/>
        </p:nvSpPr>
        <p:spPr>
          <a:xfrm>
            <a:off x="1128256" y="2854642"/>
            <a:ext cx="9961563" cy="37290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전체 사원 수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COUNT(*)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부서코드가 D5인 직원의 수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COUNT(DEPT_CODE)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‘D5’;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EMPLOYEE테이블에서 사원들이 속해있는 부서의 수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COUNT(DISTINCT DEPT_CODE)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9" name="Google Shape;6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747" y="4445000"/>
            <a:ext cx="2767012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3603" y="3121025"/>
            <a:ext cx="17653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1797" y="5880100"/>
            <a:ext cx="2728913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125538" y="1052513"/>
            <a:ext cx="2035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LENGTHB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컬럼 값/문자열의 길이(BYTE)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1125538" y="3337200"/>
            <a:ext cx="10228263" cy="3401210"/>
            <a:chOff x="1125538" y="3308033"/>
            <a:chExt cx="10228263" cy="3401210"/>
          </a:xfrm>
        </p:grpSpPr>
        <p:sp>
          <p:nvSpPr>
            <p:cNvPr id="159" name="Google Shape;159;p5"/>
            <p:cNvSpPr txBox="1"/>
            <p:nvPr/>
          </p:nvSpPr>
          <p:spPr>
            <a:xfrm>
              <a:off x="1125538" y="3308033"/>
              <a:ext cx="12554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예시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128256" y="3860482"/>
              <a:ext cx="9961563" cy="940117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EMP_NAME, </a:t>
              </a:r>
              <a:r>
                <a:rPr b="1" lang="en-US" sz="1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LENGTHB(EMP_NAME)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EMAIL, </a:t>
              </a:r>
              <a:r>
                <a:rPr b="1" lang="en-US" sz="1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LENGTHB(EMAIL)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EMPLOYEE;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1" name="Google Shape;16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42761" y="4403414"/>
              <a:ext cx="4511040" cy="230582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62" name="Google Shape;162;p5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LENGTHB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(CHAR | STRING)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5"/>
          <p:cNvSpPr txBox="1"/>
          <p:nvPr/>
        </p:nvSpPr>
        <p:spPr>
          <a:xfrm>
            <a:off x="1125538" y="3032106"/>
            <a:ext cx="39693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CHAR |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125538" y="1052513"/>
            <a:ext cx="153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INSTR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지정한 위치부터 지정한 숫자 번째로 나타나는 문자의 시작 위치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INSTR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STR, [POSITION,[OCCURRENCE]])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6"/>
          <p:cNvSpPr txBox="1"/>
          <p:nvPr/>
        </p:nvSpPr>
        <p:spPr>
          <a:xfrm>
            <a:off x="1125538" y="443579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128256" y="4988242"/>
            <a:ext cx="9961563" cy="14582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EMAIL 컬럼의 문자열 중 ‘@’의 위치를 구하시오.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EMAIL,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INSTR(EMAIL, ‘@’, -1, 1)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125538" y="3032106"/>
            <a:ext cx="697941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 : 찾으려는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POSITION : 찾을 위치 시작 값(기본 값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POSITION &gt; 0이면 STRING의 시작부터 끝 방향으로 찾고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POSITION &lt; 0이면 STRING의 끝부터 시작 방향으로 찾음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OCCURRENCE : SUBSTRING이 반복될 때 지정하는 빈도(기본 값 1), 음수 사용 불가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12523" r="0" t="0"/>
          <a:stretch/>
        </p:blipFill>
        <p:spPr>
          <a:xfrm>
            <a:off x="8515344" y="3429000"/>
            <a:ext cx="2267738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125538" y="1052513"/>
            <a:ext cx="26539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LTRIM/RTRIM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컬럼, 문자열의 왼쪽/오른쪽에서 지정한 STR에 포함된 모든 문자를 제거한 나머지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LTRIM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STR) /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RTRIM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(STRING, STR)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7"/>
          <p:cNvSpPr txBox="1"/>
          <p:nvPr/>
        </p:nvSpPr>
        <p:spPr>
          <a:xfrm>
            <a:off x="1125538" y="358235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128256" y="4134802"/>
            <a:ext cx="9961563" cy="11229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LTRIM(PHONE, '010')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RTRIM(EMAIL, '@kh.or.kr')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1125538" y="3032106"/>
            <a:ext cx="38843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 : 제거하려는 문자(열), 생략 시 공백문자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6824" y="3811880"/>
            <a:ext cx="2975547" cy="276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8"/>
          <p:cNvGraphicFramePr/>
          <p:nvPr/>
        </p:nvGraphicFramePr>
        <p:xfrm>
          <a:off x="366712" y="222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4459150"/>
                <a:gridCol w="995825"/>
              </a:tblGrid>
              <a:tr h="36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   KH‘)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   KH’ , ’ ‘)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LTRIM(‘000123456’ , ’0’)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LTRIM(‘123123KH’ , ‘123’)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LTRIM(‘123123KH123’ , ‘123’)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KH123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LTRIM(‘ACABACCKH’, ‘ABC’)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LTRIM(‘5782KH’, ‘0123456789’)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366712" y="1601153"/>
            <a:ext cx="1549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LTRIM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6400959" y="1601153"/>
            <a:ext cx="1609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RTRIM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9" name="Google Shape;199;p8"/>
          <p:cNvGraphicFramePr/>
          <p:nvPr/>
        </p:nvGraphicFramePr>
        <p:xfrm>
          <a:off x="6400959" y="222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4487025"/>
                <a:gridCol w="983175"/>
              </a:tblGrid>
              <a:tr h="36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RTRIM(‘KH   ‘)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RTRIM(‘KH   ’ , ’ ‘)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RTRIM(‘123456000’ , ’0’)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RTRIM(‘KH123123’ , ‘123’)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RTRIM(‘123KH123123’ , ‘123’)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RTRIM(‘KHACABACC’, ‘ABC’)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RTRIM(‘KH5782’, ‘0123456789’)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문자 처리 함수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125538" y="1052513"/>
            <a:ext cx="14141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TRIM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1128256" y="1604962"/>
            <a:ext cx="9961563" cy="54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 컬럼, 문자열의 앞/뒤/양쪽에 있는 지정한 문자를 제거한 나머지 반환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8" name="Google Shape;208;p9"/>
          <p:cNvGraphicFramePr/>
          <p:nvPr/>
        </p:nvGraphicFramePr>
        <p:xfrm>
          <a:off x="1125537" y="229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703250"/>
                <a:gridCol w="32610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작성법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리턴 값 타입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TRIM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 STRING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TRIM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( CHAR FROM STRING)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TRIM( LEADING | TRAILING | BOTH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[CHAR] FROM STRING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9"/>
          <p:cNvSpPr txBox="1"/>
          <p:nvPr/>
        </p:nvSpPr>
        <p:spPr>
          <a:xfrm>
            <a:off x="1125538" y="43138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125538" y="3580746"/>
            <a:ext cx="85648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STRING : 문자 타입 컬럼 또는 문자열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CHAR : 제거하려는 문자(열), 생략 시 공백문자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LEADING : TRIM할 CHAR의 위치 지정, 앞(LEADING)/뒤(TRAILING)/양쪽(BOTH) 지정 가능(기본 값 양쪽)</a:t>
            </a:r>
            <a:endParaRPr/>
          </a:p>
        </p:txBody>
      </p:sp>
      <p:graphicFrame>
        <p:nvGraphicFramePr>
          <p:cNvPr id="211" name="Google Shape;211;p9"/>
          <p:cNvGraphicFramePr/>
          <p:nvPr/>
        </p:nvGraphicFramePr>
        <p:xfrm>
          <a:off x="2564606" y="44989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{F8AA8D12-CF29-4BD3-B2F1-9D2EB1F68B5A}</a:tableStyleId>
              </a:tblPr>
              <a:tblGrid>
                <a:gridCol w="6121500"/>
                <a:gridCol w="1368325"/>
              </a:tblGrid>
              <a:tr h="123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 문장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TRIM(‘   KH   ‘)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TRIM(‘Z’ FROM ‘ZZZKHZZZ’)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TRIM(LEADING ‘Z’ FROM ‘ZZZ123456’)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123456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TRIM(TRAILING ‘1’ FROM ‘KH111111’)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TRIM(BOTH ‘3’ FROM ‘333KH333333’)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TRIM(LEADING ‘2’ FROM ‘222KH222222’) FROM DUAL;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KH222222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