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QySGsTu7rA368fyaWcXYoRHGu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JOB_CODE, AVG(SALARY)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EMPLOYEE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 ROLLUP(JOB_CODE)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BY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/>
              <a:t>--전체 SALARY의 평균이 나옴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근데 그것도 그럴 것이 …!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위에 있는 예시를 생각해보면 결국 모든 JOB_CODE의 SALARY들의 총합이다</a:t>
            </a:r>
            <a:endParaRPr b="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/>
              <a:t>즉 이것도 마찬가지로 모든 JOB_CODE의 SALARY들의 평균이 될 것…ㅎ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GROUP BY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&amp; HAVING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1125538" y="1052513"/>
            <a:ext cx="1422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CUBE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지정된 그룹들로 가능한 모든 조합 별로 집계한 결과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125538" y="227040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128256" y="2822849"/>
            <a:ext cx="9961563" cy="19320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CUBE(DEPT_CODE,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6533" r="0" t="0"/>
          <a:stretch/>
        </p:blipFill>
        <p:spPr>
          <a:xfrm>
            <a:off x="8382000" y="1604962"/>
            <a:ext cx="2512060" cy="477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351017" y="1439458"/>
            <a:ext cx="5516384" cy="4626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ROLLUP(DEPT_CODE,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‘’, JOB_CODE, SUM(SALARY)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ROLLUP(JOB_CODE)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6339999" y="1439458"/>
            <a:ext cx="5516384" cy="4626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CUBE(DEPT_CODE,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1125538" y="1052513"/>
            <a:ext cx="2277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GROUPING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1128256" y="1604962"/>
            <a:ext cx="9961563" cy="1077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ROLLUP이나 CUBE에 의한 집계 산출물이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전달받은 컬럼 집합의 산출물이면 0 반환 아니면 1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320" y="348831"/>
            <a:ext cx="4048761" cy="616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/>
        </p:nvSpPr>
        <p:spPr>
          <a:xfrm>
            <a:off x="1125538" y="1052513"/>
            <a:ext cx="30024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GROUPING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1128256" y="1604962"/>
            <a:ext cx="9961563" cy="51311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CASE WHEN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GROUPING(DEPT_CODE)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0 AND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GROUPING(JOB_CODE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= 1 			THEN '부서‘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WHEN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GROUPING(DEPT_CODE)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AND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GROUPING(JOB_CODE)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0 			THEN '직급'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WHEN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GROUPING(DEPT_CODE)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AND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GROUPING(JOB_CODE)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1 			THEN '총합'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ELSE ＇부서+직급'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END AS 구분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CUBE(DEPT_CODE,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집합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SELECT 결과물을 하나의 쿼리로 만드는 연산자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9" name="Google Shape;249;p14"/>
          <p:cNvGrpSpPr/>
          <p:nvPr/>
        </p:nvGrpSpPr>
        <p:grpSpPr>
          <a:xfrm>
            <a:off x="2783681" y="2232660"/>
            <a:ext cx="2592388" cy="1655763"/>
            <a:chOff x="2783681" y="2232660"/>
            <a:chExt cx="2592388" cy="1655763"/>
          </a:xfrm>
        </p:grpSpPr>
        <p:sp>
          <p:nvSpPr>
            <p:cNvPr id="250" name="Google Shape;250;p14"/>
            <p:cNvSpPr/>
            <p:nvPr/>
          </p:nvSpPr>
          <p:spPr>
            <a:xfrm>
              <a:off x="2783681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720306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720306" y="2377123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3" name="Google Shape;253;p14"/>
          <p:cNvGrpSpPr/>
          <p:nvPr/>
        </p:nvGrpSpPr>
        <p:grpSpPr>
          <a:xfrm>
            <a:off x="6815931" y="2232660"/>
            <a:ext cx="2592388" cy="1655763"/>
            <a:chOff x="6815931" y="2232660"/>
            <a:chExt cx="2592388" cy="1655763"/>
          </a:xfrm>
        </p:grpSpPr>
        <p:sp>
          <p:nvSpPr>
            <p:cNvPr id="254" name="Google Shape;254;p14"/>
            <p:cNvSpPr/>
            <p:nvPr/>
          </p:nvSpPr>
          <p:spPr>
            <a:xfrm>
              <a:off x="6815931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752556" y="2232660"/>
              <a:ext cx="1655763" cy="165576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752556" y="2377123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14"/>
          <p:cNvGrpSpPr/>
          <p:nvPr/>
        </p:nvGrpSpPr>
        <p:grpSpPr>
          <a:xfrm>
            <a:off x="2783681" y="4393248"/>
            <a:ext cx="2592388" cy="1655762"/>
            <a:chOff x="2783681" y="4393248"/>
            <a:chExt cx="2592388" cy="1655762"/>
          </a:xfrm>
        </p:grpSpPr>
        <p:sp>
          <p:nvSpPr>
            <p:cNvPr id="258" name="Google Shape;258;p14"/>
            <p:cNvSpPr/>
            <p:nvPr/>
          </p:nvSpPr>
          <p:spPr>
            <a:xfrm>
              <a:off x="2783681" y="4393248"/>
              <a:ext cx="1655763" cy="165576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20306" y="4393248"/>
              <a:ext cx="1655763" cy="165576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720306" y="4537710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1" name="Google Shape;261;p14"/>
          <p:cNvGrpSpPr/>
          <p:nvPr/>
        </p:nvGrpSpPr>
        <p:grpSpPr>
          <a:xfrm>
            <a:off x="6815931" y="4393248"/>
            <a:ext cx="2592388" cy="1655762"/>
            <a:chOff x="6815931" y="4393248"/>
            <a:chExt cx="2592388" cy="1655762"/>
          </a:xfrm>
        </p:grpSpPr>
        <p:sp>
          <p:nvSpPr>
            <p:cNvPr id="262" name="Google Shape;262;p14"/>
            <p:cNvSpPr/>
            <p:nvPr/>
          </p:nvSpPr>
          <p:spPr>
            <a:xfrm>
              <a:off x="6815931" y="4393248"/>
              <a:ext cx="1655763" cy="1655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752556" y="4393248"/>
              <a:ext cx="1655763" cy="165576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752556" y="4537710"/>
              <a:ext cx="719138" cy="1365250"/>
            </a:xfrm>
            <a:custGeom>
              <a:rect b="b" l="l" r="r" t="t"/>
              <a:pathLst>
                <a:path extrusionOk="0" h="1364988" w="720080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p14"/>
          <p:cNvSpPr txBox="1"/>
          <p:nvPr/>
        </p:nvSpPr>
        <p:spPr>
          <a:xfrm flipH="1">
            <a:off x="3583782" y="3878898"/>
            <a:ext cx="992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 flipH="1">
            <a:off x="7384256" y="3878898"/>
            <a:ext cx="15033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UNION ALL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 flipH="1">
            <a:off x="3327400" y="6056948"/>
            <a:ext cx="15049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INTERSECT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 flipH="1">
            <a:off x="7608094" y="6049010"/>
            <a:ext cx="10080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/>
        </p:nvSpPr>
        <p:spPr>
          <a:xfrm>
            <a:off x="1125538" y="1052513"/>
            <a:ext cx="1689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UNION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1128256" y="2838089"/>
            <a:ext cx="9961563" cy="34712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SALARY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‘D5’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UNION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3000000;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집합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쿼리 결과를 합치는 연산자로 중복된 영역은 제외하여 합침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6583" r="0" t="0"/>
          <a:stretch/>
        </p:blipFill>
        <p:spPr>
          <a:xfrm>
            <a:off x="7315199" y="2541201"/>
            <a:ext cx="4171633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/>
        </p:nvSpPr>
        <p:spPr>
          <a:xfrm>
            <a:off x="1125538" y="1052513"/>
            <a:ext cx="22445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INTERSECT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집합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SELECT 결과에서 공통된 부분만 결과로 추출(교집합)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128256" y="2838089"/>
            <a:ext cx="9961563" cy="34712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SALARY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‘D5’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INTERSECT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3000000;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7146" r="0" t="0"/>
          <a:stretch/>
        </p:blipFill>
        <p:spPr>
          <a:xfrm>
            <a:off x="7223760" y="4177642"/>
            <a:ext cx="43529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/>
        </p:nvSpPr>
        <p:spPr>
          <a:xfrm>
            <a:off x="1125538" y="1052513"/>
            <a:ext cx="2329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UNION ALL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집합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쿼리 결과를 합치는 연산자로 중복된 영역 모두 포함하여 합침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1128256" y="2838089"/>
            <a:ext cx="9961563" cy="34712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SALARY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‘D5’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UNION ALL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3000000;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p17"/>
          <p:cNvGrpSpPr/>
          <p:nvPr/>
        </p:nvGrpSpPr>
        <p:grpSpPr>
          <a:xfrm>
            <a:off x="7299960" y="2651400"/>
            <a:ext cx="3974148" cy="3563937"/>
            <a:chOff x="7741920" y="2651400"/>
            <a:chExt cx="3974148" cy="3563937"/>
          </a:xfrm>
        </p:grpSpPr>
        <p:pic>
          <p:nvPicPr>
            <p:cNvPr id="302" name="Google Shape;302;p17"/>
            <p:cNvPicPr preferRelativeResize="0"/>
            <p:nvPr/>
          </p:nvPicPr>
          <p:blipFill rotWithShape="1">
            <a:blip r:embed="rId3">
              <a:alphaModFix/>
            </a:blip>
            <a:srcRect b="0" l="6450" r="0" t="0"/>
            <a:stretch/>
          </p:blipFill>
          <p:spPr>
            <a:xfrm>
              <a:off x="7741920" y="2651400"/>
              <a:ext cx="3974148" cy="3563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7"/>
            <p:cNvSpPr/>
            <p:nvPr/>
          </p:nvSpPr>
          <p:spPr>
            <a:xfrm>
              <a:off x="7785418" y="5459687"/>
              <a:ext cx="3887787" cy="4318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7828280" y="3588025"/>
              <a:ext cx="3887788" cy="6477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1125538" y="1052513"/>
            <a:ext cx="16770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MINUS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집합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선행 SELECT 결과에서 다음 SELECT 결과와 겹치는 부분을 제외한 나머지 부분 추출(차집합)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1128256" y="2838089"/>
            <a:ext cx="9961563" cy="34712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SALARY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 = ‘D5’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MINUS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DEPT_CODE, SALARY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3000000;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7974" l="7099" r="0" t="0"/>
          <a:stretch/>
        </p:blipFill>
        <p:spPr>
          <a:xfrm>
            <a:off x="7269479" y="3891484"/>
            <a:ext cx="4478973" cy="136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GROUPING SETS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별로 처리된 여러 개의 SELECT문을 하나로 합친 결과를 원할 때 사용(집합 연산자 사용과 동일)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1125538" y="191988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1128256" y="2472329"/>
            <a:ext cx="9961563" cy="19320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MANAGER_ID, FLOOR(AVG(SALARY))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GROUPING SETS((DEPT_CODE, JOB, MANAGER_ID),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(DEPT_CODE, MANAGER_ID), (JOB_CODE, MANAGER_ID))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538" y="4087178"/>
            <a:ext cx="3240088" cy="23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626" y="5990863"/>
            <a:ext cx="3240088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/>
          <p:nvPr/>
        </p:nvSpPr>
        <p:spPr>
          <a:xfrm>
            <a:off x="5895976" y="5124088"/>
            <a:ext cx="2698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r>
              <a:rPr lang="en-US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ORDER BY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3413" y="1125538"/>
            <a:ext cx="10931525" cy="10385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SELECT한 컬럼에 대해 정렬을 할 때 작성하는 구문으로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구문의 가장 마지막에 작성하며 실행 순서 역시 가장 마지막에 수행됨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125538" y="2256473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28256" y="2824162"/>
            <a:ext cx="9961563" cy="20221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 명 [, 컬럼명, …]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테이블 명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조건식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컬럼명 | 별칭 | 컬럼 순번 정렬방식 [NULLS FIRST | LAST];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25538" y="4860906"/>
            <a:ext cx="164019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 방식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ASC : 오름차순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DESC : 내림차순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GROUP BY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33413" y="1125538"/>
            <a:ext cx="10931525" cy="10385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함수는 단 한 개의 결과 값만 산출하기 때문에 그룹이 여러 개일 경우 오류 발생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결과 값을 산출하기 위해 그룹 함수가 적용될 그룹의 기준을 GROUP BY절에 기술하여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1961833" y="2738755"/>
            <a:ext cx="8280400" cy="3640138"/>
            <a:chOff x="468313" y="2708275"/>
            <a:chExt cx="8280400" cy="3640138"/>
          </a:xfrm>
        </p:grpSpPr>
        <p:sp>
          <p:nvSpPr>
            <p:cNvPr id="112" name="Google Shape;112;p3"/>
            <p:cNvSpPr/>
            <p:nvPr/>
          </p:nvSpPr>
          <p:spPr>
            <a:xfrm>
              <a:off x="468313" y="3070078"/>
              <a:ext cx="3168650" cy="863600"/>
            </a:xfrm>
            <a:prstGeom prst="roundRect">
              <a:avLst>
                <a:gd fmla="val 5879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DEPT_CODE,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SUM(SALARY)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EMPLOYEE;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8313" y="4907756"/>
              <a:ext cx="3168650" cy="1295400"/>
            </a:xfrm>
            <a:prstGeom prst="roundRect">
              <a:avLst>
                <a:gd fmla="val 5879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DEPT_CODE,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    SUM(SALARY)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GROUP BY DEPT_CODE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;</a:t>
              </a:r>
              <a:endParaRPr/>
            </a:p>
          </p:txBody>
        </p:sp>
        <p:grpSp>
          <p:nvGrpSpPr>
            <p:cNvPr id="114" name="Google Shape;114;p3"/>
            <p:cNvGrpSpPr/>
            <p:nvPr/>
          </p:nvGrpSpPr>
          <p:grpSpPr>
            <a:xfrm>
              <a:off x="3995738" y="2708275"/>
              <a:ext cx="4752975" cy="1587207"/>
              <a:chOff x="3995738" y="2708275"/>
              <a:chExt cx="4752975" cy="1587207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3995738" y="3277247"/>
                <a:ext cx="431800" cy="44926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6" name="Google Shape;116;p3"/>
              <p:cNvGrpSpPr/>
              <p:nvPr/>
            </p:nvGrpSpPr>
            <p:grpSpPr>
              <a:xfrm>
                <a:off x="4643438" y="2708275"/>
                <a:ext cx="4105275" cy="1587207"/>
                <a:chOff x="4643438" y="2708275"/>
                <a:chExt cx="4105275" cy="1587207"/>
              </a:xfrm>
            </p:grpSpPr>
            <p:sp>
              <p:nvSpPr>
                <p:cNvPr id="117" name="Google Shape;117;p3"/>
                <p:cNvSpPr/>
                <p:nvPr/>
              </p:nvSpPr>
              <p:spPr>
                <a:xfrm>
                  <a:off x="4643438" y="2708275"/>
                  <a:ext cx="4105275" cy="1587207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118" name="Google Shape;118;p3"/>
                <p:cNvGrpSpPr/>
                <p:nvPr/>
              </p:nvGrpSpPr>
              <p:grpSpPr>
                <a:xfrm>
                  <a:off x="4823619" y="2809728"/>
                  <a:ext cx="3744912" cy="1384300"/>
                  <a:chOff x="4830763" y="2809728"/>
                  <a:chExt cx="3744912" cy="1384300"/>
                </a:xfrm>
              </p:grpSpPr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4947625" y="3154216"/>
                    <a:ext cx="935037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D1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4947625" y="3514578"/>
                    <a:ext cx="935037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D2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4947625" y="3874941"/>
                    <a:ext cx="935037" cy="287337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D3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4838383" y="2816078"/>
                    <a:ext cx="115352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Malgun Gothic"/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DEPT_CODE</a:t>
                    </a:r>
                    <a:endParaRPr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6573837" y="3154216"/>
                    <a:ext cx="1911350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SUM(SALARY)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6887157" y="2809728"/>
                    <a:ext cx="12847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Malgun Gothic"/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SUM_SALARY</a:t>
                    </a:r>
                    <a:endParaRPr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>
                    <a:off x="4830763" y="3125641"/>
                    <a:ext cx="3744912" cy="3254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>
                    <a:off x="4830763" y="3494735"/>
                    <a:ext cx="3744912" cy="32385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>
                    <a:off x="4830763" y="3862241"/>
                    <a:ext cx="3744912" cy="32385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>
                    <a:off x="7354094" y="3474891"/>
                    <a:ext cx="350837" cy="349250"/>
                  </a:xfrm>
                  <a:prstGeom prst="mathMultiply">
                    <a:avLst>
                      <a:gd fmla="val 8703" name="adj1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>
                    <a:off x="7354887" y="3843191"/>
                    <a:ext cx="349250" cy="350837"/>
                  </a:xfrm>
                  <a:prstGeom prst="mathMultiply">
                    <a:avLst>
                      <a:gd fmla="val 8703" name="adj1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grpSp>
          <p:nvGrpSpPr>
            <p:cNvPr id="130" name="Google Shape;130;p3"/>
            <p:cNvGrpSpPr/>
            <p:nvPr/>
          </p:nvGrpSpPr>
          <p:grpSpPr>
            <a:xfrm>
              <a:off x="3995738" y="4762500"/>
              <a:ext cx="4752975" cy="1585913"/>
              <a:chOff x="3995738" y="4762500"/>
              <a:chExt cx="4752975" cy="158591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3995738" y="5330825"/>
                <a:ext cx="431800" cy="44926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32" name="Google Shape;132;p3"/>
              <p:cNvGrpSpPr/>
              <p:nvPr/>
            </p:nvGrpSpPr>
            <p:grpSpPr>
              <a:xfrm>
                <a:off x="4643438" y="4762500"/>
                <a:ext cx="4105275" cy="1585913"/>
                <a:chOff x="4643438" y="4762500"/>
                <a:chExt cx="4105275" cy="1585913"/>
              </a:xfrm>
            </p:grpSpPr>
            <p:sp>
              <p:nvSpPr>
                <p:cNvPr id="133" name="Google Shape;133;p3"/>
                <p:cNvSpPr/>
                <p:nvPr/>
              </p:nvSpPr>
              <p:spPr>
                <a:xfrm>
                  <a:off x="4643438" y="4762500"/>
                  <a:ext cx="4105275" cy="158591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134" name="Google Shape;134;p3"/>
                <p:cNvGrpSpPr/>
                <p:nvPr/>
              </p:nvGrpSpPr>
              <p:grpSpPr>
                <a:xfrm>
                  <a:off x="4823619" y="4869656"/>
                  <a:ext cx="3744912" cy="1371600"/>
                  <a:chOff x="4830763" y="4762500"/>
                  <a:chExt cx="3744912" cy="1371600"/>
                </a:xfrm>
              </p:grpSpPr>
              <p:sp>
                <p:nvSpPr>
                  <p:cNvPr id="135" name="Google Shape;135;p3"/>
                  <p:cNvSpPr/>
                  <p:nvPr/>
                </p:nvSpPr>
                <p:spPr>
                  <a:xfrm>
                    <a:off x="4947625" y="5105400"/>
                    <a:ext cx="935037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D1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6" name="Google Shape;136;p3"/>
                  <p:cNvSpPr/>
                  <p:nvPr/>
                </p:nvSpPr>
                <p:spPr>
                  <a:xfrm>
                    <a:off x="4947625" y="5457825"/>
                    <a:ext cx="935037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D2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7" name="Google Shape;137;p3"/>
                  <p:cNvSpPr/>
                  <p:nvPr/>
                </p:nvSpPr>
                <p:spPr>
                  <a:xfrm>
                    <a:off x="4947625" y="5826125"/>
                    <a:ext cx="935037" cy="287338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E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D3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8" name="Google Shape;138;p3"/>
                  <p:cNvSpPr/>
                  <p:nvPr/>
                </p:nvSpPr>
                <p:spPr>
                  <a:xfrm>
                    <a:off x="4838383" y="4767263"/>
                    <a:ext cx="115352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Malgun Gothic"/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DEPT_CODE</a:t>
                    </a:r>
                    <a:endParaRPr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39" name="Google Shape;139;p3"/>
                  <p:cNvSpPr/>
                  <p:nvPr/>
                </p:nvSpPr>
                <p:spPr>
                  <a:xfrm>
                    <a:off x="6573837" y="5105400"/>
                    <a:ext cx="1911350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SUM(SALARY)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0" name="Google Shape;140;p3"/>
                  <p:cNvSpPr/>
                  <p:nvPr/>
                </p:nvSpPr>
                <p:spPr>
                  <a:xfrm>
                    <a:off x="6887157" y="4762500"/>
                    <a:ext cx="12847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Malgun Gothic"/>
                      <a:buNone/>
                    </a:pPr>
                    <a:r>
                      <a:rPr lang="en-US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SUM_SALARY</a:t>
                    </a:r>
                    <a:endParaRPr sz="1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1" name="Google Shape;141;p3"/>
                  <p:cNvSpPr/>
                  <p:nvPr/>
                </p:nvSpPr>
                <p:spPr>
                  <a:xfrm>
                    <a:off x="6573837" y="5459413"/>
                    <a:ext cx="1911350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SUM(SALARY)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2" name="Google Shape;142;p3"/>
                  <p:cNvSpPr/>
                  <p:nvPr/>
                </p:nvSpPr>
                <p:spPr>
                  <a:xfrm>
                    <a:off x="6573837" y="5821363"/>
                    <a:ext cx="1911350" cy="288925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SUM(SALARY)</a:t>
                    </a:r>
                    <a:endParaRPr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3" name="Google Shape;143;p3"/>
                  <p:cNvSpPr/>
                  <p:nvPr/>
                </p:nvSpPr>
                <p:spPr>
                  <a:xfrm>
                    <a:off x="4830763" y="5073650"/>
                    <a:ext cx="3744912" cy="32385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4" name="Google Shape;144;p3"/>
                  <p:cNvSpPr/>
                  <p:nvPr/>
                </p:nvSpPr>
                <p:spPr>
                  <a:xfrm>
                    <a:off x="4830763" y="5441156"/>
                    <a:ext cx="3744912" cy="32385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145" name="Google Shape;145;p3"/>
                  <p:cNvSpPr/>
                  <p:nvPr/>
                </p:nvSpPr>
                <p:spPr>
                  <a:xfrm>
                    <a:off x="4830763" y="5808663"/>
                    <a:ext cx="3744912" cy="32543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9050">
                    <a:solidFill>
                      <a:srgbClr val="FF0000"/>
                    </a:solidFill>
                    <a:prstDash val="dot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146" name="Google Shape;146;p3"/>
            <p:cNvSpPr/>
            <p:nvPr/>
          </p:nvSpPr>
          <p:spPr>
            <a:xfrm>
              <a:off x="483553" y="3942080"/>
              <a:ext cx="1200150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Malgun Gothic"/>
                <a:buNone/>
              </a:pPr>
              <a:r>
                <a:rPr lang="en-US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** 에러 발생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GROUP BY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128256" y="1604962"/>
            <a:ext cx="9961563" cy="51006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부서코드, 그룹 별 급여의 합계, 그룹 별 급여의 평균(정수처리),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인원 수를 조회하고 부서 코드 순으로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부서코드,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SUM(SALARY) 합계,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FLOOR(AVG(SALARY)) 평균,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COUNT(*) 인원수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ASC;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부서코드와 보너스 받는 사원 수 조회하고 부서코드 순으로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부서코드, COUNT(BONUS) 인원수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ASC;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8578" r="0" t="0"/>
          <a:stretch/>
        </p:blipFill>
        <p:spPr>
          <a:xfrm>
            <a:off x="7437120" y="2285841"/>
            <a:ext cx="3275648" cy="187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084" y="5062834"/>
            <a:ext cx="19050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GROUP BY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128256" y="1604962"/>
            <a:ext cx="9961563" cy="32565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성별과 성별 별 급여 평균(정수처리), 급여 합계, 인원 수 조회하고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인원수로 내림차순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DECODE(SUBSTR(EMP_NO, 8, 1), 1, '남', 2, '여') 성별,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FLOOR(AVG(SALARY)) 평균,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SUM(SALARY) 합계,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COUNT(*) 인원수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DECODE(SUBSTR(EMP_NO, 8, 1), 1, '남', 2, '여')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 DESC;</a:t>
            </a:r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12941" r="0" t="0"/>
          <a:stretch/>
        </p:blipFill>
        <p:spPr>
          <a:xfrm>
            <a:off x="6827519" y="4399596"/>
            <a:ext cx="4262299" cy="122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GROUP BY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128256" y="1604962"/>
            <a:ext cx="9961563" cy="32565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부서 코드 별로 같은 직급인 사원의 급여 합계를 조회하고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부서 코드 순으로 정렬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DEPT_CODE, JOB_CODE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DEPT_CODE;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761" y="2851784"/>
            <a:ext cx="3814763" cy="358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2077486" y="5623559"/>
            <a:ext cx="4137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여러 컬럼을 그룹으로 묶을 수 있음.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HAVING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633413" y="1125538"/>
            <a:ext cx="10931525" cy="10385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함수로 값을 구해올 그룹에 대해 조건을 설정할 때 HAVING절에 기술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(WHERE절은 각 컬럼 값에 대한 조건)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25538" y="22717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128256" y="2824162"/>
            <a:ext cx="9961563" cy="3789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 코드와 급여 3000000 이상인 직원의 그룹별 평균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FLOOR(AVG(SALARY)) 평균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&gt;= 3000000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부서 코드와 급여 평균이 3000000 이상인 그룹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FLOOR(AVG(SALARY)) 평균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HAVING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FLOOR(AVG(SALARY)) &gt;= 3000000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125538" y="18602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128256" y="2412682"/>
            <a:ext cx="9961563" cy="41862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JOB_CODE, SUM(SALARY)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ROLLUP(JOB_CODE)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JOB_CODE, SUM(SALARY)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CUBE(JOB_CODE)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별 산출한 결과 값의 집계를 계산하는 함수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10264" r="0" t="0"/>
          <a:stretch/>
        </p:blipFill>
        <p:spPr>
          <a:xfrm>
            <a:off x="6964680" y="3157061"/>
            <a:ext cx="3197543" cy="273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1125538" y="1052513"/>
            <a:ext cx="17987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ROLLUP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전달받은 그룹 중 가장 먼저 지정한 그룹별로 추가적 집계 결과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1125538" y="2270400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128256" y="2822849"/>
            <a:ext cx="9961563" cy="32541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테이블에서 각 부서 마다 직급 별 급여합,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 별 급여 합,  전체 직원 급여 총합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DEPT_CODE, JOB_CODE, SUM(SALARY)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BY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ROLLUP(DEPT_CODE, JOB_CODE)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1;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ROLLUP과 CUBE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5600" r="0" t="0"/>
          <a:stretch/>
        </p:blipFill>
        <p:spPr>
          <a:xfrm>
            <a:off x="7650480" y="2235746"/>
            <a:ext cx="3063240" cy="44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