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hY3qYlmJ31NZY7vZpD720inl0i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 JOB_CODE, AVG(SALARY)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EMPLOYEE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BY ROLLUP(JOB_CODE)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 BY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en-US"/>
              <a:t>--전체 SALARY의 평균이 나옴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en-US"/>
              <a:t>근데 그것도 그럴 것이 …!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en-US"/>
              <a:t>위에 있는 예시를 생각해보면 결국 모든 JOB_CODE의 SALARY들의 총합이다</a:t>
            </a:r>
            <a:endParaRPr b="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en-US"/>
              <a:t>즉 이것도 마찬가지로 모든 JOB_CODE의 SALARY들의 평균이 될 것…ㅎ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카테시안 곱을 ANSI에서는 CROSS JOIN이라고 함</a:t>
            </a:r>
            <a:endParaRPr/>
          </a:p>
        </p:txBody>
      </p:sp>
      <p:sp>
        <p:nvSpPr>
          <p:cNvPr id="227" name="Google Shape;22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테이블의 구조를 보면 DEPARTMENT 안에 LOCATION_ID가 들어가있음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LOCATION 테이블에 접근할 수 있는 방법은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EMPLOYEE에서 DEPT_CODE를 통해 DEPARTMENT로 접근 후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DEPARTMENT에서 LOCATION_ID를 통해 LOCAL테이블에 접근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따라서 DEPARTMENT가 먼저 JOIN되지 않으면 당연히 에러.. ㅎ</a:t>
            </a:r>
            <a:endParaRPr/>
          </a:p>
        </p:txBody>
      </p:sp>
      <p:sp>
        <p:nvSpPr>
          <p:cNvPr id="260" name="Google Shape;26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34725" y="174325"/>
            <a:ext cx="1504800" cy="381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93" name="Google Shape;93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JOIN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INNER JOIN과 OUTER JOIN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1125538" y="1052513"/>
            <a:ext cx="42290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오라클 전용 OUTER JOIN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7" name="Google Shape;217;p10"/>
          <p:cNvGrpSpPr/>
          <p:nvPr/>
        </p:nvGrpSpPr>
        <p:grpSpPr>
          <a:xfrm>
            <a:off x="708534" y="1656426"/>
            <a:ext cx="10773925" cy="4985363"/>
            <a:chOff x="348774" y="1656426"/>
            <a:chExt cx="10773925" cy="4985363"/>
          </a:xfrm>
        </p:grpSpPr>
        <p:sp>
          <p:nvSpPr>
            <p:cNvPr id="218" name="Google Shape;218;p10"/>
            <p:cNvSpPr/>
            <p:nvPr/>
          </p:nvSpPr>
          <p:spPr>
            <a:xfrm>
              <a:off x="348774" y="1656426"/>
              <a:ext cx="4442333" cy="1446538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SELECT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EMP_NAME, DEPT_TITLE 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FROM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EMPLOYEE, DEPARTMENT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WHERE</a:t>
              </a:r>
              <a:r>
                <a:rPr b="1" i="0" lang="en-US" sz="1800" u="none" cap="none" strike="noStrike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DEPT_CODE(+) = DEPT_ID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;</a:t>
              </a:r>
              <a:endParaRPr/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6680366" y="1656426"/>
              <a:ext cx="4442333" cy="1446538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SELECT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EMP_NAME, DEPT_TITLE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FROM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EMPLOYEE, DEPARTMENT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WHERE</a:t>
              </a:r>
              <a:r>
                <a:rPr b="1" i="0" lang="en-US" sz="1800" u="none" cap="none" strike="noStrike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DEPT_CODE(+) = DEPT_ID(+)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;</a:t>
              </a:r>
              <a:endParaRPr/>
            </a:p>
          </p:txBody>
        </p:sp>
        <p:grpSp>
          <p:nvGrpSpPr>
            <p:cNvPr id="220" name="Google Shape;220;p10"/>
            <p:cNvGrpSpPr/>
            <p:nvPr/>
          </p:nvGrpSpPr>
          <p:grpSpPr>
            <a:xfrm>
              <a:off x="4385916" y="2177739"/>
              <a:ext cx="1815014" cy="4464050"/>
              <a:chOff x="4197245" y="2327641"/>
              <a:chExt cx="1815014" cy="4464050"/>
            </a:xfrm>
          </p:grpSpPr>
          <p:pic>
            <p:nvPicPr>
              <p:cNvPr id="221" name="Google Shape;221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9833" r="0" t="0"/>
              <a:stretch/>
            </p:blipFill>
            <p:spPr>
              <a:xfrm>
                <a:off x="4197245" y="2327641"/>
                <a:ext cx="1815014" cy="44640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2" name="Google Shape;222;p10"/>
              <p:cNvSpPr/>
              <p:nvPr/>
            </p:nvSpPr>
            <p:spPr>
              <a:xfrm>
                <a:off x="4197245" y="6215429"/>
                <a:ext cx="1776914" cy="576262"/>
              </a:xfrm>
              <a:prstGeom prst="rect">
                <a:avLst/>
              </a:prstGeom>
              <a:noFill/>
              <a:ln cap="flat" cmpd="sng" w="12700">
                <a:solidFill>
                  <a:srgbClr val="FF0000"/>
                </a:solidFill>
                <a:prstDash val="dot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23" name="Google Shape;223;p10"/>
          <p:cNvSpPr txBox="1"/>
          <p:nvPr/>
        </p:nvSpPr>
        <p:spPr>
          <a:xfrm>
            <a:off x="7055116" y="3102964"/>
            <a:ext cx="28857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에러, (+)는 한 쪽에만 사용 가능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CROSS JOIN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1"/>
          <p:cNvSpPr/>
          <p:nvPr/>
        </p:nvSpPr>
        <p:spPr>
          <a:xfrm>
            <a:off x="633413" y="1125538"/>
            <a:ext cx="10931525" cy="139280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카테시안 곱(Cartesian Product)라고도 하며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조인되는 테이블의 각 행들이 모두 매핑된 데이터가 검색되는 조인 방법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검색되는 데이터 수는 ‘행의 컬럼 수 * 또 다른 행의 컬럼 수‘로 나옴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1"/>
          <p:cNvSpPr txBox="1"/>
          <p:nvPr/>
        </p:nvSpPr>
        <p:spPr>
          <a:xfrm>
            <a:off x="1125538" y="2615171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1128256" y="3122900"/>
            <a:ext cx="9961563" cy="152405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EMP_NAME, DEPT_TITLE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CROSS JOIN DEPARTMENT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/>
          </a:p>
        </p:txBody>
      </p:sp>
      <p:grpSp>
        <p:nvGrpSpPr>
          <p:cNvPr id="233" name="Google Shape;233;p11"/>
          <p:cNvGrpSpPr/>
          <p:nvPr/>
        </p:nvGrpSpPr>
        <p:grpSpPr>
          <a:xfrm>
            <a:off x="8154648" y="2878113"/>
            <a:ext cx="2630410" cy="3627621"/>
            <a:chOff x="8154648" y="3057993"/>
            <a:chExt cx="2630410" cy="3627621"/>
          </a:xfrm>
        </p:grpSpPr>
        <p:pic>
          <p:nvPicPr>
            <p:cNvPr id="234" name="Google Shape;234;p11"/>
            <p:cNvPicPr preferRelativeResize="0"/>
            <p:nvPr/>
          </p:nvPicPr>
          <p:blipFill rotWithShape="1">
            <a:blip r:embed="rId3">
              <a:alphaModFix/>
            </a:blip>
            <a:srcRect b="0" l="10046" r="0" t="10502"/>
            <a:stretch/>
          </p:blipFill>
          <p:spPr>
            <a:xfrm>
              <a:off x="8154648" y="3057993"/>
              <a:ext cx="2630410" cy="21908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11"/>
            <p:cNvPicPr preferRelativeResize="0"/>
            <p:nvPr/>
          </p:nvPicPr>
          <p:blipFill rotWithShape="1">
            <a:blip r:embed="rId4">
              <a:alphaModFix/>
            </a:blip>
            <a:srcRect b="1447" l="6729" r="0" t="0"/>
            <a:stretch/>
          </p:blipFill>
          <p:spPr>
            <a:xfrm>
              <a:off x="8154648" y="6150548"/>
              <a:ext cx="2167719" cy="5350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Google Shape;236;p11"/>
            <p:cNvSpPr txBox="1"/>
            <p:nvPr/>
          </p:nvSpPr>
          <p:spPr>
            <a:xfrm>
              <a:off x="8942830" y="5252022"/>
              <a:ext cx="261938" cy="862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ulim"/>
                <a:buNone/>
              </a:pPr>
              <a:r>
                <a:rPr lang="en-US" sz="16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rPr>
                <a:t>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ulim"/>
                <a:buNone/>
              </a:pPr>
              <a:r>
                <a:rPr lang="en-US" sz="16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rPr>
                <a:t>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ulim"/>
                <a:buNone/>
              </a:pPr>
              <a:r>
                <a:rPr lang="en-US" sz="16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rPr>
                <a:t>.</a:t>
              </a:r>
              <a:endParaRPr sz="16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NON_EQU JOIN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12"/>
          <p:cNvSpPr txBox="1"/>
          <p:nvPr/>
        </p:nvSpPr>
        <p:spPr>
          <a:xfrm>
            <a:off x="1125538" y="1910638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2"/>
          <p:cNvSpPr/>
          <p:nvPr/>
        </p:nvSpPr>
        <p:spPr>
          <a:xfrm>
            <a:off x="1128256" y="2418367"/>
            <a:ext cx="9961563" cy="152405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EMP_NAME, SALARY, E.SAL_LEVEL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 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JOIN SAL_GRADE S ON (SALARY BETWEEN MIN_SAL AND MAX_SAL)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/>
          </a:p>
        </p:txBody>
      </p:sp>
      <p:sp>
        <p:nvSpPr>
          <p:cNvPr id="245" name="Google Shape;245;p12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지정한 컬럼 값이 일치하는 경우가 아닌 값의 범위에 포함되는 행들을 연결하는 방식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6" name="Google Shape;2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3877" y="3282377"/>
            <a:ext cx="2987649" cy="3163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SELF JOIN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13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 개 이상의 서로 다른 테이블을 연결하는 것이 아닌 같은 테이블을 조인하는 것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13"/>
          <p:cNvSpPr txBox="1"/>
          <p:nvPr/>
        </p:nvSpPr>
        <p:spPr>
          <a:xfrm>
            <a:off x="1125538" y="1910638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13"/>
          <p:cNvSpPr/>
          <p:nvPr/>
        </p:nvSpPr>
        <p:spPr>
          <a:xfrm>
            <a:off x="1128256" y="2418367"/>
            <a:ext cx="9961563" cy="174889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E.EMP_ID, E.EMP_NAME 사원이름, E.DEPT_CODE, E.MANAGER_ID,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M.EMP_NAME 관리자이름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 E, EMPLOYEE 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E.MANAGER_ID = M.EMP_ID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/>
          </a:p>
        </p:txBody>
      </p:sp>
      <p:pic>
        <p:nvPicPr>
          <p:cNvPr id="256" name="Google Shape;256;p13"/>
          <p:cNvPicPr preferRelativeResize="0"/>
          <p:nvPr/>
        </p:nvPicPr>
        <p:blipFill rotWithShape="1">
          <a:blip r:embed="rId3">
            <a:alphaModFix/>
          </a:blip>
          <a:srcRect b="0" l="6812" r="0" t="0"/>
          <a:stretch/>
        </p:blipFill>
        <p:spPr>
          <a:xfrm>
            <a:off x="7285220" y="3207432"/>
            <a:ext cx="4174787" cy="3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다중 JOIN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14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 이상의 테이블에서 데이터를 조회하기 위해 사용하고 수행 결과는 하나의 Result Set으로 나옴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14"/>
          <p:cNvSpPr txBox="1"/>
          <p:nvPr/>
        </p:nvSpPr>
        <p:spPr>
          <a:xfrm>
            <a:off x="1125538" y="1910638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14"/>
          <p:cNvSpPr/>
          <p:nvPr/>
        </p:nvSpPr>
        <p:spPr>
          <a:xfrm>
            <a:off x="1128256" y="2418367"/>
            <a:ext cx="9961563" cy="423726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EMP_ID, EMP_NAME, DEPT_CODE, DEPT_TITLE, LOCAL_NAME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JOIN DEPARTMENT ON (DEPT_CODE = DEPT_ID)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JOIN LOCATION ON (LOCATION_ID = LOCAL_CODE)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EMP_ID, EMP_NAME, DEPT_CODE, DEPT_TITLE, LOCAL_NAME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JOIN LOCATION ON (LOCATION_ID = LOCAL_CODE)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JOIN DEPARTMENT ON (DEPT_CODE = DEPT_ID)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에러, 다중 조인의 경우 조인 순서 매우 중요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6" name="Google Shape;266;p14"/>
          <p:cNvPicPr preferRelativeResize="0"/>
          <p:nvPr/>
        </p:nvPicPr>
        <p:blipFill rotWithShape="1">
          <a:blip r:embed="rId3">
            <a:alphaModFix/>
          </a:blip>
          <a:srcRect b="0" l="6330" r="0" t="0"/>
          <a:stretch/>
        </p:blipFill>
        <p:spPr>
          <a:xfrm>
            <a:off x="9020583" y="3022991"/>
            <a:ext cx="3049180" cy="3028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JOIN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1128257" y="2001202"/>
            <a:ext cx="4083824" cy="183927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EMP_ID,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EMP_NAME,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DEPT_CODE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EMPLOYEE;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 이상의 테이블에서 데이터를 조회하기 위해 사용하고 수행 결과는 하나의 Result Set으로 나옴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6965177" y="2206942"/>
            <a:ext cx="4083824" cy="142779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DEPT_ID,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DEPT_TITLE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DEPARTMENT;</a:t>
            </a:r>
            <a:endParaRPr/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7753" y="3233738"/>
            <a:ext cx="1946275" cy="331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5840" y="3776663"/>
            <a:ext cx="2009775" cy="194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2"/>
          <p:cNvCxnSpPr/>
          <p:nvPr/>
        </p:nvCxnSpPr>
        <p:spPr>
          <a:xfrm>
            <a:off x="5077609" y="3429000"/>
            <a:ext cx="2613968" cy="214346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7" name="Google Shape;107;p2"/>
          <p:cNvCxnSpPr/>
          <p:nvPr/>
        </p:nvCxnSpPr>
        <p:spPr>
          <a:xfrm>
            <a:off x="5071359" y="3840480"/>
            <a:ext cx="2620218" cy="118620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" name="Google Shape;108;p2"/>
          <p:cNvCxnSpPr/>
          <p:nvPr/>
        </p:nvCxnSpPr>
        <p:spPr>
          <a:xfrm>
            <a:off x="5071359" y="4269581"/>
            <a:ext cx="2620218" cy="53383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9" name="Google Shape;109;p2"/>
          <p:cNvCxnSpPr/>
          <p:nvPr/>
        </p:nvCxnSpPr>
        <p:spPr>
          <a:xfrm>
            <a:off x="5071359" y="4926106"/>
            <a:ext cx="2620218" cy="46684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0" name="Google Shape;110;p2"/>
          <p:cNvCxnSpPr/>
          <p:nvPr/>
        </p:nvCxnSpPr>
        <p:spPr>
          <a:xfrm flipH="1" rot="10800000">
            <a:off x="5071359" y="4046220"/>
            <a:ext cx="2663389" cy="128047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1" name="Google Shape;111;p2"/>
          <p:cNvCxnSpPr/>
          <p:nvPr/>
        </p:nvCxnSpPr>
        <p:spPr>
          <a:xfrm flipH="1" rot="10800000">
            <a:off x="5071359" y="4241482"/>
            <a:ext cx="2663389" cy="174246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JOIN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1125538" y="1052513"/>
            <a:ext cx="30123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오라클 전용 구문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1128256" y="1604962"/>
            <a:ext cx="9961563" cy="268222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FROM절에 ‘,’로 구분하여 합치게 될 테이블 명을 기술하고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WHERE절에 합치기에 사용할 컬럼 명 명시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EMP_ID, EMP_NAME, DEPT_CODE, DEPT_TITLE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EMPLOYEE, DEPARTMENT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DEPT_CODE = DEPT_ID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연결에 사용할 두 컬럼 명이 다른 경우 그 자체로 사용 가능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3">
            <a:alphaModFix/>
          </a:blip>
          <a:srcRect b="0" l="7252" r="0" t="0"/>
          <a:stretch/>
        </p:blipFill>
        <p:spPr>
          <a:xfrm>
            <a:off x="7688639" y="1999781"/>
            <a:ext cx="340118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JOIN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1125538" y="1052513"/>
            <a:ext cx="30123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오라클 전용 구문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1128256" y="1604962"/>
            <a:ext cx="9961563" cy="467591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FROM절에 ‘,’로 구분하여 합치게 될 테이블 명을 기술하고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WHERE절에 합치기에 사용할 컬럼 명 명시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EMP_ID, EMP_NAME, EMPLOYEE.JOB_CODE, JOB_NAME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EMPLOYEE, JOB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EMPLOYEE.JOB_CODE = JOB.JOB_CODE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연결에 사용할 두 컬럼 명이 같은 경우 테이블 명.컬럼 명으로 작성하여 구분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EMP_ID, EMP_NAME,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E.JOB_CODE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JOB_NAME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 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JOB J</a:t>
            </a:r>
            <a:endParaRPr b="1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E.JOB_CODE = J.JOB_CODE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FROM절에 사용한 테이블 별칭 이용 가능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3">
            <a:alphaModFix/>
          </a:blip>
          <a:srcRect b="0" l="5811" r="0" t="0"/>
          <a:stretch/>
        </p:blipFill>
        <p:spPr>
          <a:xfrm>
            <a:off x="8229599" y="1388697"/>
            <a:ext cx="3552675" cy="5108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JOIN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1125538" y="1052513"/>
            <a:ext cx="28216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ANSI 표준 구문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1128256" y="1604963"/>
            <a:ext cx="9961563" cy="397137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연결에 사용하려는 컬럼 명이 같은 경우 USING() 사용,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다른 경우 ON() 사용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EMP_ID, EMP_NAME, JOB_CODE, JOB_NAME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JOIN JOB USING(JOB_CODE)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EMP_ID, EMP_NAME, DEPT_CODE, DEPT_TITLE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JOIN DEPARTMENT ON(DEPT_CODE = DEPT_ID)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/>
          </a:p>
        </p:txBody>
      </p:sp>
      <p:grpSp>
        <p:nvGrpSpPr>
          <p:cNvPr id="138" name="Google Shape;138;p5"/>
          <p:cNvGrpSpPr/>
          <p:nvPr/>
        </p:nvGrpSpPr>
        <p:grpSpPr>
          <a:xfrm>
            <a:off x="7345936" y="1328171"/>
            <a:ext cx="4030233" cy="4524962"/>
            <a:chOff x="7360927" y="763157"/>
            <a:chExt cx="4030233" cy="4524962"/>
          </a:xfrm>
        </p:grpSpPr>
        <p:pic>
          <p:nvPicPr>
            <p:cNvPr id="139" name="Google Shape;139;p5"/>
            <p:cNvPicPr preferRelativeResize="0"/>
            <p:nvPr/>
          </p:nvPicPr>
          <p:blipFill rotWithShape="1">
            <a:blip r:embed="rId3">
              <a:alphaModFix/>
            </a:blip>
            <a:srcRect b="0" l="6944" r="0" t="0"/>
            <a:stretch/>
          </p:blipFill>
          <p:spPr>
            <a:xfrm>
              <a:off x="7360927" y="763157"/>
              <a:ext cx="2180300" cy="31732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5"/>
            <p:cNvPicPr preferRelativeResize="0"/>
            <p:nvPr/>
          </p:nvPicPr>
          <p:blipFill rotWithShape="1">
            <a:blip r:embed="rId4">
              <a:alphaModFix/>
            </a:blip>
            <a:srcRect b="0" l="8647" r="0" t="0"/>
            <a:stretch/>
          </p:blipFill>
          <p:spPr>
            <a:xfrm>
              <a:off x="9239886" y="2584760"/>
              <a:ext cx="2151274" cy="270335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INNER JOIN과 OUTER JOIN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633413" y="1125538"/>
            <a:ext cx="10931525" cy="139280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기본적으로 JOIN은 INNER JOIN이며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 개 이상의 테이블을 조인할 때 일치하는 값이 없는 행은 조인에서 제외됨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OUTER JOIN은 일치하지 않은 값도 포함이 되며 반드시 OUTER JOIN 명시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8" name="Google Shape;148;p6"/>
          <p:cNvGrpSpPr/>
          <p:nvPr/>
        </p:nvGrpSpPr>
        <p:grpSpPr>
          <a:xfrm>
            <a:off x="1351833" y="3714518"/>
            <a:ext cx="2592388" cy="1655762"/>
            <a:chOff x="2783681" y="4393248"/>
            <a:chExt cx="2592388" cy="1655762"/>
          </a:xfrm>
        </p:grpSpPr>
        <p:sp>
          <p:nvSpPr>
            <p:cNvPr id="149" name="Google Shape;149;p6"/>
            <p:cNvSpPr/>
            <p:nvPr/>
          </p:nvSpPr>
          <p:spPr>
            <a:xfrm>
              <a:off x="2783681" y="4393248"/>
              <a:ext cx="1655763" cy="165576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3720306" y="4393248"/>
              <a:ext cx="1655763" cy="165576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3720306" y="4537710"/>
              <a:ext cx="719138" cy="1365250"/>
            </a:xfrm>
            <a:custGeom>
              <a:rect b="b" l="l" r="r" t="t"/>
              <a:pathLst>
                <a:path extrusionOk="0" h="1364988" w="720080">
                  <a:moveTo>
                    <a:pt x="360040" y="0"/>
                  </a:moveTo>
                  <a:lnTo>
                    <a:pt x="477538" y="96945"/>
                  </a:lnTo>
                  <a:cubicBezTo>
                    <a:pt x="627393" y="246800"/>
                    <a:pt x="720080" y="453823"/>
                    <a:pt x="720080" y="682494"/>
                  </a:cubicBezTo>
                  <a:cubicBezTo>
                    <a:pt x="720080" y="911166"/>
                    <a:pt x="627393" y="1118189"/>
                    <a:pt x="477538" y="1268044"/>
                  </a:cubicBezTo>
                  <a:lnTo>
                    <a:pt x="360040" y="1364988"/>
                  </a:lnTo>
                  <a:lnTo>
                    <a:pt x="242543" y="1268044"/>
                  </a:lnTo>
                  <a:cubicBezTo>
                    <a:pt x="92688" y="1118189"/>
                    <a:pt x="0" y="911166"/>
                    <a:pt x="0" y="682494"/>
                  </a:cubicBezTo>
                  <a:cubicBezTo>
                    <a:pt x="0" y="453823"/>
                    <a:pt x="92688" y="246800"/>
                    <a:pt x="242543" y="96945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2" name="Google Shape;152;p6"/>
          <p:cNvSpPr txBox="1"/>
          <p:nvPr/>
        </p:nvSpPr>
        <p:spPr>
          <a:xfrm flipH="1">
            <a:off x="1895552" y="5514742"/>
            <a:ext cx="15049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INNER JOIN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3" name="Google Shape;153;p6"/>
          <p:cNvGrpSpPr/>
          <p:nvPr/>
        </p:nvGrpSpPr>
        <p:grpSpPr>
          <a:xfrm>
            <a:off x="4499633" y="2726381"/>
            <a:ext cx="2592388" cy="1655763"/>
            <a:chOff x="5281784" y="2801795"/>
            <a:chExt cx="2592388" cy="1655763"/>
          </a:xfrm>
        </p:grpSpPr>
        <p:sp>
          <p:nvSpPr>
            <p:cNvPr id="154" name="Google Shape;154;p6"/>
            <p:cNvSpPr/>
            <p:nvPr/>
          </p:nvSpPr>
          <p:spPr>
            <a:xfrm>
              <a:off x="5281784" y="2801795"/>
              <a:ext cx="1655763" cy="1655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6218409" y="2801795"/>
              <a:ext cx="1655763" cy="1655763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6" name="Google Shape;156;p6"/>
          <p:cNvGrpSpPr/>
          <p:nvPr/>
        </p:nvGrpSpPr>
        <p:grpSpPr>
          <a:xfrm>
            <a:off x="9022333" y="2726380"/>
            <a:ext cx="2592388" cy="1655763"/>
            <a:chOff x="8562312" y="2801795"/>
            <a:chExt cx="2592388" cy="1655763"/>
          </a:xfrm>
        </p:grpSpPr>
        <p:sp>
          <p:nvSpPr>
            <p:cNvPr id="157" name="Google Shape;157;p6"/>
            <p:cNvSpPr/>
            <p:nvPr/>
          </p:nvSpPr>
          <p:spPr>
            <a:xfrm>
              <a:off x="9498937" y="2801795"/>
              <a:ext cx="1655763" cy="1655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8562312" y="2801795"/>
              <a:ext cx="1655763" cy="1655763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9" name="Google Shape;159;p6"/>
          <p:cNvGrpSpPr/>
          <p:nvPr/>
        </p:nvGrpSpPr>
        <p:grpSpPr>
          <a:xfrm>
            <a:off x="6704675" y="4590176"/>
            <a:ext cx="2592388" cy="1655763"/>
            <a:chOff x="2783681" y="2232660"/>
            <a:chExt cx="2592388" cy="1655763"/>
          </a:xfrm>
        </p:grpSpPr>
        <p:sp>
          <p:nvSpPr>
            <p:cNvPr id="160" name="Google Shape;160;p6"/>
            <p:cNvSpPr/>
            <p:nvPr/>
          </p:nvSpPr>
          <p:spPr>
            <a:xfrm>
              <a:off x="2783681" y="2232660"/>
              <a:ext cx="1655763" cy="1655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3720306" y="2232660"/>
              <a:ext cx="1655763" cy="1655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3720306" y="2377123"/>
              <a:ext cx="719138" cy="1365250"/>
            </a:xfrm>
            <a:custGeom>
              <a:rect b="b" l="l" r="r" t="t"/>
              <a:pathLst>
                <a:path extrusionOk="0" h="1364988" w="720080">
                  <a:moveTo>
                    <a:pt x="360040" y="0"/>
                  </a:moveTo>
                  <a:lnTo>
                    <a:pt x="477538" y="96945"/>
                  </a:lnTo>
                  <a:cubicBezTo>
                    <a:pt x="627393" y="246800"/>
                    <a:pt x="720080" y="453823"/>
                    <a:pt x="720080" y="682494"/>
                  </a:cubicBezTo>
                  <a:cubicBezTo>
                    <a:pt x="720080" y="911166"/>
                    <a:pt x="627393" y="1118189"/>
                    <a:pt x="477538" y="1268044"/>
                  </a:cubicBezTo>
                  <a:lnTo>
                    <a:pt x="360040" y="1364988"/>
                  </a:lnTo>
                  <a:lnTo>
                    <a:pt x="242543" y="1268044"/>
                  </a:lnTo>
                  <a:cubicBezTo>
                    <a:pt x="92688" y="1118189"/>
                    <a:pt x="0" y="911166"/>
                    <a:pt x="0" y="682494"/>
                  </a:cubicBezTo>
                  <a:cubicBezTo>
                    <a:pt x="0" y="453823"/>
                    <a:pt x="92688" y="246800"/>
                    <a:pt x="242543" y="96945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3" name="Google Shape;163;p6"/>
          <p:cNvSpPr txBox="1"/>
          <p:nvPr/>
        </p:nvSpPr>
        <p:spPr>
          <a:xfrm flipH="1">
            <a:off x="7025043" y="6356436"/>
            <a:ext cx="22216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FULL OUTER JOIN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6"/>
          <p:cNvSpPr txBox="1"/>
          <p:nvPr/>
        </p:nvSpPr>
        <p:spPr>
          <a:xfrm flipH="1">
            <a:off x="4800862" y="4405510"/>
            <a:ext cx="22216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LEFT OUTER JOIN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6"/>
          <p:cNvSpPr txBox="1"/>
          <p:nvPr/>
        </p:nvSpPr>
        <p:spPr>
          <a:xfrm flipH="1">
            <a:off x="9127282" y="4405510"/>
            <a:ext cx="23988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RIGHT OUTER JOIN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INNER JOIN과 OUTER JOIN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2" name="Google Shape;172;p7"/>
          <p:cNvGrpSpPr/>
          <p:nvPr/>
        </p:nvGrpSpPr>
        <p:grpSpPr>
          <a:xfrm>
            <a:off x="423723" y="2165545"/>
            <a:ext cx="11328565" cy="3482724"/>
            <a:chOff x="348773" y="2559623"/>
            <a:chExt cx="11328565" cy="3482724"/>
          </a:xfrm>
        </p:grpSpPr>
        <p:grpSp>
          <p:nvGrpSpPr>
            <p:cNvPr id="173" name="Google Shape;173;p7"/>
            <p:cNvGrpSpPr/>
            <p:nvPr/>
          </p:nvGrpSpPr>
          <p:grpSpPr>
            <a:xfrm>
              <a:off x="348773" y="2645777"/>
              <a:ext cx="5181831" cy="3316013"/>
              <a:chOff x="1128257" y="2645777"/>
              <a:chExt cx="5181831" cy="3316013"/>
            </a:xfrm>
          </p:grpSpPr>
          <p:sp>
            <p:nvSpPr>
              <p:cNvPr id="174" name="Google Shape;174;p7"/>
              <p:cNvSpPr/>
              <p:nvPr/>
            </p:nvSpPr>
            <p:spPr>
              <a:xfrm>
                <a:off x="1128257" y="2645777"/>
                <a:ext cx="4083824" cy="1839278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SELECT</a:t>
                </a: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EMP_NAME, DEPT_TITLE 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FROM</a:t>
                </a: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EMPLOYEE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JOIN DEPARTMENT 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ON (DEPT_CODE = DEPT_ID)</a:t>
                </a: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;</a:t>
                </a:r>
                <a:endParaRPr/>
              </a:p>
            </p:txBody>
          </p:sp>
          <p:pic>
            <p:nvPicPr>
              <p:cNvPr id="175" name="Google Shape;175;p7"/>
              <p:cNvPicPr preferRelativeResize="0"/>
              <p:nvPr/>
            </p:nvPicPr>
            <p:blipFill rotWithShape="1">
              <a:blip r:embed="rId3">
                <a:alphaModFix/>
              </a:blip>
              <a:srcRect b="0" l="11382" r="0" t="0"/>
              <a:stretch/>
            </p:blipFill>
            <p:spPr>
              <a:xfrm>
                <a:off x="4796852" y="2680272"/>
                <a:ext cx="1513236" cy="32815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6" name="Google Shape;176;p7"/>
            <p:cNvGrpSpPr/>
            <p:nvPr/>
          </p:nvGrpSpPr>
          <p:grpSpPr>
            <a:xfrm>
              <a:off x="6350586" y="2559623"/>
              <a:ext cx="5326752" cy="3482724"/>
              <a:chOff x="6965177" y="2559623"/>
              <a:chExt cx="5326752" cy="3482724"/>
            </a:xfrm>
          </p:grpSpPr>
          <p:sp>
            <p:nvSpPr>
              <p:cNvPr id="177" name="Google Shape;177;p7"/>
              <p:cNvSpPr/>
              <p:nvPr/>
            </p:nvSpPr>
            <p:spPr>
              <a:xfrm>
                <a:off x="6965177" y="2645777"/>
                <a:ext cx="4083824" cy="1839278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SELECT</a:t>
                </a: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EMP_NAME, DEPT_TITLE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FROM</a:t>
                </a: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EMPLOYEE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LEFT JOIN DEPARTMENT 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ON (DEPT_CODE = DEPT_ID)</a:t>
                </a: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;</a:t>
                </a:r>
                <a:endParaRPr/>
              </a:p>
            </p:txBody>
          </p:sp>
          <p:grpSp>
            <p:nvGrpSpPr>
              <p:cNvPr id="178" name="Google Shape;178;p7"/>
              <p:cNvGrpSpPr/>
              <p:nvPr/>
            </p:nvGrpSpPr>
            <p:grpSpPr>
              <a:xfrm>
                <a:off x="10717495" y="2559623"/>
                <a:ext cx="1574434" cy="3482724"/>
                <a:chOff x="10120868" y="2438974"/>
                <a:chExt cx="1574434" cy="3482724"/>
              </a:xfrm>
            </p:grpSpPr>
            <p:pic>
              <p:nvPicPr>
                <p:cNvPr id="179" name="Google Shape;179;p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2474" r="0" t="0"/>
                <a:stretch/>
              </p:blipFill>
              <p:spPr>
                <a:xfrm>
                  <a:off x="10120868" y="2438974"/>
                  <a:ext cx="1442450" cy="34827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0" name="Google Shape;180;p7"/>
                <p:cNvSpPr/>
                <p:nvPr/>
              </p:nvSpPr>
              <p:spPr>
                <a:xfrm>
                  <a:off x="10120868" y="5591918"/>
                  <a:ext cx="1574434" cy="294651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FF0000"/>
                  </a:solidFill>
                  <a:prstDash val="dot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</p:grpSp>
      <p:sp>
        <p:nvSpPr>
          <p:cNvPr id="181" name="Google Shape;181;p7"/>
          <p:cNvSpPr txBox="1"/>
          <p:nvPr/>
        </p:nvSpPr>
        <p:spPr>
          <a:xfrm>
            <a:off x="1125538" y="105251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INNER JOIN과 OUTER JOIN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1125538" y="1052513"/>
            <a:ext cx="3196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OUTER JOIN 종류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1128256" y="1604962"/>
            <a:ext cx="9961563" cy="371654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LEFT OUTER JOIN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합치기에 사용한 두 테이블 중 왼쪽에 기술된 테이블의 컬럼 수를 기준으로 JOIN할 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RIGHT OUTER JOIN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합치기에 사용한 두 테이블 중 오른쪽에 기술된 테이블의 컬럼 수를 기준으로 JOIN할 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FULL OUTER JOIN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합치기에 사용한 두 테이블이 가진 모든 행을 결과에 포함시킬 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INNER JOIN과 OUTER JOIN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9"/>
          <p:cNvSpPr txBox="1"/>
          <p:nvPr/>
        </p:nvSpPr>
        <p:spPr>
          <a:xfrm>
            <a:off x="1125538" y="105251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7" name="Google Shape;197;p9"/>
          <p:cNvGrpSpPr/>
          <p:nvPr/>
        </p:nvGrpSpPr>
        <p:grpSpPr>
          <a:xfrm>
            <a:off x="423723" y="1656426"/>
            <a:ext cx="11363768" cy="4975600"/>
            <a:chOff x="423723" y="1656426"/>
            <a:chExt cx="11363768" cy="4975600"/>
          </a:xfrm>
        </p:grpSpPr>
        <p:grpSp>
          <p:nvGrpSpPr>
            <p:cNvPr id="198" name="Google Shape;198;p9"/>
            <p:cNvGrpSpPr/>
            <p:nvPr/>
          </p:nvGrpSpPr>
          <p:grpSpPr>
            <a:xfrm>
              <a:off x="423723" y="1656426"/>
              <a:ext cx="5347749" cy="4975600"/>
              <a:chOff x="423723" y="1656426"/>
              <a:chExt cx="5347749" cy="4975600"/>
            </a:xfrm>
          </p:grpSpPr>
          <p:sp>
            <p:nvSpPr>
              <p:cNvPr id="199" name="Google Shape;199;p9"/>
              <p:cNvSpPr/>
              <p:nvPr/>
            </p:nvSpPr>
            <p:spPr>
              <a:xfrm>
                <a:off x="423723" y="1656426"/>
                <a:ext cx="4083824" cy="1839278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SELECT</a:t>
                </a: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EMP_NAME, DEPT_TITLE 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FROM</a:t>
                </a: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EMPLOYEE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RIGHT JOIN DEPARTMENT 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ON (DEPT_CODE = DEPT_ID)</a:t>
                </a: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;</a:t>
                </a:r>
                <a:endParaRPr/>
              </a:p>
            </p:txBody>
          </p:sp>
          <p:grpSp>
            <p:nvGrpSpPr>
              <p:cNvPr id="200" name="Google Shape;200;p9"/>
              <p:cNvGrpSpPr/>
              <p:nvPr/>
            </p:nvGrpSpPr>
            <p:grpSpPr>
              <a:xfrm>
                <a:off x="4032352" y="2244723"/>
                <a:ext cx="1739120" cy="4387303"/>
                <a:chOff x="1439054" y="2244725"/>
                <a:chExt cx="1739120" cy="4387303"/>
              </a:xfrm>
            </p:grpSpPr>
            <p:pic>
              <p:nvPicPr>
                <p:cNvPr id="201" name="Google Shape;201;p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1718" l="13604" r="0" t="0"/>
                <a:stretch/>
              </p:blipFill>
              <p:spPr>
                <a:xfrm>
                  <a:off x="1439055" y="2244725"/>
                  <a:ext cx="1739119" cy="43873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02" name="Google Shape;202;p9"/>
                <p:cNvSpPr/>
                <p:nvPr/>
              </p:nvSpPr>
              <p:spPr>
                <a:xfrm>
                  <a:off x="1439054" y="6132513"/>
                  <a:ext cx="1739119" cy="499515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FF0000"/>
                  </a:solidFill>
                  <a:prstDash val="dot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203" name="Google Shape;203;p9"/>
            <p:cNvGrpSpPr/>
            <p:nvPr/>
          </p:nvGrpSpPr>
          <p:grpSpPr>
            <a:xfrm>
              <a:off x="6425536" y="1656426"/>
              <a:ext cx="5361955" cy="4975600"/>
              <a:chOff x="6425536" y="1656426"/>
              <a:chExt cx="5361955" cy="4975600"/>
            </a:xfrm>
          </p:grpSpPr>
          <p:sp>
            <p:nvSpPr>
              <p:cNvPr id="204" name="Google Shape;204;p9"/>
              <p:cNvSpPr/>
              <p:nvPr/>
            </p:nvSpPr>
            <p:spPr>
              <a:xfrm>
                <a:off x="6425536" y="1656426"/>
                <a:ext cx="4083824" cy="1839278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SELECT</a:t>
                </a: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EMP_NAME, DEPT_TITLE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FROM</a:t>
                </a: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EMPLOYEE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FULL JOIN DEPARTMENT 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ON (DEPT_CODE = DEPT_ID)</a:t>
                </a: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;</a:t>
                </a:r>
                <a:endParaRPr/>
              </a:p>
            </p:txBody>
          </p:sp>
          <p:grpSp>
            <p:nvGrpSpPr>
              <p:cNvPr id="205" name="Google Shape;205;p9"/>
              <p:cNvGrpSpPr/>
              <p:nvPr/>
            </p:nvGrpSpPr>
            <p:grpSpPr>
              <a:xfrm>
                <a:off x="10182628" y="2244723"/>
                <a:ext cx="1604863" cy="4387303"/>
                <a:chOff x="3541986" y="2244724"/>
                <a:chExt cx="1604863" cy="4387303"/>
              </a:xfrm>
            </p:grpSpPr>
            <p:pic>
              <p:nvPicPr>
                <p:cNvPr id="206" name="Google Shape;206;p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2551" r="0" t="0"/>
                <a:stretch/>
              </p:blipFill>
              <p:spPr>
                <a:xfrm>
                  <a:off x="3541986" y="2244724"/>
                  <a:ext cx="1604863" cy="43873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07" name="Google Shape;207;p9"/>
                <p:cNvSpPr/>
                <p:nvPr/>
              </p:nvSpPr>
              <p:spPr>
                <a:xfrm>
                  <a:off x="3541986" y="6071201"/>
                  <a:ext cx="1604863" cy="560826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FF0000"/>
                  </a:solidFill>
                  <a:prstDash val="dot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08" name="Google Shape;208;p9"/>
                <p:cNvSpPr/>
                <p:nvPr/>
              </p:nvSpPr>
              <p:spPr>
                <a:xfrm>
                  <a:off x="3541986" y="5305307"/>
                  <a:ext cx="1604863" cy="149562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FF0000"/>
                  </a:solidFill>
                  <a:prstDash val="dot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09" name="Google Shape;209;p9"/>
                <p:cNvSpPr/>
                <p:nvPr/>
              </p:nvSpPr>
              <p:spPr>
                <a:xfrm>
                  <a:off x="3541986" y="4508938"/>
                  <a:ext cx="1604863" cy="157655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FF0000"/>
                  </a:solidFill>
                  <a:prstDash val="dot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