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sklapgU2D4q41cjgzhlSNDp8h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4725" y="174325"/>
            <a:ext cx="1504800" cy="38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DML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(Data Manipulation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Language)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125538" y="5104998"/>
            <a:ext cx="31972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UPDATE 시에도 서브쿼리 이용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1128256" y="1604963"/>
            <a:ext cx="9961563" cy="34851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방명수 사원의 급여와 보너스율을 유재식 사원과 동일하게 변경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	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=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EMP_NAME,				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DEPT_CODE,				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EMP_NAME=‘유재식’),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SALARY,			      BONUS =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BONUS				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				    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EMP_NAME=‘유재식’)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‘방명수’;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(‘유재식’, ‘방명수‘);</a:t>
            </a:r>
            <a:endParaRPr/>
          </a:p>
        </p:txBody>
      </p:sp>
      <p:grpSp>
        <p:nvGrpSpPr>
          <p:cNvPr id="199" name="Google Shape;199;p10"/>
          <p:cNvGrpSpPr/>
          <p:nvPr/>
        </p:nvGrpSpPr>
        <p:grpSpPr>
          <a:xfrm>
            <a:off x="1539240" y="5623242"/>
            <a:ext cx="9134828" cy="882575"/>
            <a:chOff x="1219200" y="5516562"/>
            <a:chExt cx="9134828" cy="882575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3">
              <a:alphaModFix/>
            </a:blip>
            <a:srcRect b="0" l="7676" r="0" t="0"/>
            <a:stretch/>
          </p:blipFill>
          <p:spPr>
            <a:xfrm>
              <a:off x="1219200" y="5516562"/>
              <a:ext cx="4124288" cy="868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0"/>
            <p:cNvPicPr preferRelativeResize="0"/>
            <p:nvPr/>
          </p:nvPicPr>
          <p:blipFill rotWithShape="1">
            <a:blip r:embed="rId4">
              <a:alphaModFix/>
            </a:blip>
            <a:srcRect b="0" l="6786" r="0" t="0"/>
            <a:stretch/>
          </p:blipFill>
          <p:spPr>
            <a:xfrm>
              <a:off x="6202680" y="5516562"/>
              <a:ext cx="4151348" cy="88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예시3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1128256" y="1604963"/>
            <a:ext cx="9961563" cy="28288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각각 쿼리문 작성한 것을 다중 행 다중 열 서브쿼리로 변경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(SALARY, BONUS) =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SALARY, BONUS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‘유재식’)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IN (‘노옹철’, ‘전형돈’, ‘정중하’, ‘하동운＇);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IN (‘유재식’, ‘노옹철’, ‘전형돈’, ‘정중하’, ‘하동운＇);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611" y="4727642"/>
            <a:ext cx="5190852" cy="162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1125538" y="1052513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예시4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128256" y="1604963"/>
            <a:ext cx="9961563" cy="24183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EMP_SALARY테이블에서 아시아 지역에 근무하는 직원의 보너스 포인트를 0.3으로 변경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BONUS = 0.3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 IN 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(DEPT_ID = DEPT_CODE)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LOCATION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(LOCATION_ID = LOCAL_CODE)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LOCAL_NAME LIKE ‘ASIA%’);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010" y="3725228"/>
            <a:ext cx="2085975" cy="19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12"/>
          <p:cNvGrpSpPr/>
          <p:nvPr/>
        </p:nvGrpSpPr>
        <p:grpSpPr>
          <a:xfrm>
            <a:off x="2583714" y="4158101"/>
            <a:ext cx="7068802" cy="2495348"/>
            <a:chOff x="2583714" y="4158101"/>
            <a:chExt cx="7068802" cy="2495348"/>
          </a:xfrm>
        </p:grpSpPr>
        <p:sp>
          <p:nvSpPr>
            <p:cNvPr id="221" name="Google Shape;221;p12"/>
            <p:cNvSpPr/>
            <p:nvPr/>
          </p:nvSpPr>
          <p:spPr>
            <a:xfrm>
              <a:off x="5850260" y="5226865"/>
              <a:ext cx="480876" cy="35783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2" name="Google Shape;22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83714" y="4158101"/>
              <a:ext cx="2519752" cy="2495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7930" y="4158175"/>
              <a:ext cx="2574586" cy="24952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633413" y="1125538"/>
            <a:ext cx="10931525" cy="11229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구조가 같은 두 개의 테이블을 하나의 테이블로 합치는 기능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테이블에서 지정하는 조건의 값이 존재하면 UPDATE되고 조건의 값이 없으면 INSERT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125538" y="231537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1128256" y="2823103"/>
            <a:ext cx="9961563" cy="363765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EMPLOYEE_M01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				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EMPLOYEE;			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JOB_CODE = ‘J4’;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(999, ‘곽두원’, ‘561016-1234567’, ‘kwack_dw@kh.or.kr’, ‘01011112222’, ‘D9’, ‘J1’, ‘S1’,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9000000, 0.5, NULL, SYSDATE, DEFAULT, DEFAULT);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EMP_M02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SALARY = 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633413" y="1125538"/>
            <a:ext cx="10931525" cy="55300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 INTO 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EMP_M01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EMP_M02 ON(EMP_M01.EMP_ID = EMP_M02.EMP_ID)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MATCHED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EMP_M01.EMP_NAME = EMP_M02.EMP_NAME,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EMP_M01.EMP_NO = EMP_M02.EMP_NO,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EMP_M01.EMAIL = EMP_M02.EMAIL,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EMP_M01.PHONE = EMP_M02.PHONE,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EMP_M01.DEPT_CODE = EMP_M02.DEPT_CODE,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EMP_M01.JOB_CODE = EMP_M02.JOB_CODE,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EMP_M01.SAL_LEVEL = EMP_M02.SAL_LEVEL,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EMP_M01.SALARY = EMP_M02.SALARY,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EMP_M01.BONUS = EMP_M02.BONUS,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EMP_M01.MANAGER_ID = EMP_M02.MANAGER_ID,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EMP_M01.HIRE_DATE = EMP_M02.HIRE_DATE,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EMP_M01.ENT_DATE = EMP_M02.ENT_DATE,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EMP_M01.ENT_YN = EMP_M02.ENT_YN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NOT MATCHED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VALUES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(EMP_M02.EMP_ID, EMP_M02.EMP_NAME, EMP_M02.EMP_NO, EMP_M02.EMAIL,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EMP_M02.PHONE, EMP_M02.DEPT_CODE, EMP_M02.JOB_CODE, EMP_M02.SAL_LEVEL, 	  	         EMP_M02.SALARY, EMP_M02.BONUS, EMP_M02.MANAGER_ID, EMP_M02.HIRE_DATE,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EMP_M02.ENT_DATE, EMP_M02.ENT_YN);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MERGE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p15"/>
          <p:cNvGrpSpPr/>
          <p:nvPr/>
        </p:nvGrpSpPr>
        <p:grpSpPr>
          <a:xfrm>
            <a:off x="929389" y="1873764"/>
            <a:ext cx="10846069" cy="4766872"/>
            <a:chOff x="836796" y="1204623"/>
            <a:chExt cx="8204017" cy="3605684"/>
          </a:xfrm>
        </p:grpSpPr>
        <p:pic>
          <p:nvPicPr>
            <p:cNvPr id="247" name="Google Shape;247;p15"/>
            <p:cNvPicPr preferRelativeResize="0"/>
            <p:nvPr/>
          </p:nvPicPr>
          <p:blipFill rotWithShape="1">
            <a:blip r:embed="rId3">
              <a:alphaModFix/>
            </a:blip>
            <a:srcRect b="0" l="1900" r="0" t="4487"/>
            <a:stretch/>
          </p:blipFill>
          <p:spPr>
            <a:xfrm>
              <a:off x="836796" y="1204623"/>
              <a:ext cx="8204017" cy="360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5"/>
            <p:cNvSpPr/>
            <p:nvPr/>
          </p:nvSpPr>
          <p:spPr>
            <a:xfrm>
              <a:off x="836796" y="4590780"/>
              <a:ext cx="8204017" cy="19685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78513" y="1735319"/>
              <a:ext cx="504825" cy="17303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878513" y="3934007"/>
              <a:ext cx="504825" cy="42227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1" name="Google Shape;251;p15"/>
          <p:cNvSpPr/>
          <p:nvPr/>
        </p:nvSpPr>
        <p:spPr>
          <a:xfrm>
            <a:off x="633413" y="1125539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EMP_M01;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DELETE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33413" y="1125540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행을 삭제하는 구문으로 테이블의 행 개수가 줄어듦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1125538" y="1910638"/>
            <a:ext cx="2606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1128256" y="2418369"/>
            <a:ext cx="9961563" cy="30080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EMP_NAME = ‘장채현’;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WHERE조건을 설정하지 않으면 모든 행 삭제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FOREIGN KEY 제약조건이 설정되어 있는 경우 참조되고 있는 값에 대해서는 삭제 불가능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517" y="3130369"/>
            <a:ext cx="16764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9069" y="5322603"/>
            <a:ext cx="6581229" cy="113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DELETE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33413" y="1125540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시 FOREIGN KEY 제약조건으로 컬럼 삭제가 불가능한 경우 제약조건을 비활성화 할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1125538" y="1910638"/>
            <a:ext cx="2606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DELETE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128256" y="2418368"/>
            <a:ext cx="9961563" cy="36526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DISABLE CONSTRAINT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EMP_DEPTCODE_FK CASCADE;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‘D1’;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CONSTRAINT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EMP_DEPTCODE_FK;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비활성화 된 제약 조건을 다시 활성화 시킬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TRUNCATE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633413" y="1125539"/>
            <a:ext cx="10931525" cy="15795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전체 행 삭제 시 사용 하는 DDL로 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DELETE보다 수행 속도가 빠르고 ROLLBACK을 통해 복구 불가능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DELETE와 마찬가지로 FOREIGN KEY 제약조건일 때는 적용 불가능하기 때문에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제약 조건을 비활성화 해야 삭제할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125538" y="2705115"/>
            <a:ext cx="1146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128256" y="3212845"/>
            <a:ext cx="9961563" cy="258834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TRUNCATE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EMP_SALARY;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모든 컬럼이 삭제되긴 하지만 테이블의 구조는 남아있음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ROLLBACK 후에도 컬럼이 복구되지 않음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162" y="3503950"/>
            <a:ext cx="2989843" cy="24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4">
            <a:alphaModFix/>
          </a:blip>
          <a:srcRect b="48202" l="0" r="0" t="0"/>
          <a:stretch/>
        </p:blipFill>
        <p:spPr>
          <a:xfrm>
            <a:off x="6096000" y="3843525"/>
            <a:ext cx="3333750" cy="47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 b="48202" l="0" r="0" t="0"/>
          <a:stretch/>
        </p:blipFill>
        <p:spPr>
          <a:xfrm>
            <a:off x="6136987" y="5138722"/>
            <a:ext cx="3333750" cy="47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DML(Data Manipulation Language)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조작 언어로 테이블에 값을 삽입(INSERT), 수정(UPDATE), 삭제(DELETE)하는 구문을 말함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8256" y="2418368"/>
            <a:ext cx="9961563" cy="41173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(1, ‘홍길동’, ‘820114-1010101’, ‘hong_kd@kh.or.kr’, ‘01099998888’, ‘D5’, ‘J2’, ‘S4’,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3800000, NULL, ‘200’, SYSDATE,  NULL, DEFAULT);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 = 290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= ‘홍길동’;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DELTE FROM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EMP_NAME = ‘홍길동’;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33413" y="1125539"/>
            <a:ext cx="10931525" cy="6270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새로운 행을 추가하여 테이블의 행 개수를 증가시키는 구문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25538" y="1910638"/>
            <a:ext cx="2598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예시1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8256" y="2418368"/>
            <a:ext cx="9961563" cy="314339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(EMP_ID, EMP_NAME, EMP_NO, EMAIL, PHONE, DEPT_CODE,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JOB_CODE, SAL_LEVEL, SALARY, BONUS, MANAGER_ID, HIRE_DATE,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ENT_DATE, ENT_YN)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(900, '장채현', '901123-1080503', 'jang_ch@kh.or.kr', '01055569512', 'D1', 'J8', 'S3',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4300000, 0.2, '200', SYSDATE, NULL, DEFAULT);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(900, '장채현', '901123-1080503', 'jang_ch@kh.or.kr', '01055569512', 'D1', 'J8', 'S3',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4300000, 0.2, '200', SYSDATE, NULL, DEFAULT);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125538" y="5577438"/>
            <a:ext cx="9785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INSERT하고자 하는 컬럼이 모든 컬럼인 경우 컬럼명 생략 가능. 단, 컬럼의 순서를 지켜서 VALUES에 값을 기입해야 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2597" r="0" t="0"/>
          <a:stretch/>
        </p:blipFill>
        <p:spPr>
          <a:xfrm>
            <a:off x="606050" y="6110754"/>
            <a:ext cx="10986250" cy="41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25538" y="5577438"/>
            <a:ext cx="3873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INSERT 시 VALUES 대신 서브쿼리 이용 가능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125538" y="1052513"/>
            <a:ext cx="25984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128256" y="1604962"/>
            <a:ext cx="9961563" cy="3972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EMP_01(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EMP_ID NUMBER,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EMP_NAME VARCHAR2(30),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DEPT_TITLE VARCHAR2(20)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EMP_01(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EMP_NAME,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      DEPT_TITLE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LEFT JOIN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(DEPT_CODE = DEPT_ID)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4013"/>
          <a:stretch/>
        </p:blipFill>
        <p:spPr>
          <a:xfrm>
            <a:off x="8747152" y="1016591"/>
            <a:ext cx="2972254" cy="514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633413" y="1125538"/>
            <a:ext cx="10931525" cy="155770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시 서브쿼리가 사용하는 테이블이 같은 경우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 이상의 테이블에 INSERT ALL을 이용하여 한 번에 삽입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각 서브쿼리의 조건절이 같아야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25538" y="2795059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558629" y="3256724"/>
            <a:ext cx="11063744" cy="1660050"/>
            <a:chOff x="1128256" y="3256724"/>
            <a:chExt cx="11063744" cy="1660050"/>
          </a:xfrm>
        </p:grpSpPr>
        <p:sp>
          <p:nvSpPr>
            <p:cNvPr id="134" name="Google Shape;134;p5"/>
            <p:cNvSpPr/>
            <p:nvPr/>
          </p:nvSpPr>
          <p:spPr>
            <a:xfrm>
              <a:off x="1128256" y="3302789"/>
              <a:ext cx="5392465" cy="161398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TABLE 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EMP_DEPT_D1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AS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EMP_ID, EMP_NAME, DEPT_CODE, HIRE_DATE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 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= 0;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799535" y="3256724"/>
              <a:ext cx="5392465" cy="1613985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 TABLE 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EMP_MANAGER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AS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SELECT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EMP_ID, EMP_NAME, MANAGER_ID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FROM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EMPLOYEE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</a:t>
              </a: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WHERE 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= 0;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46043" l="0" r="0" t="0"/>
          <a:stretch/>
        </p:blipFill>
        <p:spPr>
          <a:xfrm>
            <a:off x="1587986" y="5156840"/>
            <a:ext cx="3333750" cy="44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30427" l="0" r="0" t="0"/>
          <a:stretch/>
        </p:blipFill>
        <p:spPr>
          <a:xfrm>
            <a:off x="7535490" y="5149211"/>
            <a:ext cx="2781300" cy="45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128256" y="1604962"/>
            <a:ext cx="9961563" cy="3086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EMP_DEPT_D1테이블에 EMPLOYEE테이블의 부서코드가 D1인 직원의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사번, 이름, 소속부서, 입사일을 삽입하고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EMP_MANAGER테이블에 EMPLOYEE테이블의 부서코드가 D1인 직원의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사번, 이름, 관리자 사번을 조회하여 삽입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INTO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EMP_DEPT_D1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DEPT_CODE, HIRE_DATE)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INTO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EMP_MANAGER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MANAGER_ID)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 EMP_NAME, DEPT_CODE, HIRE_DATE, MANAGER_ID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DEPT_CODE = ‘D1’;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143" y="4240634"/>
            <a:ext cx="2916940" cy="272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6"/>
          <p:cNvGrpSpPr/>
          <p:nvPr/>
        </p:nvGrpSpPr>
        <p:grpSpPr>
          <a:xfrm>
            <a:off x="1110548" y="5111646"/>
            <a:ext cx="9964281" cy="1285625"/>
            <a:chOff x="1125538" y="5201586"/>
            <a:chExt cx="9964281" cy="1285625"/>
          </a:xfrm>
        </p:grpSpPr>
        <p:pic>
          <p:nvPicPr>
            <p:cNvPr id="148" name="Google Shape;148;p6"/>
            <p:cNvPicPr preferRelativeResize="0"/>
            <p:nvPr/>
          </p:nvPicPr>
          <p:blipFill rotWithShape="1">
            <a:blip r:embed="rId4">
              <a:alphaModFix/>
            </a:blip>
            <a:srcRect b="7315" l="6580" r="0" t="18201"/>
            <a:stretch/>
          </p:blipFill>
          <p:spPr>
            <a:xfrm>
              <a:off x="1125538" y="5201586"/>
              <a:ext cx="4701965" cy="128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 rotWithShape="1">
            <a:blip r:embed="rId5">
              <a:alphaModFix/>
            </a:blip>
            <a:srcRect b="13009" l="6695" r="0" t="16794"/>
            <a:stretch/>
          </p:blipFill>
          <p:spPr>
            <a:xfrm>
              <a:off x="6270673" y="5201587"/>
              <a:ext cx="4819146" cy="1285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128256" y="1604962"/>
            <a:ext cx="9961563" cy="40613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EMPLOYEE테이블의 구조를 복사하여 사번, 이름, 입사일, 급여를 기록할 수 있는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테이블 EMP_OLD와 EMP_NEW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EMP_OLD			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EMP_NEW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			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EMP_ID,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EMP_NAME,				   EMP_NAME,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HIRE_DATE,				   HIRE_DATE,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SALARY				   SALARY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			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EMPLOYEE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= 0;			    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= 0;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7"/>
          <p:cNvGrpSpPr/>
          <p:nvPr/>
        </p:nvGrpSpPr>
        <p:grpSpPr>
          <a:xfrm>
            <a:off x="1365378" y="5905076"/>
            <a:ext cx="9482292" cy="605769"/>
            <a:chOff x="1125538" y="5845115"/>
            <a:chExt cx="9482292" cy="605769"/>
          </a:xfrm>
        </p:grpSpPr>
        <p:pic>
          <p:nvPicPr>
            <p:cNvPr id="159" name="Google Shape;159;p7"/>
            <p:cNvPicPr preferRelativeResize="0"/>
            <p:nvPr/>
          </p:nvPicPr>
          <p:blipFill rotWithShape="1">
            <a:blip r:embed="rId3">
              <a:alphaModFix/>
            </a:blip>
            <a:srcRect b="36734" l="0" r="0" t="0"/>
            <a:stretch/>
          </p:blipFill>
          <p:spPr>
            <a:xfrm>
              <a:off x="1125538" y="5845115"/>
              <a:ext cx="4442475" cy="583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7"/>
            <p:cNvPicPr preferRelativeResize="0"/>
            <p:nvPr/>
          </p:nvPicPr>
          <p:blipFill rotWithShape="1">
            <a:blip r:embed="rId3">
              <a:alphaModFix/>
            </a:blip>
            <a:srcRect b="36734" l="0" r="0" t="0"/>
            <a:stretch/>
          </p:blipFill>
          <p:spPr>
            <a:xfrm>
              <a:off x="6165355" y="5867718"/>
              <a:ext cx="4442475" cy="5831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INSERT ALL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125538" y="1052513"/>
            <a:ext cx="32380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INSERT ALL 예시2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128256" y="1604962"/>
            <a:ext cx="9961563" cy="31469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EMPLOYEE테이블의 입사일 기준으로 2000년 1월 1일 이전에 입사한 사원의 사번, 이름,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입사일, 급여를 조회해서 EMP_OLD테이블에 삽입하고 그 후에 입사한 사원의 정보는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EMP_NEW테이블에 삽입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HIRE_DATE &lt; ‘2000/01/01’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EMP_OLD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HIRE_DATE, SALARY)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HIRE_DATE &gt;= ‘2000/01/01’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EMP_NEW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(EMP_ID, EMP_NAME, HIRE_DATE, SALARY)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EMP_ID, EMP_NAME, HIRE_DATE, SALARY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EMPLOYEE;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2650419" y="4906528"/>
            <a:ext cx="6891161" cy="1742078"/>
            <a:chOff x="2832485" y="4981479"/>
            <a:chExt cx="6891161" cy="1742078"/>
          </a:xfrm>
        </p:grpSpPr>
        <p:grpSp>
          <p:nvGrpSpPr>
            <p:cNvPr id="170" name="Google Shape;170;p8"/>
            <p:cNvGrpSpPr/>
            <p:nvPr/>
          </p:nvGrpSpPr>
          <p:grpSpPr>
            <a:xfrm>
              <a:off x="6640945" y="5021704"/>
              <a:ext cx="3082701" cy="1701853"/>
              <a:chOff x="6640945" y="5021704"/>
              <a:chExt cx="3082701" cy="1701853"/>
            </a:xfrm>
          </p:grpSpPr>
          <p:pic>
            <p:nvPicPr>
              <p:cNvPr id="171" name="Google Shape;171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9011" r="0" t="19141"/>
              <a:stretch/>
            </p:blipFill>
            <p:spPr>
              <a:xfrm>
                <a:off x="6655632" y="5021704"/>
                <a:ext cx="3068013" cy="1139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7265" r="0" t="0"/>
              <a:stretch/>
            </p:blipFill>
            <p:spPr>
              <a:xfrm>
                <a:off x="6640945" y="6361607"/>
                <a:ext cx="3082701" cy="361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3" name="Google Shape;173;p8"/>
            <p:cNvPicPr preferRelativeResize="0"/>
            <p:nvPr/>
          </p:nvPicPr>
          <p:blipFill rotWithShape="1">
            <a:blip r:embed="rId5">
              <a:alphaModFix/>
            </a:blip>
            <a:srcRect b="3708" l="8647" r="0" t="11423"/>
            <a:stretch/>
          </p:blipFill>
          <p:spPr>
            <a:xfrm>
              <a:off x="2832485" y="4981479"/>
              <a:ext cx="3054173" cy="17056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UPDATE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33413" y="1125539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기록된 컬럼의 값을 수정하는 구문으로 테이블의 전체 행 개수에는 변화가 없음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1125538" y="1910638"/>
            <a:ext cx="2718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UPDATE 예시1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128256" y="2418369"/>
            <a:ext cx="9961563" cy="19887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DEPARTMENT;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DEPT_TITLE = ‘전략기획팀’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DEPT_ID = ‘D9’;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300" y="4036336"/>
            <a:ext cx="25654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1334128" y="4618067"/>
            <a:ext cx="9516989" cy="2086440"/>
            <a:chOff x="2788170" y="4618067"/>
            <a:chExt cx="9516989" cy="2086440"/>
          </a:xfrm>
        </p:grpSpPr>
        <p:grpSp>
          <p:nvGrpSpPr>
            <p:cNvPr id="185" name="Google Shape;185;p9"/>
            <p:cNvGrpSpPr/>
            <p:nvPr/>
          </p:nvGrpSpPr>
          <p:grpSpPr>
            <a:xfrm>
              <a:off x="2788170" y="4618067"/>
              <a:ext cx="6613631" cy="1952625"/>
              <a:chOff x="2848130" y="4618067"/>
              <a:chExt cx="6613631" cy="1952625"/>
            </a:xfrm>
          </p:grpSpPr>
          <p:pic>
            <p:nvPicPr>
              <p:cNvPr id="186" name="Google Shape;186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7179" r="0" t="0"/>
              <a:stretch/>
            </p:blipFill>
            <p:spPr>
              <a:xfrm>
                <a:off x="2848130" y="4641880"/>
                <a:ext cx="2687743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8682" r="0" t="0"/>
              <a:stretch/>
            </p:blipFill>
            <p:spPr>
              <a:xfrm>
                <a:off x="6730583" y="4618067"/>
                <a:ext cx="2731177" cy="1952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9"/>
              <p:cNvSpPr/>
              <p:nvPr/>
            </p:nvSpPr>
            <p:spPr>
              <a:xfrm>
                <a:off x="2848130" y="6315104"/>
                <a:ext cx="6613631" cy="255587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9" name="Google Shape;189;p9"/>
            <p:cNvSpPr txBox="1"/>
            <p:nvPr/>
          </p:nvSpPr>
          <p:spPr>
            <a:xfrm>
              <a:off x="9401800" y="6181287"/>
              <a:ext cx="29033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WHERE 조건을 설정하지 않으면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모든 행의 컬럼 값이 변경됨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