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YZqlia28ns8XFAE4sJEFyLyXc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백동현</a:t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상관쿼리이면서 결과 값이 한 개인 서브쿼리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상관쿼리이면서 결과 값이 한 개인 서브쿼리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1번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전체 SELECT 한 것들 중 위에서 5개만 뽑아서 그 안에서 SALARY DESC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2번 경우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전체 SELECT 자체를 SALARY DESC로 뽑은 다음 위에 5개만 가져오기</a:t>
            </a:r>
            <a:endParaRPr/>
          </a:p>
        </p:txBody>
      </p:sp>
      <p:sp>
        <p:nvSpPr>
          <p:cNvPr id="217" name="Google Shape;21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 슬라이드와 함께 비교할 곳이 있는데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 20 21위에 있는 전형돈, 윤은해, 박나라와 비교해주면 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다음은 RANK여서 같은 것끼리 같은 RANK 주는 것</a:t>
            </a:r>
            <a:endParaRPr/>
          </a:p>
        </p:txBody>
      </p:sp>
      <p:sp>
        <p:nvSpPr>
          <p:cNvPr id="228" name="Google Shape;22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(( WITH + RANK() OVER 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TOPN_SAL AS (SELECT EMP_NAME, SALARY,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RANK() OVER(ORDER BY SALARY DESC) 순위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     FROM EMPLOYEE)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순위, EMP_NAME, SALARY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TOPN_SAL;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====================================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(( RANK() OVER만 사용 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RANK() OVER(ORDER BY SALARY DESC), EMP_NAME, SALARY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EMPLOYEE;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서브쿼리는 SELECT문 뿐만 아니라 UPDATE나 DELETE문에서도 사용 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메인쿼리와의 연관성에 따라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연관성 없는 (Noncorrelated) 서브쿼리 = 메인 테이블과 조인 조건이 걸리지 않는 서브쿼리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연관성 있는 서브 쿼리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형태에 따라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일반 서브쿼리(SELECT절)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인라인 뷰(FROM절)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중첩 쿼리(WHERE절)</a:t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서브쿼리의 조회 결과 값의 개수가 1개인 서브쿼리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서브쿼리의 조회 결과 값의 행이 여러 개인 서브쿼리</a:t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서브쿼리의 조회 결과 컬럼의 개수가 여러 개인 서브쿼리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서브쿼리의 조회 결과 컬럼의 개수와 행의 개수가 여러 개인 서브쿼리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서브쿼리가 만든 결과 값을 메인 쿼리가 비교 연산할 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쿼리 테이블의 값이 변경되면 서브쿼리의 결과 값도 바뀌는 서브쿼리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상관쿼리이면서 결과 값이 한 개인 서브쿼리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서브쿼리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(SUBQUERY)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스칼라 서브쿼리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1125538" y="1052513"/>
            <a:ext cx="27526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WHERE절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1128256" y="1604963"/>
            <a:ext cx="9961563" cy="31469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자신이 속한 직급의 평균 급여보다 많이 받는 직원의 이름, 직급, 급여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JOB_CODE, SALARY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 E1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 &gt;= (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AVG(SALARY)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 FROM EMPLOYEE E2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 WHERE E2.JOB_CODE = E1.JOB_CODE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8457" r="0" t="0"/>
          <a:stretch/>
        </p:blipFill>
        <p:spPr>
          <a:xfrm>
            <a:off x="8154648" y="2755068"/>
            <a:ext cx="3366335" cy="291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스칼라 서브쿼리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1125538" y="1052513"/>
            <a:ext cx="31913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ORDER BY절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1128256" y="1604962"/>
            <a:ext cx="9961563" cy="296703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모든 직원의 사번, 이름, 소속 부서를 조회 후 부서명 내림차순 정렬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DEPT_TITLE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FROM DEPARTMENT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WHERE DEPT_CODE = DEPT_ID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DESC NULLS LAST;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8069" r="0" t="0"/>
          <a:stretch/>
        </p:blipFill>
        <p:spPr>
          <a:xfrm>
            <a:off x="8979108" y="1403266"/>
            <a:ext cx="2833141" cy="513635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 txBox="1"/>
          <p:nvPr/>
        </p:nvSpPr>
        <p:spPr>
          <a:xfrm>
            <a:off x="1125538" y="4586989"/>
            <a:ext cx="27092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DEPT_ID, DEPT_TITLE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DEPARTMENT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DEPT_TITLE DESC;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4">
            <a:alphaModFix/>
          </a:blip>
          <a:srcRect b="0" l="13253" r="0" t="0"/>
          <a:stretch/>
        </p:blipFill>
        <p:spPr>
          <a:xfrm>
            <a:off x="3834741" y="4607086"/>
            <a:ext cx="1403261" cy="165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인라인 뷰(INLINE-VIEW)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FROM절에 서브쿼리 사용한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1125538" y="1910638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1128256" y="2418368"/>
            <a:ext cx="9961563" cy="42672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ROWNUM, EMP_NAME, SALARY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ROWNUM &lt;= 5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DESC;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ROWNUM은 FROM절을 수행하면서 붙여지기 때문에 top-N분석 시 SELECT절에 사용한 ROWNUM이 의미 없게 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ROWNUM, EMP_NAME, SALARY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*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FROM 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ORDER BY SALARY DESC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ROWNUM &lt;= 5;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FROM절에 이미 정렬된 서브쿼리(인라인 뷰) 적용 시 ROWNUM이 top-N분석에 사용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8819" r="0" t="0"/>
          <a:stretch/>
        </p:blipFill>
        <p:spPr>
          <a:xfrm>
            <a:off x="7997694" y="2516527"/>
            <a:ext cx="2757488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 rotWithShape="1">
          <a:blip r:embed="rId4">
            <a:alphaModFix/>
          </a:blip>
          <a:srcRect b="0" l="10043" r="0" t="0"/>
          <a:stretch/>
        </p:blipFill>
        <p:spPr>
          <a:xfrm>
            <a:off x="8016211" y="4946833"/>
            <a:ext cx="2720454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WITH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633413" y="1125539"/>
            <a:ext cx="10931525" cy="112298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서브쿼리에 이름을 붙여주고 인라인 뷰로 사용 시 서브쿼리의 이름으로 FROM절에 기술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서브쿼리가 여러 번 사용될 경우 중복 작성을 피할 수 있고 실행속도도 빨라진다는 장점이 있음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1125538" y="2360341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1128256" y="2868070"/>
            <a:ext cx="9961563" cy="225856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TOPN_SAL AS (SELECT EMP_NAME,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 FROM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 ORDER BY SALARY DESC)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ROWNUM, EMP_NAME,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TOPN_SAL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9320" r="0" t="0"/>
          <a:stretch/>
        </p:blipFill>
        <p:spPr>
          <a:xfrm>
            <a:off x="9278911" y="2360341"/>
            <a:ext cx="2286027" cy="438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RANK() OVER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633413" y="1125538"/>
            <a:ext cx="10931525" cy="230346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순위, EMP_NAME,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SALARY,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RANK()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OVER(ORDER BY SALARY DESC) AS 순위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DESC);</a:t>
            </a:r>
            <a:endParaRPr/>
          </a:p>
        </p:txBody>
      </p:sp>
      <p:pic>
        <p:nvPicPr>
          <p:cNvPr id="242" name="Google Shape;242;p14"/>
          <p:cNvPicPr preferRelativeResize="0"/>
          <p:nvPr/>
        </p:nvPicPr>
        <p:blipFill rotWithShape="1">
          <a:blip r:embed="rId3">
            <a:alphaModFix/>
          </a:blip>
          <a:srcRect b="0" l="8314" r="0" t="0"/>
          <a:stretch/>
        </p:blipFill>
        <p:spPr>
          <a:xfrm>
            <a:off x="8859187" y="1226721"/>
            <a:ext cx="2464321" cy="513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DENSE_RANK() OVER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633413" y="1125538"/>
            <a:ext cx="10931525" cy="230346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순위, EMP_NAME,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SALARY,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DENSE_RANK()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OVER(ORDER BY SALARY DESC) AS 순위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DESC);</a:t>
            </a:r>
            <a:endParaRPr/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 b="0" l="9971" r="0" t="0"/>
          <a:stretch/>
        </p:blipFill>
        <p:spPr>
          <a:xfrm>
            <a:off x="8949129" y="1337037"/>
            <a:ext cx="2435929" cy="52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SUBQUERY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9"/>
            <a:ext cx="10931525" cy="139280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문장 안에 포함된 또 다른 SELECT 문장으로 메인 쿼리가 실행되기 전 한 번만 실행됨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 연산자의 오른쪽에 기술해야 하며 반드시 괄호로 묶어야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서브쿼리와 비교할 항목은 반드시 서브쿼리의 SELECT한 항목의 개수와 자료형을 일치시켜야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25538" y="2615171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28256" y="3122900"/>
            <a:ext cx="9961563" cy="28914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직원의 평균 급여보다 많은 급여를 받고 있는 직원의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사번, 이름, 직급코드 ,급여 조회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JOB_CODE, SALARY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&gt;=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(SELECT AVG(SALARY) FROM EMPLOYEE)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7623" r="0" t="0"/>
          <a:stretch/>
        </p:blipFill>
        <p:spPr>
          <a:xfrm>
            <a:off x="8194650" y="3429000"/>
            <a:ext cx="3815153" cy="217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SUBQUERY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유형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28256" y="1604962"/>
            <a:ext cx="9961563" cy="48557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단일행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서브쿼리의 조회 결과 값의 개수가 1개인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다중행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서브쿼리의 조회 결과 값의 행이 여러 개인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다중열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서브쿼리의 조회 결과 컬럼의 개수가 여러 개인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다중행 다중열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서브쿼리의 조회 결과 컬럼의 개수와 행의 개수가 여러 개인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상(호연)관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서브쿼리가 만든 결과 값을 메인 쿼리가 비교 연산할 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메인 쿼리 테이블의 값이 변경되면 서브쿼리의 결과 값도 바뀌는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스칼라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상관쿼리이면서 결과 값이 한 개인 서브쿼리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단일 행 서브쿼리(SINGLE ROW SUBQUERY)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33413" y="1125539"/>
            <a:ext cx="10931525" cy="509615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서브쿼리의 조회 결과값의 개수가 1개일 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단일행 서브쿼리 앞에는 일반 연산자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&lt; , &gt;, &lt;=, &gt;=, =, !=/&lt;&gt;/^= (서브쿼리) 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전 직원의 급여 평균보다 많은 급여를 받는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직원의 이름, 직급, 부서, 급여 조회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JOB_CODE, DEPT_CODE,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 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&gt;=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(SELECT AVG(SALARY)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FROM EMPLOYEE)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2;</a:t>
            </a:r>
            <a:endParaRPr/>
          </a:p>
        </p:txBody>
      </p:sp>
      <p:cxnSp>
        <p:nvCxnSpPr>
          <p:cNvPr id="120" name="Google Shape;120;p4"/>
          <p:cNvCxnSpPr/>
          <p:nvPr/>
        </p:nvCxnSpPr>
        <p:spPr>
          <a:xfrm flipH="1" rot="10800000">
            <a:off x="5344998" y="5109441"/>
            <a:ext cx="1706251" cy="178996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7897" r="0" t="0"/>
          <a:stretch/>
        </p:blipFill>
        <p:spPr>
          <a:xfrm>
            <a:off x="7165298" y="1556543"/>
            <a:ext cx="4111124" cy="216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12592" l="10750" r="0" t="0"/>
          <a:stretch/>
        </p:blipFill>
        <p:spPr>
          <a:xfrm>
            <a:off x="7143519" y="4785160"/>
            <a:ext cx="4132903" cy="64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633413" y="1125538"/>
            <a:ext cx="10931525" cy="37182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서브쿼리의 조회 결과 값의 행이 여러 개인 서브쿼리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부서 별 최고 급여를 받는 직원의 이름, 직급, 부서, 급여 조회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JOB_CODE, DEPT_CODE,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IN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(SELECT MAX(SALARY)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FROM EMPLOYEE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GROUP BY DEPT_CODE)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3;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다중 행 서브쿼리(MULTI ROW SUBQUERY)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" name="Google Shape;130;p5"/>
          <p:cNvGrpSpPr/>
          <p:nvPr/>
        </p:nvGrpSpPr>
        <p:grpSpPr>
          <a:xfrm>
            <a:off x="6099175" y="4978795"/>
            <a:ext cx="5763304" cy="1720379"/>
            <a:chOff x="6249559" y="3972050"/>
            <a:chExt cx="5763304" cy="1720379"/>
          </a:xfrm>
        </p:grpSpPr>
        <p:pic>
          <p:nvPicPr>
            <p:cNvPr id="131" name="Google Shape;131;p5"/>
            <p:cNvPicPr preferRelativeResize="0"/>
            <p:nvPr/>
          </p:nvPicPr>
          <p:blipFill rotWithShape="1">
            <a:blip r:embed="rId3">
              <a:alphaModFix/>
            </a:blip>
            <a:srcRect b="0" l="7237" r="0" t="0"/>
            <a:stretch/>
          </p:blipFill>
          <p:spPr>
            <a:xfrm>
              <a:off x="8485132" y="3972050"/>
              <a:ext cx="3527731" cy="17203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5"/>
            <p:cNvPicPr preferRelativeResize="0"/>
            <p:nvPr/>
          </p:nvPicPr>
          <p:blipFill rotWithShape="1">
            <a:blip r:embed="rId4">
              <a:alphaModFix/>
            </a:blip>
            <a:srcRect b="0" l="16808" r="0" t="0"/>
            <a:stretch/>
          </p:blipFill>
          <p:spPr>
            <a:xfrm>
              <a:off x="6249559" y="3972050"/>
              <a:ext cx="1320474" cy="17203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3" name="Google Shape;133;p5"/>
            <p:cNvCxnSpPr/>
            <p:nvPr/>
          </p:nvCxnSpPr>
          <p:spPr>
            <a:xfrm flipH="1" rot="10800000">
              <a:off x="7499480" y="4299327"/>
              <a:ext cx="1090613" cy="2033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4" name="Google Shape;134;p5"/>
            <p:cNvCxnSpPr/>
            <p:nvPr/>
          </p:nvCxnSpPr>
          <p:spPr>
            <a:xfrm>
              <a:off x="7499480" y="4299327"/>
              <a:ext cx="1090613" cy="121882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5" name="Google Shape;135;p5"/>
            <p:cNvCxnSpPr/>
            <p:nvPr/>
          </p:nvCxnSpPr>
          <p:spPr>
            <a:xfrm flipH="1" rot="10800000">
              <a:off x="7499480" y="5092559"/>
              <a:ext cx="1090613" cy="4176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6" name="Google Shape;136;p5"/>
            <p:cNvCxnSpPr/>
            <p:nvPr/>
          </p:nvCxnSpPr>
          <p:spPr>
            <a:xfrm>
              <a:off x="7499480" y="4701774"/>
              <a:ext cx="1090613" cy="6001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7" name="Google Shape;137;p5"/>
            <p:cNvCxnSpPr/>
            <p:nvPr/>
          </p:nvCxnSpPr>
          <p:spPr>
            <a:xfrm flipH="1" rot="10800000">
              <a:off x="7499480" y="4936389"/>
              <a:ext cx="1090613" cy="1784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8" name="Google Shape;138;p5"/>
            <p:cNvCxnSpPr/>
            <p:nvPr/>
          </p:nvCxnSpPr>
          <p:spPr>
            <a:xfrm flipH="1" rot="10800000">
              <a:off x="7499480" y="4686788"/>
              <a:ext cx="1090613" cy="2216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9" name="Google Shape;139;p5"/>
            <p:cNvCxnSpPr/>
            <p:nvPr/>
          </p:nvCxnSpPr>
          <p:spPr>
            <a:xfrm flipH="1" rot="10800000">
              <a:off x="7499480" y="4492669"/>
              <a:ext cx="1090613" cy="8241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140" name="Google Shape;140;p5"/>
          <p:cNvCxnSpPr/>
          <p:nvPr/>
        </p:nvCxnSpPr>
        <p:spPr>
          <a:xfrm>
            <a:off x="5417443" y="3562583"/>
            <a:ext cx="818465" cy="130922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5"/>
          <p:cNvSpPr txBox="1"/>
          <p:nvPr/>
        </p:nvSpPr>
        <p:spPr>
          <a:xfrm>
            <a:off x="985407" y="4871803"/>
            <a:ext cx="459452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다중 행 서브쿼리 앞에는 일반 비교 연산자 사용 불가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(사용 가능 연산자 : IN/NOT IN, &gt;ANY/&lt;ANY,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&gt;ALL/&lt;ALL, EXIST/NOT EXIST 등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다중 열 서브쿼리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33413" y="1125539"/>
            <a:ext cx="10931525" cy="32737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서브쿼리의 조회 결과 컬럼의 개수가 여러 개인 서브쿼리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퇴사한 여직원과 같은 부서, 같은 직급에 해당하는 사원의 이름, 직급, 부서, 입사일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JOB_CODE, DEPT_CODE, HIRE_DATE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(DEPT_CODE, JOB_CODE) IN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(SELECT DEPT_CODE, JOB_CODE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    FROM EMPLOYEE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    WHERE SUBSTR(EMP_NO, 8, 1)=2 AND ENT_YN=‘Y’)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cxnSp>
        <p:nvCxnSpPr>
          <p:cNvPr id="149" name="Google Shape;149;p6"/>
          <p:cNvCxnSpPr>
            <a:endCxn id="150" idx="0"/>
          </p:cNvCxnSpPr>
          <p:nvPr/>
        </p:nvCxnSpPr>
        <p:spPr>
          <a:xfrm flipH="1">
            <a:off x="6092625" y="4226446"/>
            <a:ext cx="216600" cy="345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1" name="Google Shape;151;p6"/>
          <p:cNvGrpSpPr/>
          <p:nvPr/>
        </p:nvGrpSpPr>
        <p:grpSpPr>
          <a:xfrm>
            <a:off x="3508609" y="4571746"/>
            <a:ext cx="5230883" cy="1890014"/>
            <a:chOff x="3508609" y="4571746"/>
            <a:chExt cx="5230883" cy="1890014"/>
          </a:xfrm>
        </p:grpSpPr>
        <p:grpSp>
          <p:nvGrpSpPr>
            <p:cNvPr id="152" name="Google Shape;152;p6"/>
            <p:cNvGrpSpPr/>
            <p:nvPr/>
          </p:nvGrpSpPr>
          <p:grpSpPr>
            <a:xfrm>
              <a:off x="4845036" y="4571746"/>
              <a:ext cx="2495178" cy="915230"/>
              <a:chOff x="4658527" y="4165592"/>
              <a:chExt cx="2868196" cy="1052053"/>
            </a:xfrm>
          </p:grpSpPr>
          <p:pic>
            <p:nvPicPr>
              <p:cNvPr id="150" name="Google Shape;150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12700" r="0" t="8003"/>
              <a:stretch/>
            </p:blipFill>
            <p:spPr>
              <a:xfrm>
                <a:off x="4658527" y="4165592"/>
                <a:ext cx="2868196" cy="58544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3" name="Google Shape;153;p6"/>
              <p:cNvCxnSpPr/>
              <p:nvPr/>
            </p:nvCxnSpPr>
            <p:spPr>
              <a:xfrm>
                <a:off x="4999470" y="4694828"/>
                <a:ext cx="1821055" cy="52281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4" name="Google Shape;154;p6"/>
              <p:cNvCxnSpPr/>
              <p:nvPr/>
            </p:nvCxnSpPr>
            <p:spPr>
              <a:xfrm flipH="1">
                <a:off x="5561351" y="4717515"/>
                <a:ext cx="882598" cy="500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pic>
          <p:nvPicPr>
            <p:cNvPr id="155" name="Google Shape;15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08609" y="5486976"/>
              <a:ext cx="5230883" cy="9747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다중 행 다중 열 서브쿼리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" name="Google Shape;162;p7"/>
          <p:cNvCxnSpPr>
            <a:endCxn id="163" idx="0"/>
          </p:cNvCxnSpPr>
          <p:nvPr/>
        </p:nvCxnSpPr>
        <p:spPr>
          <a:xfrm>
            <a:off x="5953881" y="4053949"/>
            <a:ext cx="2667900" cy="705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64" name="Google Shape;164;p7"/>
          <p:cNvGrpSpPr/>
          <p:nvPr/>
        </p:nvGrpSpPr>
        <p:grpSpPr>
          <a:xfrm>
            <a:off x="2359018" y="4759249"/>
            <a:ext cx="7473964" cy="1853912"/>
            <a:chOff x="3159282" y="4726770"/>
            <a:chExt cx="5709585" cy="1416259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3">
              <a:alphaModFix/>
            </a:blip>
            <a:srcRect b="4640" l="9234" r="0" t="0"/>
            <a:stretch/>
          </p:blipFill>
          <p:spPr>
            <a:xfrm>
              <a:off x="7018322" y="4726770"/>
              <a:ext cx="1850545" cy="1416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7"/>
            <p:cNvPicPr preferRelativeResize="0"/>
            <p:nvPr/>
          </p:nvPicPr>
          <p:blipFill rotWithShape="1">
            <a:blip r:embed="rId4">
              <a:alphaModFix/>
            </a:blip>
            <a:srcRect b="4241" l="7284" r="0" t="0"/>
            <a:stretch/>
          </p:blipFill>
          <p:spPr>
            <a:xfrm>
              <a:off x="3159282" y="4726770"/>
              <a:ext cx="2851777" cy="14053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6" name="Google Shape;166;p7"/>
            <p:cNvCxnSpPr/>
            <p:nvPr/>
          </p:nvCxnSpPr>
          <p:spPr>
            <a:xfrm flipH="1">
              <a:off x="5969384" y="5015485"/>
              <a:ext cx="1132289" cy="1479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7" name="Google Shape;167;p7"/>
            <p:cNvCxnSpPr/>
            <p:nvPr/>
          </p:nvCxnSpPr>
          <p:spPr>
            <a:xfrm rot="10800000">
              <a:off x="5969384" y="5544048"/>
              <a:ext cx="1132289" cy="5215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8" name="Google Shape;168;p7"/>
            <p:cNvCxnSpPr/>
            <p:nvPr/>
          </p:nvCxnSpPr>
          <p:spPr>
            <a:xfrm flipH="1">
              <a:off x="5969384" y="5542749"/>
              <a:ext cx="1132290" cy="3472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9" name="Google Shape;169;p7"/>
            <p:cNvCxnSpPr/>
            <p:nvPr/>
          </p:nvCxnSpPr>
          <p:spPr>
            <a:xfrm rot="10800000">
              <a:off x="5972597" y="5015978"/>
              <a:ext cx="1129076" cy="8740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0" name="Google Shape;170;p7"/>
            <p:cNvCxnSpPr/>
            <p:nvPr/>
          </p:nvCxnSpPr>
          <p:spPr>
            <a:xfrm flipH="1">
              <a:off x="5969383" y="5705806"/>
              <a:ext cx="1132291" cy="1059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1" name="Google Shape;171;p7"/>
            <p:cNvCxnSpPr/>
            <p:nvPr/>
          </p:nvCxnSpPr>
          <p:spPr>
            <a:xfrm flipH="1">
              <a:off x="5969384" y="5175584"/>
              <a:ext cx="1132289" cy="890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2" name="Google Shape;172;p7"/>
            <p:cNvCxnSpPr/>
            <p:nvPr/>
          </p:nvCxnSpPr>
          <p:spPr>
            <a:xfrm flipH="1">
              <a:off x="5969384" y="5345920"/>
              <a:ext cx="1132289" cy="63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73" name="Google Shape;173;p7"/>
          <p:cNvSpPr/>
          <p:nvPr/>
        </p:nvSpPr>
        <p:spPr>
          <a:xfrm>
            <a:off x="633413" y="1125538"/>
            <a:ext cx="10931525" cy="338438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서브쿼리의 조회 결과 컬럼의 개수와 행의 개수가 여러 개인 서브쿼리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직급별 최소 급여를 받는 직원의 사번, 이름, 직급, 급여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JOB_CODE,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(JOB_CODE, SALARY) IN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(SELECT JOB_CODE, MIN(SALARY)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FROM EMPLOYEE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GROUP BY JOB_CODE)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상(호연)관 서브쿼리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633413" y="1125538"/>
            <a:ext cx="10931525" cy="466566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서브쿼리가 만든 결과 값을 메인 쿼리가 비교 연산할 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쿼리 테이블의 값이 변경되면 서브쿼리의 결과 값도 바뀌는 서브쿼리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관리자가 있는 사원들 중 관리자의 사번이 EMPLOYEE테이블에 존재하는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직원의 사번, 이름, 소속 부서, 관리자 사번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DEPT_CODE, MANAGER_ID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 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EXISTS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(SELECT EMP_ID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FROM EMPLOYEE 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 WHERE E.MANAGER_ID = M.EMP_ID)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6524" r="0" t="0"/>
          <a:stretch/>
        </p:blipFill>
        <p:spPr>
          <a:xfrm>
            <a:off x="7671116" y="3208921"/>
            <a:ext cx="3358742" cy="296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스칼라 서브쿼리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125538" y="1052513"/>
            <a:ext cx="2710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SELECT절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1128256" y="1604962"/>
            <a:ext cx="9961563" cy="340391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상관쿼리이면서 결과 값이 한 개인 서브쿼리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모든 사원의 사번, 이름, 관리자 사번, 관리자 명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E.EMP_ID, E.EMP_NAME, E.MANAGER_ID,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NVL((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M.EMP_NAME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FROM EMPLOYEE 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WHERE E.MANAGER_ID = M.EMP_ID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), ‘없음’) AS 관리자명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 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0" name="Google Shape;190;p9"/>
          <p:cNvGrpSpPr/>
          <p:nvPr/>
        </p:nvGrpSpPr>
        <p:grpSpPr>
          <a:xfrm>
            <a:off x="7350985" y="4189506"/>
            <a:ext cx="3498850" cy="2431128"/>
            <a:chOff x="8325345" y="3222885"/>
            <a:chExt cx="3498850" cy="2431128"/>
          </a:xfrm>
        </p:grpSpPr>
        <p:pic>
          <p:nvPicPr>
            <p:cNvPr id="191" name="Google Shape;191;p9"/>
            <p:cNvPicPr preferRelativeResize="0"/>
            <p:nvPr/>
          </p:nvPicPr>
          <p:blipFill rotWithShape="1">
            <a:blip r:embed="rId3">
              <a:alphaModFix/>
            </a:blip>
            <a:srcRect b="0" l="0" r="0" t="14875"/>
            <a:stretch/>
          </p:blipFill>
          <p:spPr>
            <a:xfrm>
              <a:off x="8366620" y="3222885"/>
              <a:ext cx="3457575" cy="1313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25345" y="5082513"/>
              <a:ext cx="3362325" cy="57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9"/>
            <p:cNvSpPr txBox="1"/>
            <p:nvPr/>
          </p:nvSpPr>
          <p:spPr>
            <a:xfrm>
              <a:off x="9922370" y="4407826"/>
              <a:ext cx="244475" cy="738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ulim"/>
                <a:buNone/>
              </a:pPr>
              <a:r>
                <a:rPr lang="en-US" sz="14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ulim"/>
                <a:buNone/>
              </a:pPr>
              <a:r>
                <a:rPr lang="en-US" sz="14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ulim"/>
                <a:buNone/>
              </a:pPr>
              <a:r>
                <a:rPr lang="en-US" sz="14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.</a:t>
              </a:r>
              <a:endPara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