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i53haYagn1a1eEOX8NCOuBuWxu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6F9F42-8ABC-45FD-B734-AD415E7C2A6E}">
  <a:tblStyle styleId="{1E6F9F42-8ABC-45FD-B734-AD415E7C2A6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SELECT UCC.TABLE_NAME, UCC.COLUMN_NAME, UC.CONSTRAINT_TYPE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FROM USER_CONSTRAINT UC, USER_CONS_COLUMNS UCC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WHERE UCC.CONSTRAINT_NAME = UC.CONSTRAINT_NAME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AND UCC.CONSTRAINT_NAME = ‘SYS_C007182’;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오류에 적혀있는 제약조건 명으로 정확히 어느 컬럼이 문제가 있어서 오류가 난건지 알 수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수업 때 같이 해주면 좋을 듯 하다..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(본 피피티에는 있었는데 내가 빼버림)</a:t>
            </a:r>
            <a:endParaRPr/>
          </a:p>
        </p:txBody>
      </p:sp>
      <p:sp>
        <p:nvSpPr>
          <p:cNvPr id="216" name="Google Shape;21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김치에서 CHAR(3)을 오류 안 나게 하는 방법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안에 크기를 숫자만 입력하면 기본적으로 byte로 인식하기 때문에 에러가 나는 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따라서 3 char 라고 해주면 오류가 나지 않는다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여기서 한글이 3byte인 이유는 현재 오라클이 utf-8로 되어있기 때문에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확인하는 방법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관리자 계정에서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SELECT * FROM sys.props$ where name='NLS_CHARACTERSET';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바꿀 수도 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&lt;&lt; couplewith.tistory.com/entry/오라클-Charset-변경-해야-하는-이유와-방법 &gt;&gt;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34725" y="174325"/>
            <a:ext cx="1504800" cy="381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8.png"/><Relationship Id="rId5" Type="http://schemas.openxmlformats.org/officeDocument/2006/relationships/image" Target="../media/image20.png"/><Relationship Id="rId6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30.png"/><Relationship Id="rId5" Type="http://schemas.openxmlformats.org/officeDocument/2006/relationships/image" Target="../media/image27.png"/><Relationship Id="rId6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8.png"/><Relationship Id="rId5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3" name="Google Shape;93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DDL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(Data Definition</a:t>
              </a:r>
              <a:b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Language)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제약 조건(CONSTRAINTS)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633413" y="1125539"/>
            <a:ext cx="10931525" cy="159600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작성 시 각 컬럼에 기록될 데이터에 대해 제약조건을 설정할 수 있는데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이는 데이터 무결성 보장을 주 목적으로 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데이터에 문제가 없는지에 대한 검사와 데이터의 수정/삭제 가능 여부 검사 등을 위해 사용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9" name="Google Shape;179;p10"/>
          <p:cNvGraphicFramePr/>
          <p:nvPr/>
        </p:nvGraphicFramePr>
        <p:xfrm>
          <a:off x="633413" y="30654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{1E6F9F42-8ABC-45FD-B734-AD415E7C2A6E}</a:tableStyleId>
              </a:tblPr>
              <a:tblGrid>
                <a:gridCol w="2637450"/>
                <a:gridCol w="829407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제약 조건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설명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NOT NULL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데이터에 NULL을 허용하지 않음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UNIQUE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중복된 값을 허용하지 않음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PRIMARY KEY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NULL과 중복 값을 허용하지 않음(컬럼의 고유 식별자로 사용하기 위해)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FOREIGN KEY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참조되는 테이블의 컬럼의 값이 존재하면 허용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CHECK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저장 가능한 데이터 값의 범위나 조건을 지정하여 설정한 값만 허용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0" name="Google Shape;180;p10"/>
          <p:cNvSpPr/>
          <p:nvPr/>
        </p:nvSpPr>
        <p:spPr>
          <a:xfrm>
            <a:off x="58050" y="2660025"/>
            <a:ext cx="861000" cy="86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"/>
          <p:cNvSpPr/>
          <p:nvPr/>
        </p:nvSpPr>
        <p:spPr>
          <a:xfrm>
            <a:off x="549275" y="2522250"/>
            <a:ext cx="861000" cy="86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"/>
          <p:cNvSpPr/>
          <p:nvPr/>
        </p:nvSpPr>
        <p:spPr>
          <a:xfrm>
            <a:off x="314450" y="2243175"/>
            <a:ext cx="861000" cy="86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제약 조건(CONSTRAINTS)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1125538" y="1052513"/>
            <a:ext cx="2595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제약조건 확인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0" name="Google Shape;190;p11"/>
          <p:cNvGrpSpPr/>
          <p:nvPr/>
        </p:nvGrpSpPr>
        <p:grpSpPr>
          <a:xfrm>
            <a:off x="2079749" y="2374333"/>
            <a:ext cx="8053601" cy="4056447"/>
            <a:chOff x="1493125" y="2114550"/>
            <a:chExt cx="7803848" cy="3930650"/>
          </a:xfrm>
        </p:grpSpPr>
        <p:pic>
          <p:nvPicPr>
            <p:cNvPr id="191" name="Google Shape;191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05411" y="2114550"/>
              <a:ext cx="2773362" cy="3930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82348" y="2114550"/>
              <a:ext cx="2714625" cy="1314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11"/>
            <p:cNvSpPr/>
            <p:nvPr/>
          </p:nvSpPr>
          <p:spPr>
            <a:xfrm>
              <a:off x="1493125" y="2619375"/>
              <a:ext cx="7654685" cy="215900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4" name="Google Shape;194;p11"/>
          <p:cNvSpPr txBox="1"/>
          <p:nvPr/>
        </p:nvSpPr>
        <p:spPr>
          <a:xfrm>
            <a:off x="2105311" y="1956616"/>
            <a:ext cx="30427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DESC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USER_CONSTRAINTS;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7063104" y="1960864"/>
            <a:ext cx="3338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DESC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USER_CONS_COLUMNS;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제약 조건(CONSTRAINTS)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2"/>
          <p:cNvSpPr txBox="1"/>
          <p:nvPr/>
        </p:nvSpPr>
        <p:spPr>
          <a:xfrm>
            <a:off x="1125538" y="1052513"/>
            <a:ext cx="21830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NOT NULL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12"/>
          <p:cNvSpPr/>
          <p:nvPr/>
        </p:nvSpPr>
        <p:spPr>
          <a:xfrm>
            <a:off x="1128256" y="1604964"/>
            <a:ext cx="9961563" cy="64741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컬럼에 반드시 값이 기록되어야 하는 경우 사용</a:t>
            </a:r>
            <a:endParaRPr b="1" sz="1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컬럼에 값을 저장하거나 수정할 때 NULL 값을 허용하지 않도록 컬럼 레벨에서 제한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2"/>
          <p:cNvSpPr txBox="1"/>
          <p:nvPr/>
        </p:nvSpPr>
        <p:spPr>
          <a:xfrm>
            <a:off x="1125538" y="230038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12"/>
          <p:cNvSpPr/>
          <p:nvPr/>
        </p:nvSpPr>
        <p:spPr>
          <a:xfrm>
            <a:off x="1128256" y="2808112"/>
            <a:ext cx="9961563" cy="264831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TABLE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USER_NOTNULL(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USER_NO NUMBER </a:t>
            </a:r>
            <a:r>
              <a:rPr b="1" lang="en-US" sz="14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 NULL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USER_ID VARCHAR2(20) </a:t>
            </a:r>
            <a:r>
              <a:rPr b="1" lang="en-US" sz="14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 NULL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USER_PWD VARCHAR2(30) </a:t>
            </a:r>
            <a:r>
              <a:rPr b="1" lang="en-US" sz="14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 NULL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	USER_NAME VARCHAR2(30),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GENDER VARCHAR2(10),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PHONE VARCHAR2(30),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EMAIL VARCHAR2(50)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USER_NOTNULL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(1, ‘user01’, ‘pass01’, ‘홍길동’, ‘남’, ‘010-1234-5678’, ‘hong123@kh.or.kr’);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USER_NOTNULL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(2, NULL, NULL, NULL, NULL, ‘010-1234-5678’, ‘hong123@kh.or.kr’);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6" name="Google Shape;20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4869" y="4298462"/>
            <a:ext cx="2862262" cy="268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58450" y="4913730"/>
            <a:ext cx="17335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4163" y="5305784"/>
            <a:ext cx="4287837" cy="795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12"/>
          <p:cNvCxnSpPr/>
          <p:nvPr/>
        </p:nvCxnSpPr>
        <p:spPr>
          <a:xfrm>
            <a:off x="8958138" y="5576595"/>
            <a:ext cx="950591" cy="0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10" name="Google Shape;210;p12"/>
          <p:cNvGrpSpPr/>
          <p:nvPr/>
        </p:nvGrpSpPr>
        <p:grpSpPr>
          <a:xfrm>
            <a:off x="396559" y="5702991"/>
            <a:ext cx="7311392" cy="796262"/>
            <a:chOff x="501490" y="5846415"/>
            <a:chExt cx="7311392" cy="796262"/>
          </a:xfrm>
        </p:grpSpPr>
        <p:pic>
          <p:nvPicPr>
            <p:cNvPr id="211" name="Google Shape;211;p12"/>
            <p:cNvPicPr preferRelativeResize="0"/>
            <p:nvPr/>
          </p:nvPicPr>
          <p:blipFill rotWithShape="1">
            <a:blip r:embed="rId6">
              <a:alphaModFix/>
            </a:blip>
            <a:srcRect b="21157" l="4792" r="0" t="0"/>
            <a:stretch/>
          </p:blipFill>
          <p:spPr>
            <a:xfrm>
              <a:off x="509666" y="5846415"/>
              <a:ext cx="7303216" cy="5094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12"/>
            <p:cNvSpPr txBox="1"/>
            <p:nvPr/>
          </p:nvSpPr>
          <p:spPr>
            <a:xfrm>
              <a:off x="501490" y="6334900"/>
              <a:ext cx="70256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* NOT NULL 제약조건이 설정된 컬럼에 NULL값이 입력되면, 행 자체를 삽입하지 않음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제약 조건(CONSTRAINTS)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3"/>
          <p:cNvSpPr txBox="1"/>
          <p:nvPr/>
        </p:nvSpPr>
        <p:spPr>
          <a:xfrm>
            <a:off x="1125538" y="1052513"/>
            <a:ext cx="18341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UNIQUE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13"/>
          <p:cNvSpPr/>
          <p:nvPr/>
        </p:nvSpPr>
        <p:spPr>
          <a:xfrm>
            <a:off x="1128256" y="1604963"/>
            <a:ext cx="9961563" cy="62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컬럼 입력 값에 대해 중복을 제한하는 제약조건으로 컬럼 레벨과 테이블 레벨에 설정 가능</a:t>
            </a:r>
            <a:endParaRPr b="1"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1125538" y="2330363"/>
            <a:ext cx="27366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UNIQUE 예시1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13"/>
          <p:cNvSpPr/>
          <p:nvPr/>
        </p:nvSpPr>
        <p:spPr>
          <a:xfrm>
            <a:off x="1128256" y="2838092"/>
            <a:ext cx="9961563" cy="280022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TABLE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USER_UNIQUE(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USER_NO NUMBER,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USER_ID VARCHAR2(20) </a:t>
            </a:r>
            <a:r>
              <a:rPr b="1" lang="en-US" sz="14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UNIQUE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USER_PWD VARCHAR2(30)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 NULL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USER_NAME VARCHAR2(30),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GENDER VARCHAR2(10),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PHONE VARCHAR2(30),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EMAIL VARCHAR2(50)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USER_UNIQUE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(1, ‘user01’, ‘pass01’, ‘홍길동’, ‘남‘, ‘010-1234-5678’, ‘hong123@kh.or.kr’);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USER_UNIQUE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(1, ‘user01’, ‘pass01’, NULL, NULL, ‘010-1234-5678’, ‘hong123@kh.or.kr’);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3" name="Google Shape;22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7158" y="4611207"/>
            <a:ext cx="2938463" cy="25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89308" y="4981094"/>
            <a:ext cx="1733550" cy="180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Google Shape;225;p13"/>
          <p:cNvGrpSpPr/>
          <p:nvPr/>
        </p:nvGrpSpPr>
        <p:grpSpPr>
          <a:xfrm>
            <a:off x="7905621" y="5457344"/>
            <a:ext cx="3887787" cy="1027112"/>
            <a:chOff x="8181976" y="5298597"/>
            <a:chExt cx="3887787" cy="1027112"/>
          </a:xfrm>
        </p:grpSpPr>
        <p:pic>
          <p:nvPicPr>
            <p:cNvPr id="226" name="Google Shape;226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81976" y="5298597"/>
              <a:ext cx="3887787" cy="102711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7" name="Google Shape;227;p13"/>
            <p:cNvCxnSpPr/>
            <p:nvPr/>
          </p:nvCxnSpPr>
          <p:spPr>
            <a:xfrm>
              <a:off x="9194335" y="5544431"/>
              <a:ext cx="864174" cy="0"/>
            </a:xfrm>
            <a:prstGeom prst="straightConnector1">
              <a:avLst/>
            </a:prstGeom>
            <a:noFill/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" name="Google Shape;228;p13"/>
            <p:cNvCxnSpPr/>
            <p:nvPr/>
          </p:nvCxnSpPr>
          <p:spPr>
            <a:xfrm>
              <a:off x="10565663" y="5544431"/>
              <a:ext cx="590245" cy="0"/>
            </a:xfrm>
            <a:prstGeom prst="straightConnector1">
              <a:avLst/>
            </a:prstGeom>
            <a:noFill/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제약 조건(CONSTRAINTS)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14"/>
          <p:cNvSpPr txBox="1"/>
          <p:nvPr/>
        </p:nvSpPr>
        <p:spPr>
          <a:xfrm>
            <a:off x="1125538" y="1052513"/>
            <a:ext cx="27366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UNIQUE 예시2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14"/>
          <p:cNvSpPr/>
          <p:nvPr/>
        </p:nvSpPr>
        <p:spPr>
          <a:xfrm>
            <a:off x="1128256" y="1605601"/>
            <a:ext cx="9961563" cy="330520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TABLE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USER_UNIQUE2(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USER_NO NUMBER,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USER_ID VARCHAR2(20),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USER_PWD VARCHAR2(30)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 NULL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USER_NAME VARCHAR2(30),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GENDER VARCHAR2(10),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PHONE VARCHAR2(30),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EMAIL VARCHAR2(50),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14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UNIQUE (USER_ID)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--테이블 레벨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USER_UNIQUE2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(1, ‘user01’, ‘pass01’, ‘홍길동’, ‘남’, ‘010-1234-5678’, ‘hong123@kh.or.kr’);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USER_UNIQUE2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(1, ‘user01’, ‘pass01’, NULL, NULL, ‘010-1234-5678’, ‘hong123@kh.or.kr’);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USER_UNIQUE2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(1, NULL, ‘pass01’, ‘홍길동’, ‘남’, ‘010-1234-5678’, ‘hong123@kh.or.kr’);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USER_UNIQUE2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(1, NULL, ‘pass01’, ‘홍길동’, ‘남’, ‘010-1234-5678’, ‘hong123@kh.or.kr’);</a:t>
            </a:r>
            <a:endParaRPr/>
          </a:p>
        </p:txBody>
      </p:sp>
      <p:pic>
        <p:nvPicPr>
          <p:cNvPr id="237" name="Google Shape;2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8276" y="2877919"/>
            <a:ext cx="3611562" cy="25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58450" y="3889427"/>
            <a:ext cx="1733550" cy="180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14"/>
          <p:cNvGrpSpPr/>
          <p:nvPr/>
        </p:nvGrpSpPr>
        <p:grpSpPr>
          <a:xfrm>
            <a:off x="7472134" y="1785189"/>
            <a:ext cx="4168775" cy="917575"/>
            <a:chOff x="7900988" y="4288937"/>
            <a:chExt cx="4168775" cy="917575"/>
          </a:xfrm>
        </p:grpSpPr>
        <p:pic>
          <p:nvPicPr>
            <p:cNvPr id="240" name="Google Shape;240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00988" y="4288937"/>
              <a:ext cx="4168775" cy="9175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1" name="Google Shape;241;p14"/>
            <p:cNvCxnSpPr/>
            <p:nvPr/>
          </p:nvCxnSpPr>
          <p:spPr>
            <a:xfrm>
              <a:off x="8953399" y="4434562"/>
              <a:ext cx="950591" cy="0"/>
            </a:xfrm>
            <a:prstGeom prst="straightConnector1">
              <a:avLst/>
            </a:prstGeom>
            <a:noFill/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2" name="Google Shape;242;p14"/>
          <p:cNvGrpSpPr/>
          <p:nvPr/>
        </p:nvGrpSpPr>
        <p:grpSpPr>
          <a:xfrm>
            <a:off x="1948723" y="5110537"/>
            <a:ext cx="8314456" cy="1458257"/>
            <a:chOff x="2788170" y="5470297"/>
            <a:chExt cx="8314456" cy="1458257"/>
          </a:xfrm>
        </p:grpSpPr>
        <p:sp>
          <p:nvSpPr>
            <p:cNvPr id="243" name="Google Shape;243;p14"/>
            <p:cNvSpPr txBox="1"/>
            <p:nvPr/>
          </p:nvSpPr>
          <p:spPr>
            <a:xfrm>
              <a:off x="2788170" y="6405334"/>
              <a:ext cx="83144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* 중복 값이 있는 경우 UNIQUE 제약 조건에 의해 행이 삽입되지 않음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* UNIQUE 제약조건은 NULL 값 중복은 가능 🡪 테이블 생성 시 컬럼 레벨에 NOT NULL 지정하면 해결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44" name="Google Shape;244;p14"/>
            <p:cNvPicPr preferRelativeResize="0"/>
            <p:nvPr/>
          </p:nvPicPr>
          <p:blipFill rotWithShape="1">
            <a:blip r:embed="rId6">
              <a:alphaModFix/>
            </a:blip>
            <a:srcRect b="0" l="4201" r="0" t="0"/>
            <a:stretch/>
          </p:blipFill>
          <p:spPr>
            <a:xfrm>
              <a:off x="2788170" y="5470297"/>
              <a:ext cx="6711328" cy="93503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5" name="Google Shape;24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23044" y="4366322"/>
            <a:ext cx="17335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23044" y="4614125"/>
            <a:ext cx="1733550" cy="18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14"/>
          <p:cNvCxnSpPr/>
          <p:nvPr/>
        </p:nvCxnSpPr>
        <p:spPr>
          <a:xfrm rot="-5400000">
            <a:off x="9816803" y="3231514"/>
            <a:ext cx="1547700" cy="490500"/>
          </a:xfrm>
          <a:prstGeom prst="bentConnector3">
            <a:avLst>
              <a:gd fmla="val -2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제약 조건(CONSTRAINTS)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1125538" y="1052513"/>
            <a:ext cx="27366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UNIQUE 예시3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15"/>
          <p:cNvSpPr/>
          <p:nvPr/>
        </p:nvSpPr>
        <p:spPr>
          <a:xfrm>
            <a:off x="1128256" y="1605601"/>
            <a:ext cx="9961563" cy="330520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TABLE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USER_UNIQUE3(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USER_NO NUMBER,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USER_ID VARCHAR2(20),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USER_PWD VARCHAR2(30)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 NULL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USER_NAME VARCHAR2(30),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GENDER VARCHAR2(10),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PHONE VARCHAR2(30),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EMAIL VARCHAR2(50),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14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UNIQUE (USER_NO, USER_ID)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--두 개의 컬럼을 묶어 하나의 UNIQUE제약조건 설정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USER_UNIQUE3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(1, ‘user01’, ‘pass01’, ‘홍길동’, ‘남’, ‘010-1234-5678’, ‘hong123@kh.or.kr’);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USER_UNIQUE3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(2, ‘user01’, ‘pass01’, NULL, NULL, ‘010-1234-5678’, ‘hong123@kh.or.kr’);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USER_UNIQUE3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(2, ‘user02’, ‘pass02’, NULL, NULL, ‘010-1234-5678’, ‘hong123@kh.or.kr’);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USER_UNIQUE3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(1, ‘user01’, ‘pass01’, NULL, NULL, ‘010-1234-5678’, ‘hong123@kh.or.kr’);</a:t>
            </a:r>
            <a:endParaRPr/>
          </a:p>
        </p:txBody>
      </p:sp>
      <p:pic>
        <p:nvPicPr>
          <p:cNvPr id="256" name="Google Shape;25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8450" y="3957328"/>
            <a:ext cx="17335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5"/>
          <p:cNvPicPr preferRelativeResize="0"/>
          <p:nvPr/>
        </p:nvPicPr>
        <p:blipFill rotWithShape="1">
          <a:blip r:embed="rId3">
            <a:alphaModFix/>
          </a:blip>
          <a:srcRect b="-2" l="0" r="3908" t="1"/>
          <a:stretch/>
        </p:blipFill>
        <p:spPr>
          <a:xfrm>
            <a:off x="10458450" y="4366322"/>
            <a:ext cx="1665792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8450" y="4161825"/>
            <a:ext cx="1733550" cy="180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15"/>
          <p:cNvGrpSpPr/>
          <p:nvPr/>
        </p:nvGrpSpPr>
        <p:grpSpPr>
          <a:xfrm>
            <a:off x="5638324" y="2202180"/>
            <a:ext cx="5000542" cy="870619"/>
            <a:chOff x="5728265" y="1992501"/>
            <a:chExt cx="5000542" cy="870619"/>
          </a:xfrm>
        </p:grpSpPr>
        <p:pic>
          <p:nvPicPr>
            <p:cNvPr id="260" name="Google Shape;260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28265" y="1992501"/>
              <a:ext cx="3638550" cy="2428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28265" y="2281099"/>
              <a:ext cx="5000542" cy="58202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2" name="Google Shape;26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82887" y="4815550"/>
            <a:ext cx="5376756" cy="1217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Google Shape;263;p15"/>
          <p:cNvCxnSpPr/>
          <p:nvPr/>
        </p:nvCxnSpPr>
        <p:spPr>
          <a:xfrm>
            <a:off x="7361225" y="4979734"/>
            <a:ext cx="1265237" cy="0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제약 조건(CONSTRAINTS)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1125538" y="1052513"/>
            <a:ext cx="26831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PRIMARY KEY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16"/>
          <p:cNvSpPr/>
          <p:nvPr/>
        </p:nvSpPr>
        <p:spPr>
          <a:xfrm>
            <a:off x="1128256" y="1604963"/>
            <a:ext cx="9961563" cy="158794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테이블에서 한 행의 정보를 구분하기 위한 고유 식별자(Identifier)역할</a:t>
            </a:r>
            <a:endParaRPr b="1"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 NULL의 의미와 UNIQUE의 의미를 둘 다 가지고 있으며 한 테이블 당 하나만 설정 가능</a:t>
            </a:r>
            <a:endParaRPr b="1"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컬럼 레벨과 테이블 레벨 둘 다 지정 가능</a:t>
            </a:r>
            <a:endParaRPr b="1"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제약 조건(CONSTRAINTS)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17"/>
          <p:cNvSpPr txBox="1"/>
          <p:nvPr/>
        </p:nvSpPr>
        <p:spPr>
          <a:xfrm>
            <a:off x="1125538" y="1052513"/>
            <a:ext cx="35856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PRIMARY KEY 예시1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p17"/>
          <p:cNvSpPr/>
          <p:nvPr/>
        </p:nvSpPr>
        <p:spPr>
          <a:xfrm>
            <a:off x="1128256" y="1605600"/>
            <a:ext cx="9961563" cy="330037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TABLE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USER_PRIMARYKEY(		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CREATE TABLE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USER_PRIMARYKEY(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USER_NO NUMBER </a:t>
            </a:r>
            <a:r>
              <a:rPr b="1" lang="en-US" sz="14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 KEY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		 USER_NO NUMBER,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USER_ID VARCHAR2(20)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UNIQUE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			 USER_ID VARCHAR2(20)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UNIQUE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USER_PWD VARCHAR2(30)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 NULL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		 USER_PWD VARCHAR2(30)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 NULL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	USER_NAME VARCHAR2(30),			 USER_NAME VARCHAR2(30),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GENDER VARCHAR2(10),			 GENDER VARCHAR2(10),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PHONE VARCHAR2(30),			 PHONE VARCHAR2(30),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EMAIL VARCHAR2(50)				 EMAIL VARCHAR2(50),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						 </a:t>
            </a:r>
            <a:r>
              <a:rPr b="1" lang="en-US" sz="14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 KEY (USER_NO)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		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USER_PRIMARYKEY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(1, ‘user01’, ‘pass01’, ‘홍길동’, ‘남’, ‘010-1234-5678’, ‘hong123@kh.or.kr’);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USER_PRIMARYKEY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(1, ‘user02’, ‘pass02’, ‘이순신‘, ‘남’, ‘010-5678-9012’, ‘lee123@kh.or.kr’);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USER_PRIMARYKEY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(NULL, ‘user03’, ‘pass03’, ‘유관순‘, ‘여’, ‘010-3131-3131’, ‘yoo123@kh.or.kr’);</a:t>
            </a:r>
            <a:endParaRPr/>
          </a:p>
        </p:txBody>
      </p:sp>
      <p:pic>
        <p:nvPicPr>
          <p:cNvPr id="280" name="Google Shape;2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9388" y="1811315"/>
            <a:ext cx="30003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02800" y="3892945"/>
            <a:ext cx="1733550" cy="180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17"/>
          <p:cNvGrpSpPr/>
          <p:nvPr/>
        </p:nvGrpSpPr>
        <p:grpSpPr>
          <a:xfrm>
            <a:off x="655288" y="5213950"/>
            <a:ext cx="10877518" cy="1134585"/>
            <a:chOff x="846675" y="5111694"/>
            <a:chExt cx="10877518" cy="1134585"/>
          </a:xfrm>
        </p:grpSpPr>
        <p:pic>
          <p:nvPicPr>
            <p:cNvPr id="283" name="Google Shape;283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46675" y="5111694"/>
              <a:ext cx="5297433" cy="11345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414583" y="5111694"/>
              <a:ext cx="5309610" cy="88493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5" name="Google Shape;285;p17"/>
          <p:cNvCxnSpPr/>
          <p:nvPr/>
        </p:nvCxnSpPr>
        <p:spPr>
          <a:xfrm>
            <a:off x="2024726" y="5369478"/>
            <a:ext cx="1265237" cy="0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6" name="Google Shape;286;p17"/>
          <p:cNvCxnSpPr/>
          <p:nvPr/>
        </p:nvCxnSpPr>
        <p:spPr>
          <a:xfrm>
            <a:off x="7466156" y="5534370"/>
            <a:ext cx="1265237" cy="0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7" name="Google Shape;287;p17"/>
          <p:cNvSpPr txBox="1"/>
          <p:nvPr/>
        </p:nvSpPr>
        <p:spPr>
          <a:xfrm>
            <a:off x="5408982" y="1713088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또는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제약 조건(CONSTRAINTS)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1125538" y="1052513"/>
            <a:ext cx="35856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PRIMARY KEY 예시2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18"/>
          <p:cNvSpPr/>
          <p:nvPr/>
        </p:nvSpPr>
        <p:spPr>
          <a:xfrm>
            <a:off x="1128256" y="1605600"/>
            <a:ext cx="9961563" cy="347606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TABLE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USER_PRIMARYKEY2(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USER_NO NUMBER,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USER_ID VARCHAR2(20),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USER_PWD VARCHAR2(30)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 NULL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	USER_NAME VARCHAR2(30),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GENDER VARCHAR2(10),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PHONE VARCHAR2(30),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EMAIL VARCHAR2(50),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14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 KEY (USER_NO, USER_ID)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--두 개의 컬럼을 묶어서 하나의 PRIMARY KEY 제약조건 설정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USER_PRIMARYKEY2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(1, ‘user01’, ‘pass01’, ‘홍길동’, ‘남’, ‘010-1234-5678’, ‘hong123@kh.or.kr’);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USER_PRIMARYKEY2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(1, ‘user02’, ‘pass02’, ‘이순신‘, ‘남’, ‘010-5678-9012’, ‘lee123@kh.or.kr’);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USER_PRIMARYKEY2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(2, ‘user01’, ‘pass01’, ‘유관순‘, ‘여’, ‘010-3131-3131’, ‘yoo123@kh.or.kr’);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USER_PRIMARYKEY2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(1, ‘user01’, ‘pass01’, ‘신사임당‘, ‘여’, ‘010-1111-1111’, ‘shin123@kh.or.kr’);</a:t>
            </a:r>
            <a:endParaRPr/>
          </a:p>
        </p:txBody>
      </p:sp>
      <p:pic>
        <p:nvPicPr>
          <p:cNvPr id="296" name="Google Shape;296;p18"/>
          <p:cNvPicPr preferRelativeResize="0"/>
          <p:nvPr/>
        </p:nvPicPr>
        <p:blipFill rotWithShape="1">
          <a:blip r:embed="rId3">
            <a:alphaModFix/>
          </a:blip>
          <a:srcRect b="0" l="0" r="4768" t="0"/>
          <a:stretch/>
        </p:blipFill>
        <p:spPr>
          <a:xfrm>
            <a:off x="10812507" y="4145900"/>
            <a:ext cx="1204628" cy="132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9519" y="2704606"/>
            <a:ext cx="3387725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8"/>
          <p:cNvPicPr preferRelativeResize="0"/>
          <p:nvPr/>
        </p:nvPicPr>
        <p:blipFill rotWithShape="1">
          <a:blip r:embed="rId3">
            <a:alphaModFix/>
          </a:blip>
          <a:srcRect b="0" l="0" r="4768" t="0"/>
          <a:stretch/>
        </p:blipFill>
        <p:spPr>
          <a:xfrm>
            <a:off x="10812507" y="4354766"/>
            <a:ext cx="1204628" cy="132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8"/>
          <p:cNvPicPr preferRelativeResize="0"/>
          <p:nvPr/>
        </p:nvPicPr>
        <p:blipFill rotWithShape="1">
          <a:blip r:embed="rId3">
            <a:alphaModFix/>
          </a:blip>
          <a:srcRect b="0" l="0" r="4768" t="0"/>
          <a:stretch/>
        </p:blipFill>
        <p:spPr>
          <a:xfrm>
            <a:off x="10812507" y="4563633"/>
            <a:ext cx="1204628" cy="132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09814" y="4996097"/>
            <a:ext cx="4103688" cy="10493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Google Shape;301;p18"/>
          <p:cNvCxnSpPr/>
          <p:nvPr/>
        </p:nvCxnSpPr>
        <p:spPr>
          <a:xfrm>
            <a:off x="7950844" y="5267547"/>
            <a:ext cx="950591" cy="0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02" name="Google Shape;30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5538" y="5341959"/>
            <a:ext cx="5372476" cy="731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제약 조건(CONSTRAINTS)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1125538" y="1052513"/>
            <a:ext cx="26308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FOREIGN KEY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1128256" y="1604963"/>
            <a:ext cx="9961563" cy="235244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참조 무결성을 위한 제약조건으로 참조된 다른 테이블이 제공한 값만 사용하도록 제한을 거는 것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참조되는 컬럼과 참조된 컬럼을 통해 테이블 간에 관계가 형성 되는데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참조되는 값은 제공되는 값 외에 NULL을 사용 가능하며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참조할 테이블의 참조할 컬럼명을 생략할 경우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 KEY로 설정된 컬럼이 자동으로 참조할 컬럼이 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DDL(Data Definition Language)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정의 언어로 객체(OBJECT)를 만들고(CREATE), 수정하고(ALTER), 삭제(DROP)하는 구문을 말함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125538" y="1910638"/>
            <a:ext cx="30123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오라클 객체 종류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128256" y="2418369"/>
            <a:ext cx="9961563" cy="101063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테이블(TABLE), 뷰(VIEW), 시퀀스(SEQUENCE), 인덱스(INDEX), 패키지(PACKAGE),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프로시저(PROCEDUAL), 함수(FUNCTION), 트리거(TRIGGER), 동의어(SYNONYM), 사용자(USER)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제약 조건(CONSTRAINTS)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20"/>
          <p:cNvSpPr txBox="1"/>
          <p:nvPr/>
        </p:nvSpPr>
        <p:spPr>
          <a:xfrm>
            <a:off x="1125538" y="1052513"/>
            <a:ext cx="35333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FOREIGN KEY 예시1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1128256" y="1604963"/>
            <a:ext cx="9961563" cy="322187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TABLE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USER_GRADE(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GRADE_CODE NUMBER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 KEY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GRADE_NAME VARCHAR2(30)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 NULL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USER_GRADE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(10, ‘일반회원‘);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USER_GRADE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(20, ‘우수회원‘);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USER_GRADE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(30, ‘특별회원‘);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*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USER_GRADE;</a:t>
            </a:r>
            <a:endParaRPr/>
          </a:p>
        </p:txBody>
      </p:sp>
      <p:pic>
        <p:nvPicPr>
          <p:cNvPr id="319" name="Google Shape;3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7590" y="2261876"/>
            <a:ext cx="2962275" cy="246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7590" y="3269938"/>
            <a:ext cx="17335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7590" y="3541698"/>
            <a:ext cx="17335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7590" y="3822017"/>
            <a:ext cx="17335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 rotWithShape="1">
          <a:blip r:embed="rId5">
            <a:alphaModFix/>
          </a:blip>
          <a:srcRect b="0" l="8497" r="0" t="0"/>
          <a:stretch/>
        </p:blipFill>
        <p:spPr>
          <a:xfrm>
            <a:off x="6927590" y="4327564"/>
            <a:ext cx="2796265" cy="998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제약 조건(CONSTRAINTS)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21"/>
          <p:cNvSpPr txBox="1"/>
          <p:nvPr/>
        </p:nvSpPr>
        <p:spPr>
          <a:xfrm>
            <a:off x="1125538" y="1052513"/>
            <a:ext cx="35333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FOREIGN KEY 예시1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1128256" y="1604963"/>
            <a:ext cx="9961563" cy="508065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TABLE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USER_FOREIGNKEY(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USER_NO NUMBER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 KEY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USER_ID VARCHAR2(20)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UNIQUE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USER_PWD VARCHAR2(30)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 NULL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USER_NAME VARCHAR2(30),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GENDER VARCHAR2(10),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PHONE VARCHAR2(30),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EMAIL VARCHAR2(50),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GRADE_CODE NUMBER,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14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FOREIGN KEY (GRADE_CODE) REFERENCES USER_GRADE (GRADE_CODE)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또는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TABLE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USER_FOREIGNKEY(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USER_NO NUMBER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 KEY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USER_ID VARCHAR2(20)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UNIQUE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USER_PWD VARCHAR2(30)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 NULL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USER_NAME VARCHAR2(30),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GENDER VARCHAR2(10),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PHONE VARCHAR2(30),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EMAIL VARCHAR2(50),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GRADE_CODE NUMBER </a:t>
            </a:r>
            <a:r>
              <a:rPr b="1" lang="en-US" sz="14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REFERENCES USER_GRADE (GRADE_CODE)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제약 조건(CONSTRAINTS)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8" name="Google Shape;338;p22"/>
          <p:cNvSpPr txBox="1"/>
          <p:nvPr/>
        </p:nvSpPr>
        <p:spPr>
          <a:xfrm>
            <a:off x="1125538" y="1052513"/>
            <a:ext cx="35333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FOREIGN KEY 예시1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p22"/>
          <p:cNvSpPr/>
          <p:nvPr/>
        </p:nvSpPr>
        <p:spPr>
          <a:xfrm>
            <a:off x="1128256" y="1604963"/>
            <a:ext cx="9961563" cy="381934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USER_FOREIGNKEY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(1, ‘user01’, ‘pass01’, ‘홍길동’, ‘남‘, ‘010-1234-5678’, ‘hong123@kh.or.kr’, 10);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USER_FOREIGNKEY 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(2, ‘user02’, ‘pass02’, ‘이순신’, ‘남‘, ‘010-9012-3456’, ‘lee123@kh.or.kr’, 20);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USER_FOREIGNKEY 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(3, ‘user03’, ‘pass03’, ‘유관순’, ‘여‘, ‘010-3131-3131’, ‘yoo123@kh.or.kr’, 30);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USER_FOREIGNKEY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(4, ‘user04’, ‘pass04’, ‘신사임당’, ‘여‘, ‘010-1111-1111’, ‘shin123@kh.or.kr’, NULL);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USER_FOREIGNKEY 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(5, ‘user05’, ‘pass05’, ‘안중근’, ‘남‘, ‘010-4444-4444’, ‘ahn123@kh.or.kr’, 50);</a:t>
            </a:r>
            <a:endParaRPr/>
          </a:p>
        </p:txBody>
      </p:sp>
      <p:pic>
        <p:nvPicPr>
          <p:cNvPr id="340" name="Google Shape;3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3596" y="2192832"/>
            <a:ext cx="17335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3596" y="2886538"/>
            <a:ext cx="17335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3596" y="3580244"/>
            <a:ext cx="17335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3596" y="4273951"/>
            <a:ext cx="17335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886" y="5233805"/>
            <a:ext cx="654367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제약 조건(CONSTRAINTS)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p23"/>
          <p:cNvSpPr txBox="1"/>
          <p:nvPr/>
        </p:nvSpPr>
        <p:spPr>
          <a:xfrm>
            <a:off x="1125538" y="1052513"/>
            <a:ext cx="35333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FOREIGN KEY 예시1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2" name="Google Shape;352;p23"/>
          <p:cNvPicPr preferRelativeResize="0"/>
          <p:nvPr/>
        </p:nvPicPr>
        <p:blipFill rotWithShape="1">
          <a:blip r:embed="rId3">
            <a:alphaModFix/>
          </a:blip>
          <a:srcRect b="0" l="3311" r="0" t="0"/>
          <a:stretch/>
        </p:blipFill>
        <p:spPr>
          <a:xfrm>
            <a:off x="3773227" y="2026941"/>
            <a:ext cx="7906479" cy="1121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3"/>
          <p:cNvPicPr preferRelativeResize="0"/>
          <p:nvPr/>
        </p:nvPicPr>
        <p:blipFill rotWithShape="1">
          <a:blip r:embed="rId4">
            <a:alphaModFix/>
          </a:blip>
          <a:srcRect b="0" l="9561" r="0" t="0"/>
          <a:stretch/>
        </p:blipFill>
        <p:spPr>
          <a:xfrm>
            <a:off x="549275" y="2041229"/>
            <a:ext cx="3068066" cy="1107591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3"/>
          <p:cNvSpPr txBox="1"/>
          <p:nvPr/>
        </p:nvSpPr>
        <p:spPr>
          <a:xfrm>
            <a:off x="786062" y="1704972"/>
            <a:ext cx="2594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&lt;USER_GRADE TABLE&gt;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p23"/>
          <p:cNvSpPr txBox="1"/>
          <p:nvPr/>
        </p:nvSpPr>
        <p:spPr>
          <a:xfrm>
            <a:off x="6129458" y="1704972"/>
            <a:ext cx="31940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&lt;USER_FOREIGNKEY TABLE&gt;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23"/>
          <p:cNvSpPr/>
          <p:nvPr/>
        </p:nvSpPr>
        <p:spPr>
          <a:xfrm>
            <a:off x="886682" y="2016618"/>
            <a:ext cx="1286891" cy="113220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23"/>
          <p:cNvSpPr/>
          <p:nvPr/>
        </p:nvSpPr>
        <p:spPr>
          <a:xfrm>
            <a:off x="10564293" y="2026940"/>
            <a:ext cx="1115412" cy="112188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8" name="Google Shape;358;p23"/>
          <p:cNvCxnSpPr/>
          <p:nvPr/>
        </p:nvCxnSpPr>
        <p:spPr>
          <a:xfrm>
            <a:off x="11121999" y="3151189"/>
            <a:ext cx="0" cy="504825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9" name="Google Shape;359;p23"/>
          <p:cNvCxnSpPr/>
          <p:nvPr/>
        </p:nvCxnSpPr>
        <p:spPr>
          <a:xfrm>
            <a:off x="1529730" y="3651252"/>
            <a:ext cx="9592269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0" name="Google Shape;360;p23"/>
          <p:cNvCxnSpPr/>
          <p:nvPr/>
        </p:nvCxnSpPr>
        <p:spPr>
          <a:xfrm rot="10800000">
            <a:off x="1529730" y="3145594"/>
            <a:ext cx="794" cy="51828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1" name="Google Shape;361;p23"/>
          <p:cNvSpPr txBox="1"/>
          <p:nvPr/>
        </p:nvSpPr>
        <p:spPr>
          <a:xfrm>
            <a:off x="2066692" y="3798615"/>
            <a:ext cx="8058616" cy="198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FOREIGN KEY 제약조건으로 USER_GRADE TABLE의 GRADE_CODE 컬럼 참조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USER_GRADE 테이블을 USER_FOREIGNKEY 테이블에서 참조하고 있기 때문에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USER_GRADE 테이블의 데이터 삭제 시 참조 무결성에 위배되어 삭제 불가능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🡪 부모테이블의 데이터 삭제 시 자식 테이블의 데이터를 어떤 방식으로 처리할지에 대한 내용을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제약조건 설정 시 옵션으로 지정 가능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기본 삭제 옵션은 ON DELETE RESTRICTED로 지정되어 있음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제약 조건(CONSTRAINTS)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24"/>
          <p:cNvSpPr txBox="1"/>
          <p:nvPr/>
        </p:nvSpPr>
        <p:spPr>
          <a:xfrm>
            <a:off x="1125538" y="1052513"/>
            <a:ext cx="67570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FOREIGN KEY 옵션(ON DELETE SET NULL)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p24"/>
          <p:cNvSpPr/>
          <p:nvPr/>
        </p:nvSpPr>
        <p:spPr>
          <a:xfrm>
            <a:off x="1128256" y="1604963"/>
            <a:ext cx="9961563" cy="299751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TABLE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USER_FOREIGNKEY(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USER_NO NUMBER 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 KEY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USER_ID VARCHAR2(20) 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UNIQUE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USER_PWD VARCHAR2(30) 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 NULL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USER_NAME VARCHAR2(30),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GENDER VARCHAR2(10),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PHONE VARCHAR2(30),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EMAIL VARCHAR2(50),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GRADE_CODE NUMBER </a:t>
            </a:r>
            <a:r>
              <a:rPr b="1" lang="en-US" sz="16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REFERENCES USER_GRADE (GRADE_CODE) ON DELETE SET NULL</a:t>
            </a:r>
            <a:endParaRPr b="1" sz="16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 FROM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USER_GRADE 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GRADE_CODE = 10;</a:t>
            </a:r>
            <a:endParaRPr/>
          </a:p>
        </p:txBody>
      </p:sp>
      <p:grpSp>
        <p:nvGrpSpPr>
          <p:cNvPr id="370" name="Google Shape;370;p24"/>
          <p:cNvGrpSpPr/>
          <p:nvPr/>
        </p:nvGrpSpPr>
        <p:grpSpPr>
          <a:xfrm>
            <a:off x="881698" y="4916442"/>
            <a:ext cx="10420704" cy="1078956"/>
            <a:chOff x="1125538" y="4825002"/>
            <a:chExt cx="10420704" cy="1078956"/>
          </a:xfrm>
        </p:grpSpPr>
        <p:pic>
          <p:nvPicPr>
            <p:cNvPr id="371" name="Google Shape;371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5538" y="5041820"/>
              <a:ext cx="2536063" cy="64531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2" name="Google Shape;372;p24"/>
            <p:cNvGrpSpPr/>
            <p:nvPr/>
          </p:nvGrpSpPr>
          <p:grpSpPr>
            <a:xfrm>
              <a:off x="3962718" y="4825002"/>
              <a:ext cx="7583524" cy="1078956"/>
              <a:chOff x="3962718" y="4825002"/>
              <a:chExt cx="7583524" cy="1078956"/>
            </a:xfrm>
          </p:grpSpPr>
          <p:pic>
            <p:nvPicPr>
              <p:cNvPr id="373" name="Google Shape;373;p2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962718" y="4825002"/>
                <a:ext cx="7583524" cy="107895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4" name="Google Shape;374;p24"/>
              <p:cNvSpPr/>
              <p:nvPr/>
            </p:nvSpPr>
            <p:spPr>
              <a:xfrm>
                <a:off x="10523337" y="5034551"/>
                <a:ext cx="1005124" cy="246619"/>
              </a:xfrm>
              <a:prstGeom prst="rect">
                <a:avLst/>
              </a:prstGeom>
              <a:noFill/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75" name="Google Shape;375;p24"/>
          <p:cNvSpPr txBox="1"/>
          <p:nvPr/>
        </p:nvSpPr>
        <p:spPr>
          <a:xfrm>
            <a:off x="881698" y="6001582"/>
            <a:ext cx="68355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부모 테이블의 데이터 삭제 시 참조하고 있는 테이블의 컬럼 값이 NULL로 변경됨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제약 조건(CONSTRAINTS)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25"/>
          <p:cNvSpPr txBox="1"/>
          <p:nvPr/>
        </p:nvSpPr>
        <p:spPr>
          <a:xfrm>
            <a:off x="1125538" y="1052513"/>
            <a:ext cx="67385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FOREIGN KEY 옵션(ON DELETE CASCADE)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1128256" y="1604963"/>
            <a:ext cx="9961563" cy="299751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TABLE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USER_FOREIGNKEY(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USER_NO NUMBER 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 KEY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USER_ID VARCHAR2(20) 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UNIQUE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USER_PWD VARCHAR2(30) 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 NULL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USER_NAME VARCHAR2(30),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GENDER VARCHAR2(10),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PHONE VARCHAR2(30),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EMAIL VARCHAR2(50),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GRADE_CODE NUMBER </a:t>
            </a:r>
            <a:r>
              <a:rPr b="1" lang="en-US" sz="16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REFERENCES USER_GRADE (GRADE_CODE) ON DELETE CASCADE</a:t>
            </a:r>
            <a:endParaRPr b="1" sz="16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 FROM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USER_GRADE 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GRADE_CODE = 10;</a:t>
            </a:r>
            <a:endParaRPr/>
          </a:p>
        </p:txBody>
      </p:sp>
      <p:sp>
        <p:nvSpPr>
          <p:cNvPr id="384" name="Google Shape;384;p25"/>
          <p:cNvSpPr txBox="1"/>
          <p:nvPr/>
        </p:nvSpPr>
        <p:spPr>
          <a:xfrm>
            <a:off x="948567" y="5868889"/>
            <a:ext cx="74206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부모 테이블의 데이터 삭제 시 참조하고 있는 테이블의 컬럼 값이 존재하던 행 전체 삭제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5" name="Google Shape;385;p25"/>
          <p:cNvGrpSpPr/>
          <p:nvPr/>
        </p:nvGrpSpPr>
        <p:grpSpPr>
          <a:xfrm>
            <a:off x="954506" y="4910258"/>
            <a:ext cx="10299634" cy="804742"/>
            <a:chOff x="984986" y="4910258"/>
            <a:chExt cx="10299634" cy="804742"/>
          </a:xfrm>
        </p:grpSpPr>
        <p:pic>
          <p:nvPicPr>
            <p:cNvPr id="386" name="Google Shape;386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4986" y="5036208"/>
              <a:ext cx="2536063" cy="6453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5"/>
            <p:cNvPicPr preferRelativeResize="0"/>
            <p:nvPr/>
          </p:nvPicPr>
          <p:blipFill rotWithShape="1">
            <a:blip r:embed="rId4">
              <a:alphaModFix/>
            </a:blip>
            <a:srcRect b="10306" l="2815" r="0" t="0"/>
            <a:stretch/>
          </p:blipFill>
          <p:spPr>
            <a:xfrm>
              <a:off x="3931920" y="4910258"/>
              <a:ext cx="7352700" cy="8047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8" name="Google Shape;388;p25"/>
            <p:cNvSpPr/>
            <p:nvPr/>
          </p:nvSpPr>
          <p:spPr>
            <a:xfrm>
              <a:off x="4156316" y="5112248"/>
              <a:ext cx="7128304" cy="569279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제약 조건(CONSTRAINTS)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p26"/>
          <p:cNvSpPr txBox="1"/>
          <p:nvPr/>
        </p:nvSpPr>
        <p:spPr>
          <a:xfrm>
            <a:off x="1125538" y="1052513"/>
            <a:ext cx="16353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CHECK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p26"/>
          <p:cNvSpPr/>
          <p:nvPr/>
        </p:nvSpPr>
        <p:spPr>
          <a:xfrm>
            <a:off x="1128256" y="1604962"/>
            <a:ext cx="9961563" cy="138037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컬럼에 입력 되거나 수정되는 값을 체크하여 설정된 값 이외의 값이면 에러 발생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비교 연산자를 이용하여 조건을 설정하며 비교 값을 리터럴만 사용 가능하고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변하는 값이나 함수 사용은 불가능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26"/>
          <p:cNvSpPr txBox="1"/>
          <p:nvPr/>
        </p:nvSpPr>
        <p:spPr>
          <a:xfrm>
            <a:off x="1125538" y="3153323"/>
            <a:ext cx="27366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UNIQUE 예시1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p26"/>
          <p:cNvSpPr/>
          <p:nvPr/>
        </p:nvSpPr>
        <p:spPr>
          <a:xfrm>
            <a:off x="1128256" y="3661053"/>
            <a:ext cx="9961563" cy="249590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TABLE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USER_CHECK(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USER_NO NUMBER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 KEY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USER_ID VARCHAR2(20)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UNIQUE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USER_PWD VARCHAR2(30)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 NULL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USER_NAME VARCHAR2(30),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GENDER VARCHAR2(10) </a:t>
            </a:r>
            <a:r>
              <a:rPr b="1" lang="en-US" sz="14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 (GENDER IN (‘남’, ‘여‘))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PHONE VARCHAR2(30),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EMAIL VARCHAR2(50)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USER_CHECK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(1, ‘user01’, ‘pass01’, ‘홍길동’, </a:t>
            </a:r>
            <a:r>
              <a:rPr b="1" lang="en-US" sz="14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‘남자‘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‘010-1234-5678’, ‘hong123@kh.or.kr’);</a:t>
            </a:r>
            <a:endParaRPr/>
          </a:p>
        </p:txBody>
      </p:sp>
      <p:grpSp>
        <p:nvGrpSpPr>
          <p:cNvPr id="399" name="Google Shape;399;p26"/>
          <p:cNvGrpSpPr/>
          <p:nvPr/>
        </p:nvGrpSpPr>
        <p:grpSpPr>
          <a:xfrm>
            <a:off x="7061200" y="3925888"/>
            <a:ext cx="4846686" cy="1179512"/>
            <a:chOff x="7396480" y="4337368"/>
            <a:chExt cx="3529013" cy="858837"/>
          </a:xfrm>
        </p:grpSpPr>
        <p:pic>
          <p:nvPicPr>
            <p:cNvPr id="400" name="Google Shape;400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96480" y="4337368"/>
              <a:ext cx="3529013" cy="85883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1" name="Google Shape;401;p26"/>
            <p:cNvCxnSpPr/>
            <p:nvPr/>
          </p:nvCxnSpPr>
          <p:spPr>
            <a:xfrm>
              <a:off x="8398193" y="4577080"/>
              <a:ext cx="865187" cy="0"/>
            </a:xfrm>
            <a:prstGeom prst="straightConnector1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SUBQUERY를 이용한 CREATE TABLE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27"/>
          <p:cNvSpPr/>
          <p:nvPr/>
        </p:nvSpPr>
        <p:spPr>
          <a:xfrm>
            <a:off x="633413" y="1125540"/>
            <a:ext cx="10931525" cy="112298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서브 쿼리를 이용해서 SELECT의 조회 결과로 테이블을 생성하는 방법으로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컬럼명과 데이터 타입, 값이 복사 되고 제약 조건은 NOT NULL만 복사됨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p27"/>
          <p:cNvSpPr txBox="1"/>
          <p:nvPr/>
        </p:nvSpPr>
        <p:spPr>
          <a:xfrm>
            <a:off x="1125538" y="231537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p27"/>
          <p:cNvSpPr/>
          <p:nvPr/>
        </p:nvSpPr>
        <p:spPr>
          <a:xfrm>
            <a:off x="1128256" y="2823103"/>
            <a:ext cx="9961563" cy="227355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TABLE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EMPLOYEE_COPY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EMP_ID, EMP_NAME, SALARY, DEPT_TITLE, JOB_NAME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LEFT JOIN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DEPARTMENT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(DEPT_CODE = DEPT_ID)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LEFT JOIN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JOB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(JOB_CODE);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1" name="Google Shape;4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7304" y="3845810"/>
            <a:ext cx="3533775" cy="1439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7304" y="5980998"/>
            <a:ext cx="353377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7"/>
          <p:cNvSpPr txBox="1"/>
          <p:nvPr/>
        </p:nvSpPr>
        <p:spPr>
          <a:xfrm>
            <a:off x="9610179" y="5214235"/>
            <a:ext cx="242887" cy="738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lang="en-US"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lang="en-US"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lang="en-US"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.</a:t>
            </a:r>
            <a:endParaRPr sz="14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CREATE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테이블이나 인덱스, 뷰 등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데이터베이스 객체를 생성하는 구문</a:t>
            </a:r>
            <a:endParaRPr b="1" i="0" sz="18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1125538" y="1910638"/>
            <a:ext cx="15632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표현식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128256" y="2418369"/>
            <a:ext cx="9961563" cy="239347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테이블명(컬럼명 자료형(크기), 컬럼명 자료형(크기), …);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CREATE 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MEMBER_ID VARCHAR2(20),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MEMBER_PWD VARCHAR2(20),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MEMBER_NAME VARCHAR2(20)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9425" y="5147050"/>
            <a:ext cx="61531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오라클의 데이터형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0" name="Google Shape;120;p4"/>
          <p:cNvGraphicFramePr/>
          <p:nvPr/>
        </p:nvGraphicFramePr>
        <p:xfrm>
          <a:off x="687016" y="12920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{1E6F9F42-8ABC-45FD-B734-AD415E7C2A6E}</a:tableStyleId>
              </a:tblPr>
              <a:tblGrid>
                <a:gridCol w="3186375"/>
                <a:gridCol w="76316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데이터형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CHAR(크기)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고정길이 문자 데이터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VARCHAR2(크기)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가변길이 문자 데이터(최대 4,000 Byte)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 데이터(최대 40자리)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NUMBER(길이)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 데이터로, 길이 지정 가능하다 (최대 38자리)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데이터(BC 4712년 1월 1일 ~ AD 4712년 12월 31일)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LONG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가변 길이 문자형 데이터(최대 2GB)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LOB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2GB까지의 가변길이 바이너리 데이터 저장 가능 (이미지, 실행파일 등 저장 가능)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ROWID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DB에 저장되지 않는 행을 식별할 수 있는 고유 값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BFILE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대용량의 바이너리 데이터 저장 가능(최대 4GB)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TIMESTAMP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DATE형의 확장된 형태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INTERVAL YEAR TO MONTH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년과 월을 이용하여 기간 저장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INTERVAL DAY TO SECONT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일, 시, 분, 초를 이용하여 기간 저장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1" name="Google Shape;121;p4"/>
          <p:cNvSpPr/>
          <p:nvPr/>
        </p:nvSpPr>
        <p:spPr>
          <a:xfrm>
            <a:off x="203125" y="748050"/>
            <a:ext cx="957600" cy="879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CHARACTER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125538" y="2178666"/>
            <a:ext cx="596028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SIZE : 포함될 문자(열)의 크기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지정한 크기보다 작은 문자(열)가 입력되면 남는 공간은 공백으로 채움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데이터는 ‘’를 사용하여 표기하고 대·소문자를 구분함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9" name="Google Shape;129;p5"/>
          <p:cNvGraphicFramePr/>
          <p:nvPr/>
        </p:nvGraphicFramePr>
        <p:xfrm>
          <a:off x="619525" y="31807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{1E6F9F42-8ABC-45FD-B734-AD415E7C2A6E}</a:tableStyleId>
              </a:tblPr>
              <a:tblGrid>
                <a:gridCol w="1170275"/>
                <a:gridCol w="1514775"/>
                <a:gridCol w="1257600"/>
                <a:gridCol w="7011950"/>
              </a:tblGrid>
              <a:tr h="405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실제 값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타입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 되는 값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05700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KIMCHI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CHAR(6)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KIMCHI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CHAR(9)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KIMCHI***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공백 3칸(3byte) </a:t>
                      </a:r>
                      <a:endParaRPr sz="1400" u="none" cap="none" strike="noStrike"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CHAR(3)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(오류)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저장되는 글자는 6글자인데 공간은 3자리이기 때문에 오류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김치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CHAR(6)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김치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한글은 한 글자 당 3byte이므로 공간에 딱 맞음 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CHAR(9)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김치***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공백 3byte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CHAR(3)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(오류)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저장되는 글자는 총 6byte인데 공간은 3byte이므로 오류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" name="Google Shape;130;p5"/>
          <p:cNvSpPr txBox="1"/>
          <p:nvPr/>
        </p:nvSpPr>
        <p:spPr>
          <a:xfrm>
            <a:off x="1125538" y="1052513"/>
            <a:ext cx="14927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CHAR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1128256" y="1604963"/>
            <a:ext cx="9961563" cy="48291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CHAR( SIZE [ ( byte | char ) 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CHARACTER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1125538" y="1052513"/>
            <a:ext cx="22747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VARCHAR2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1125538" y="2178666"/>
            <a:ext cx="453040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SIZE : 포함될 문자(열)의 크기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크기가 0인 값은 NULL로 인식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데이터는 ‘’를 사용하여 표기하고 대·소문자를 구분함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0" name="Google Shape;140;p6"/>
          <p:cNvGraphicFramePr/>
          <p:nvPr/>
        </p:nvGraphicFramePr>
        <p:xfrm>
          <a:off x="619525" y="31807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{1E6F9F42-8ABC-45FD-B734-AD415E7C2A6E}</a:tableStyleId>
              </a:tblPr>
              <a:tblGrid>
                <a:gridCol w="1170275"/>
                <a:gridCol w="1514775"/>
                <a:gridCol w="1257600"/>
                <a:gridCol w="7011950"/>
              </a:tblGrid>
              <a:tr h="405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실제 값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타입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 되는 값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05700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KIMCHI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VARCHAR(6)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KIMCHI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VARCHAR(10)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KIMCHI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VARCHAR(3)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(오류)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저장되는 글자는 6글자인데 공간은 3자리이기 때문에 오류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김치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VARCHAR(6)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김치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한글은 한 글자 당 3byte이므로 공간에 딱 맞음 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VARCHAR(10)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김치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VARCHAR(3)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(오류)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저장되는 글자는 총 6byte인데 공간은 3byte이므로 오류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1" name="Google Shape;141;p6"/>
          <p:cNvSpPr/>
          <p:nvPr/>
        </p:nvSpPr>
        <p:spPr>
          <a:xfrm>
            <a:off x="1128256" y="1604963"/>
            <a:ext cx="9961563" cy="48291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VARCHAR2( SIZE [ ( byte | char ) 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NUMBER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NUMBER[ ( P [ , S ] ) 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665247" y="1789985"/>
            <a:ext cx="40206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P : 표현할 수 있는 전체 숫자 자리 수 (1 ~ 38)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S : 소수점 이하 자리 수 (-84 ~ 127)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0" name="Google Shape;150;p7"/>
          <p:cNvGraphicFramePr/>
          <p:nvPr/>
        </p:nvGraphicFramePr>
        <p:xfrm>
          <a:off x="654694" y="24351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{1E6F9F42-8ABC-45FD-B734-AD415E7C2A6E}</a:tableStyleId>
              </a:tblPr>
              <a:tblGrid>
                <a:gridCol w="1170275"/>
                <a:gridCol w="1452850"/>
                <a:gridCol w="1257600"/>
                <a:gridCol w="7011950"/>
              </a:tblGrid>
              <a:tr h="405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실제 값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타입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 되는 값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05700"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12345.678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12345.678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NUMBER(7)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12346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7자리이지만 정수는 5자리이므로 5개만 표현, 첫 번째 소수로 인해 반올림 되어 저장 </a:t>
                      </a:r>
                      <a:endParaRPr sz="1400" u="none" cap="none" strike="noStrike"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NUMBER(7, 1)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12345.7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7자리이지만 정수 5자리와 소수 1자리만 표현, 두 번째 소수로 인해 반올림 되어 저장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NUMBER(7, 3)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(오류)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7자리, 소수점 이하 3자리로 정수는 총 4자리인데 실제 값의 정수는 5자리이므로 오류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NUMBER(5, -2)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12300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s가 -2여서 소수점 왼쪽 두 번째 자리 4가 반올림되어 저장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0.1234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NUMBER(4, 5)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(오류)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유효숫자는 4개가 맞지만 소수점 아래가 5자리인데 4자리이므로 오류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0.01234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NUMBER(4, 5)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0.01234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0.0001234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NUMBER(3, 7)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(오류)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소수점 이하 일곱 째 자리까지 유효숫자는 4개인데 p가 3이므로 오류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0.00001234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NUMBER(3, 7)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0.0000123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소수점 이하 일곱 째 자리까지 유효숫자는 3개이기 때문에 마지막 4 제외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DATE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665247" y="1789985"/>
            <a:ext cx="419698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일자(세기/년/월/일) 및 시간(시/분/초) 정보 관리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기본적으로 화면에 년/월/일 정보만 표기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날짜 연산 및 비교 가능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9" name="Google Shape;159;p8"/>
          <p:cNvGraphicFramePr/>
          <p:nvPr/>
        </p:nvGraphicFramePr>
        <p:xfrm>
          <a:off x="619525" y="26930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{1E6F9F42-8ABC-45FD-B734-AD415E7C2A6E}</a:tableStyleId>
              </a:tblPr>
              <a:tblGrid>
                <a:gridCol w="2852550"/>
                <a:gridCol w="2852550"/>
                <a:gridCol w="5249550"/>
              </a:tblGrid>
              <a:tr h="43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연산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타입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3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+ 숫자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날짜에서 숫자만큼 며칠 후</a:t>
                      </a:r>
                      <a:endParaRPr sz="1400" u="none" cap="none" strike="noStrike"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- 숫자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날짜에서 숫자만큼 며칠 전</a:t>
                      </a:r>
                      <a:endParaRPr sz="1400" u="none" cap="none" strike="noStrike"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- 날짜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두 날짜의 일수 차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+ 숫자/24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+ 시간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/>
          <p:nvPr/>
        </p:nvSpPr>
        <p:spPr>
          <a:xfrm>
            <a:off x="633413" y="1125539"/>
            <a:ext cx="10931525" cy="62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테이블의 컬럼에 주석을 다는 구문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컬럼 주석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1125538" y="1910638"/>
            <a:ext cx="15632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표현식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9"/>
          <p:cNvSpPr/>
          <p:nvPr/>
        </p:nvSpPr>
        <p:spPr>
          <a:xfrm>
            <a:off x="1128256" y="2418369"/>
            <a:ext cx="9961563" cy="187424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COMMENT ON COLUMN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테이블명.컬럼명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‘주석 내용＇;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COMMENT ON COLUMN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MEMBER.MEMBER_ID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‘회원아이디’;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COMMENT ON COLUMN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MEMBER.MEMBER_PWD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‘비밀번호’;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COMMENT ON COLUMN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MEMBER.MEMBER_NAME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‘회원이름’;</a:t>
            </a:r>
            <a:endParaRPr/>
          </a:p>
        </p:txBody>
      </p:sp>
      <p:grpSp>
        <p:nvGrpSpPr>
          <p:cNvPr id="169" name="Google Shape;169;p9"/>
          <p:cNvGrpSpPr/>
          <p:nvPr/>
        </p:nvGrpSpPr>
        <p:grpSpPr>
          <a:xfrm>
            <a:off x="1869982" y="4826833"/>
            <a:ext cx="8452035" cy="1179253"/>
            <a:chOff x="1550988" y="4452938"/>
            <a:chExt cx="6189662" cy="863600"/>
          </a:xfrm>
        </p:grpSpPr>
        <p:pic>
          <p:nvPicPr>
            <p:cNvPr id="170" name="Google Shape;170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50988" y="4508500"/>
              <a:ext cx="6162675" cy="800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9"/>
            <p:cNvSpPr/>
            <p:nvPr/>
          </p:nvSpPr>
          <p:spPr>
            <a:xfrm>
              <a:off x="6804025" y="4452938"/>
              <a:ext cx="936625" cy="863600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