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oc2yIKrGwphxIu/2cG3YIDNn9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78701-74F4-4E3A-9A89-9D7600D8731E}">
  <a:tblStyle styleId="{58478701-74F4-4E3A-9A89-9D7600D8731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조직의 여러 응용 시스템들이 공용(shared)으로 사용되기 위해 최소 중복으로 통합(integrated), 저장(stored)된 운영 데이터(operational data)의 집합이다.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 무결성 : 데이터의 일관성, 정확성</a:t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Oracle Database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개요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Database 유형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1125538" y="1009650"/>
            <a:ext cx="34099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관계형 데이터베이스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1006500" y="1544000"/>
            <a:ext cx="10299000" cy="94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데이터를 2차원 테이블 형태로 표현하고 테이블 사이의 비즈니스적 관계를 도출하는 구조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중복을 최소화 할 수 있으며 업무 변화에 대한 적응력 우수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884555" y="3547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{58478701-74F4-4E3A-9A89-9D7600D8731E}</a:tableStyleId>
              </a:tblPr>
              <a:tblGrid>
                <a:gridCol w="1332000"/>
                <a:gridCol w="1332000"/>
              </a:tblGrid>
              <a:tr h="365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D_CODE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D_NAME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D1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전자사업부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10"/>
          <p:cNvGraphicFramePr/>
          <p:nvPr/>
        </p:nvGraphicFramePr>
        <p:xfrm>
          <a:off x="3766284" y="3547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{58478701-74F4-4E3A-9A89-9D7600D8731E}</a:tableStyleId>
              </a:tblPr>
              <a:tblGrid>
                <a:gridCol w="1159650"/>
                <a:gridCol w="2003100"/>
              </a:tblGrid>
              <a:tr h="64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T_CODE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T1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Director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10"/>
          <p:cNvGraphicFramePr/>
          <p:nvPr/>
        </p:nvGraphicFramePr>
        <p:xfrm>
          <a:off x="7129463" y="3547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{58478701-74F4-4E3A-9A89-9D7600D8731E}</a:tableStyleId>
              </a:tblPr>
              <a:tblGrid>
                <a:gridCol w="1099500"/>
                <a:gridCol w="1099500"/>
                <a:gridCol w="1099500"/>
                <a:gridCol w="1129125"/>
              </a:tblGrid>
              <a:tr h="64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T_CODE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D_CODE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AGE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T1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D1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10"/>
          <p:cNvSpPr txBox="1"/>
          <p:nvPr/>
        </p:nvSpPr>
        <p:spPr>
          <a:xfrm>
            <a:off x="884555" y="3185159"/>
            <a:ext cx="2382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명 : DIVISION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3971009" y="3185159"/>
            <a:ext cx="1943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명 : TITLE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129463" y="3185159"/>
            <a:ext cx="2510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명 : EMPLOYEE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200;p10"/>
          <p:cNvCxnSpPr/>
          <p:nvPr/>
        </p:nvCxnSpPr>
        <p:spPr>
          <a:xfrm rot="10800000">
            <a:off x="1578467" y="4317683"/>
            <a:ext cx="0" cy="287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10"/>
          <p:cNvCxnSpPr/>
          <p:nvPr/>
        </p:nvCxnSpPr>
        <p:spPr>
          <a:xfrm rot="10800000">
            <a:off x="4462955" y="4317683"/>
            <a:ext cx="0" cy="503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10"/>
          <p:cNvCxnSpPr/>
          <p:nvPr/>
        </p:nvCxnSpPr>
        <p:spPr>
          <a:xfrm rot="10800000">
            <a:off x="9689322" y="4317682"/>
            <a:ext cx="0" cy="28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10"/>
          <p:cNvCxnSpPr/>
          <p:nvPr/>
        </p:nvCxnSpPr>
        <p:spPr>
          <a:xfrm rot="10800000">
            <a:off x="8708247" y="4317683"/>
            <a:ext cx="0" cy="503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10"/>
          <p:cNvCxnSpPr/>
          <p:nvPr/>
        </p:nvCxnSpPr>
        <p:spPr>
          <a:xfrm rot="10800000">
            <a:off x="4462955" y="4820920"/>
            <a:ext cx="4248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10"/>
          <p:cNvCxnSpPr/>
          <p:nvPr/>
        </p:nvCxnSpPr>
        <p:spPr>
          <a:xfrm>
            <a:off x="1578466" y="4605020"/>
            <a:ext cx="8100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Database 유형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1125538" y="926300"/>
            <a:ext cx="41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객체-관계형 데이터베이스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1125550" y="1471325"/>
            <a:ext cx="9837300" cy="5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사용자 정의 타입 지원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임의로 정한 데이터 유형으로 기본형을 넘어 다양한 형태의 데이터를 다룰 수 있음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참조(reference)타입 지원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객체들로 이루어진 객체 테이블의 경우 하나의 레코드가 다른 레코드를 참조할 수 있는 것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중첩 테이블 지원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테이블을 구성하는 로우(row)자체가 또 다른 테이블로 구성되는 테이블을 지원하며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조금 더 복잡하고 복합적인 정보 표현 가능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대단위 객체의 저장 및 추출 가능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이미지, 오디오, 비디오 등 저장하기 위한 대단위 객체(LOB) 지원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객체간의 상속관계 지원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오라클의 경우 OBJECT타입을 지원함으로써 상속 기능을 구현하고 있음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Data와 Database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128256" y="1589722"/>
            <a:ext cx="9961563" cy="58443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관찰 결과로 나타난 정량적 혹은 정성적인 실제 값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1125538" y="4390073"/>
            <a:ext cx="9964281" cy="2057400"/>
            <a:chOff x="1125538" y="4161473"/>
            <a:chExt cx="9964281" cy="2057400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1125538" y="4161473"/>
              <a:ext cx="19892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Database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28256" y="4713922"/>
              <a:ext cx="9961563" cy="150495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 조직에 필요한 정보를 여러 응용 시스템에서 공용할 수 있도록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논리적으로 연관된 데이터를 모으고 중복되는 데이터를 최소화하여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구조적으로 통합/저장해놓은 것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1125538" y="2438408"/>
            <a:ext cx="9964281" cy="1702652"/>
            <a:chOff x="1125538" y="2347913"/>
            <a:chExt cx="9964281" cy="1702652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1125538" y="2347913"/>
              <a:ext cx="12554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정보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28256" y="2900363"/>
              <a:ext cx="9961563" cy="601134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데이터를 기반으로 의미를 부여한 것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213887" y="3527345"/>
              <a:ext cx="43909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에베레스트의 높이 : 8848m  🡺 Data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에베레스트는 세계에서 가장 높은 산이다. 🡺 정보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8" name="Google Shape;108;p2"/>
          <p:cNvSpPr txBox="1"/>
          <p:nvPr/>
        </p:nvSpPr>
        <p:spPr>
          <a:xfrm>
            <a:off x="1125538" y="1009650"/>
            <a:ext cx="12121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Database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125538" y="1009650"/>
            <a:ext cx="11464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28256" y="1544002"/>
            <a:ext cx="9961563" cy="203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공용 데이터(Shared Data) : 공동으로 사용되는 데이터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통합 데이터(Integrated Data) : 중복 최소화로 중복으로 인한 데이터 불일치 현상 제거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저장 데이터(Stored Data) : 컴퓨터 저장장치에 저장된 데이터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운영 데이터(Operational Data) : 조직의 목적을 위해 사용되는 데이터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125538" y="374904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128256" y="4301498"/>
            <a:ext cx="9961563" cy="203834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실시간 접근성(real time accessibility) : 사용자가 데이터 요청 시 실시간으로 결과 서비스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계속적인 변화(continuos change) : 데이터 값은 시간에 따라 항상 바뀜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동시 공유(concurrent sharing) : 서로 다른 업무 또는 여러 사용자에게 동시 공유됨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내용에 따른 참조(reference by content) : 데이터의 물리적 위치가 아닌 데이터 값에 따라 참조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DBMS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33425" y="973152"/>
            <a:ext cx="11187900" cy="76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데이터베이스에서 데이터 추출, 조작, 정의, 제어 등을 할 수 있게 해주는 데이터베이스 전용 관리 프로그램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25538" y="1893570"/>
            <a:ext cx="11464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1095058" y="2454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{58478701-74F4-4E3A-9A89-9D7600D8731E}</a:tableStyleId>
              </a:tblPr>
              <a:tblGrid>
                <a:gridCol w="2196775"/>
                <a:gridCol w="7818125"/>
              </a:tblGrid>
              <a:tr h="82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추출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(Retrieval)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조회하는 데이터 혹은 응용 프로그램의 데이터 추출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조작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(Manipulation)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데이터를 조작하는 소프트웨어(응용 프로그램)가 요청하는 데이터 삽입, 수정, 삭제 작업 지원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정의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(Definition)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데이터의 구조를 정의하고 데이터 구조에 대한 삭제 및 변경 기능 수행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제어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(Control)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데이터베이스 사용자를 생성하고 모니터링하며 접근 제어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백업과 회복, 동시성 제어 등의 기능 지원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DBMS 종류와 특징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1082042" y="1067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{58478701-74F4-4E3A-9A89-9D7600D8731E}</a:tableStyleId>
              </a:tblPr>
              <a:tblGrid>
                <a:gridCol w="1439100"/>
                <a:gridCol w="1439100"/>
                <a:gridCol w="1439100"/>
                <a:gridCol w="1439100"/>
                <a:gridCol w="1439100"/>
                <a:gridCol w="1439100"/>
                <a:gridCol w="1439100"/>
              </a:tblGrid>
              <a:tr h="59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Access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SQL Server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Oracle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MySQL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MriaDB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SQLite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55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Oracle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Oracle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MariaDB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재단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리처드 힙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(오픈소스)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운영체제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기반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유닉스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리눅스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유닉스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리눅스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유닉스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리눅스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모바일OS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(안드로이드, iOS등)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용도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개인용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윈도우기반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기업용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대용량 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데이터베이스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소용량 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데이터베이스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소용량 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데이터베이스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모바일전용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데이터베이스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DBMS 사용 이점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081405" y="1017905"/>
            <a:ext cx="8403262" cy="561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데이터 독립화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데이터와 응용 프로그램을 분리시킴으로써 상호 영향 정도를 줄일 수 있음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데이터 중복 최소화, 데이터 무결성 보장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중복되는 데이터를 최소화 시키면 데이터 무결성이 손상될 가능성이 줄어듦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중복되는 데이터를 최소화 시키면 필요한 저장공간의 낭비를 줄일 수 있음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데이터 보안 향상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응용프로그램은 DBMS를 통해 DBMS가 허용하는 데이터에만 접근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권한에 맞게 데이터 접근을 제한하거나 데이터를 암호화시켜 저장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관리 편의성 향상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다양한 방법으로 데이터 백업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장애 발생 시 데이터 복구 가능</a:t>
            </a:r>
            <a:endParaRPr b="1" i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DBMS 변천 과정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" name="Google Shape;146;p7"/>
          <p:cNvGraphicFramePr/>
          <p:nvPr/>
        </p:nvGraphicFramePr>
        <p:xfrm>
          <a:off x="350519" y="1291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{58478701-74F4-4E3A-9A89-9D7600D8731E}</a:tableStyleId>
              </a:tblPr>
              <a:tblGrid>
                <a:gridCol w="2590800"/>
                <a:gridCol w="1485900"/>
                <a:gridCol w="1485900"/>
                <a:gridCol w="1485900"/>
                <a:gridCol w="1485900"/>
                <a:gridCol w="1485900"/>
                <a:gridCol w="1485900"/>
              </a:tblGrid>
              <a:tr h="46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데이터 모델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1960년대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이전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1970년대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1980년대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1990년대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2000년대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2010년대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제품 종류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6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파일시스템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계층 데이터 모델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데이터 모델 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 데이터 모델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객체 데이터 모델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객체-관계 데이터 모델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Database 유형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1125538" y="1009650"/>
            <a:ext cx="34099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계층형 데이터베이스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1128256" y="1544002"/>
            <a:ext cx="9961563" cy="6353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 형태의 계층적 구조를 가진 데이터베이스로 최상위 계층의 데이터부터 검색하는 구조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4" name="Google Shape;154;p8"/>
          <p:cNvGrpSpPr/>
          <p:nvPr/>
        </p:nvGrpSpPr>
        <p:grpSpPr>
          <a:xfrm>
            <a:off x="2368550" y="2601458"/>
            <a:ext cx="7454900" cy="3601222"/>
            <a:chOff x="730250" y="1968500"/>
            <a:chExt cx="3816350" cy="2232025"/>
          </a:xfrm>
        </p:grpSpPr>
        <p:sp>
          <p:nvSpPr>
            <p:cNvPr id="155" name="Google Shape;155;p8"/>
            <p:cNvSpPr/>
            <p:nvPr/>
          </p:nvSpPr>
          <p:spPr>
            <a:xfrm>
              <a:off x="2195513" y="1968500"/>
              <a:ext cx="792162" cy="28733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</a:t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258888" y="2905125"/>
              <a:ext cx="792162" cy="28733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판매용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132138" y="2905125"/>
              <a:ext cx="863600" cy="28733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비판매용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30250" y="3913188"/>
              <a:ext cx="792163" cy="287337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컴퓨터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738313" y="3913188"/>
              <a:ext cx="792162" cy="287337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책상</a:t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746375" y="3913188"/>
              <a:ext cx="792163" cy="287337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컴퓨터</a:t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754438" y="3913188"/>
              <a:ext cx="792162" cy="287337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책상</a:t>
              </a:r>
              <a:endParaRPr/>
            </a:p>
          </p:txBody>
        </p:sp>
        <p:cxnSp>
          <p:nvCxnSpPr>
            <p:cNvPr id="162" name="Google Shape;162;p8"/>
            <p:cNvCxnSpPr>
              <a:stCxn id="155" idx="2"/>
              <a:endCxn id="156" idx="0"/>
            </p:cNvCxnSpPr>
            <p:nvPr/>
          </p:nvCxnSpPr>
          <p:spPr>
            <a:xfrm flipH="1">
              <a:off x="1654994" y="2255838"/>
              <a:ext cx="936600" cy="64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8"/>
            <p:cNvCxnSpPr>
              <a:stCxn id="155" idx="2"/>
              <a:endCxn id="157" idx="0"/>
            </p:cNvCxnSpPr>
            <p:nvPr/>
          </p:nvCxnSpPr>
          <p:spPr>
            <a:xfrm>
              <a:off x="2591594" y="2255838"/>
              <a:ext cx="972300" cy="64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8"/>
            <p:cNvCxnSpPr>
              <a:stCxn id="156" idx="2"/>
              <a:endCxn id="158" idx="0"/>
            </p:cNvCxnSpPr>
            <p:nvPr/>
          </p:nvCxnSpPr>
          <p:spPr>
            <a:xfrm flipH="1">
              <a:off x="1126369" y="3192463"/>
              <a:ext cx="528600" cy="72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8"/>
            <p:cNvCxnSpPr>
              <a:stCxn id="156" idx="2"/>
              <a:endCxn id="159" idx="0"/>
            </p:cNvCxnSpPr>
            <p:nvPr/>
          </p:nvCxnSpPr>
          <p:spPr>
            <a:xfrm>
              <a:off x="1654969" y="3192463"/>
              <a:ext cx="479400" cy="72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8"/>
            <p:cNvCxnSpPr>
              <a:stCxn id="157" idx="2"/>
              <a:endCxn id="160" idx="0"/>
            </p:cNvCxnSpPr>
            <p:nvPr/>
          </p:nvCxnSpPr>
          <p:spPr>
            <a:xfrm flipH="1">
              <a:off x="3142438" y="3192463"/>
              <a:ext cx="421500" cy="72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8"/>
            <p:cNvCxnSpPr>
              <a:stCxn id="157" idx="2"/>
              <a:endCxn id="161" idx="0"/>
            </p:cNvCxnSpPr>
            <p:nvPr/>
          </p:nvCxnSpPr>
          <p:spPr>
            <a:xfrm>
              <a:off x="3563938" y="3192463"/>
              <a:ext cx="586500" cy="72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Database 유형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125538" y="1009650"/>
            <a:ext cx="4025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네트워크형 데이터베이스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1128256" y="1544002"/>
            <a:ext cx="9961563" cy="6353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하위 데이터들끼리의 관계까지 정의할 수 있는 구조로 설계 및 구현이 복잡하고 어려움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5" name="Google Shape;175;p9"/>
          <p:cNvGrpSpPr/>
          <p:nvPr/>
        </p:nvGrpSpPr>
        <p:grpSpPr>
          <a:xfrm>
            <a:off x="3172609" y="2655578"/>
            <a:ext cx="5846782" cy="3684262"/>
            <a:chOff x="5186363" y="1989138"/>
            <a:chExt cx="2736850" cy="2232025"/>
          </a:xfrm>
        </p:grpSpPr>
        <p:sp>
          <p:nvSpPr>
            <p:cNvPr id="176" name="Google Shape;176;p9"/>
            <p:cNvSpPr/>
            <p:nvPr/>
          </p:nvSpPr>
          <p:spPr>
            <a:xfrm>
              <a:off x="6122988" y="1989138"/>
              <a:ext cx="792162" cy="287337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</a:t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186363" y="2924175"/>
              <a:ext cx="792162" cy="288925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판매용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059613" y="2924175"/>
              <a:ext cx="863600" cy="288925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비판매용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5651500" y="3933825"/>
              <a:ext cx="792163" cy="28733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컴퓨터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6659563" y="3933825"/>
              <a:ext cx="792162" cy="28733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책상</a:t>
              </a:r>
              <a:endParaRPr/>
            </a:p>
          </p:txBody>
        </p:sp>
        <p:cxnSp>
          <p:nvCxnSpPr>
            <p:cNvPr id="181" name="Google Shape;181;p9"/>
            <p:cNvCxnSpPr>
              <a:stCxn id="176" idx="2"/>
              <a:endCxn id="177" idx="0"/>
            </p:cNvCxnSpPr>
            <p:nvPr/>
          </p:nvCxnSpPr>
          <p:spPr>
            <a:xfrm flipH="1">
              <a:off x="5582469" y="2276475"/>
              <a:ext cx="936600" cy="6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9"/>
            <p:cNvCxnSpPr>
              <a:stCxn id="176" idx="2"/>
              <a:endCxn id="178" idx="0"/>
            </p:cNvCxnSpPr>
            <p:nvPr/>
          </p:nvCxnSpPr>
          <p:spPr>
            <a:xfrm>
              <a:off x="6519069" y="2276475"/>
              <a:ext cx="972300" cy="64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9"/>
            <p:cNvCxnSpPr>
              <a:stCxn id="177" idx="2"/>
              <a:endCxn id="179" idx="0"/>
            </p:cNvCxnSpPr>
            <p:nvPr/>
          </p:nvCxnSpPr>
          <p:spPr>
            <a:xfrm>
              <a:off x="5582444" y="3213100"/>
              <a:ext cx="465000" cy="72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9"/>
            <p:cNvCxnSpPr>
              <a:stCxn id="177" idx="2"/>
              <a:endCxn id="180" idx="0"/>
            </p:cNvCxnSpPr>
            <p:nvPr/>
          </p:nvCxnSpPr>
          <p:spPr>
            <a:xfrm>
              <a:off x="5582444" y="3213100"/>
              <a:ext cx="1473300" cy="72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9"/>
            <p:cNvCxnSpPr>
              <a:stCxn id="178" idx="2"/>
            </p:cNvCxnSpPr>
            <p:nvPr/>
          </p:nvCxnSpPr>
          <p:spPr>
            <a:xfrm flipH="1">
              <a:off x="7069013" y="3213100"/>
              <a:ext cx="422400" cy="72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9"/>
            <p:cNvCxnSpPr>
              <a:stCxn id="178" idx="2"/>
              <a:endCxn id="179" idx="0"/>
            </p:cNvCxnSpPr>
            <p:nvPr/>
          </p:nvCxnSpPr>
          <p:spPr>
            <a:xfrm flipH="1">
              <a:off x="6047513" y="3213100"/>
              <a:ext cx="1443900" cy="72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