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f6tQnQ2lGUHLdNATXW5xGxyRw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sys : </a:t>
            </a:r>
            <a:r>
              <a:rPr b="0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DBMS의 데이터 딕셔너리 소유자, 오라클 데이터베이스 관리자(SUPER USER)</a:t>
            </a:r>
            <a:br>
              <a:rPr lang="ko-K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select username from dba_users; -- DB에 등록되어있는 모든 사용자 이름 조회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-- 오라클 설치 시 기본적으로 16개의 계정이 등록되어있음</a:t>
            </a:r>
            <a:endParaRPr/>
          </a:p>
        </p:txBody>
      </p:sp>
      <p:sp>
        <p:nvSpPr>
          <p:cNvPr id="196" name="Google Shape;19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ca11a65823_14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ca11a65823_14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sys : </a:t>
            </a:r>
            <a:r>
              <a:rPr b="0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DBMS의 데이터 딕셔너리 소유자, 오라클 데이터베이스 관리자(SUPER USER)</a:t>
            </a:r>
            <a:br>
              <a:rPr lang="ko-KR"/>
            </a:br>
            <a:endParaRPr/>
          </a:p>
        </p:txBody>
      </p:sp>
      <p:sp>
        <p:nvSpPr>
          <p:cNvPr id="289" name="Google Shape;289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/>
              <a:t>사용하는 스크립트에 따라 계정이 KH 또는 STUDENT, EMPLOYEE로 다를 수 있음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/>
              <a:t>계정(빨간색), 비밀번호(파란색)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/>
              <a:t>접속 설정 시 계정, 비밀번호 대소문자 구분 유의</a:t>
            </a:r>
            <a:endParaRPr/>
          </a:p>
        </p:txBody>
      </p:sp>
      <p:sp>
        <p:nvSpPr>
          <p:cNvPr id="338" name="Google Shape;338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/>
              <a:t>사용하는 스크립트에 따라 계정이 KH 또는 STUDENT, EMPLOYEE로 다를 수 있음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/>
              <a:t>계정(빨간색), 비밀번호(파란색)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/>
              <a:t>접속 설정 시 계정, 비밀번호 대소문자 구분 유의</a:t>
            </a:r>
            <a:endParaRPr/>
          </a:p>
        </p:txBody>
      </p:sp>
      <p:sp>
        <p:nvSpPr>
          <p:cNvPr id="350" name="Google Shape;35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/>
              <a:t>사용하는 스크립트에 따라 계정이 KH 또는 STUDENT, EMPLOYEE로 다를 수 있음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/>
              <a:t>계정(빨간색), 비밀번호(파란색)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/>
              <a:t>접속 설정 시 계정, 비밀번호 대소문자 구분 유의</a:t>
            </a:r>
            <a:endParaRPr/>
          </a:p>
        </p:txBody>
      </p:sp>
      <p:sp>
        <p:nvSpPr>
          <p:cNvPr id="361" name="Google Shape;361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/>
              <a:t>사용하는 스크립트에 따라 계정이 KH 또는 STUDENT, EMPLOYEE로 다를 수 있음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/>
              <a:t>계정(빨간색), 비밀번호(파란색)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/>
              <a:t>접속 설정 시 계정, 비밀번호 대소문자 구분 유의</a:t>
            </a:r>
            <a:endParaRPr/>
          </a:p>
        </p:txBody>
      </p:sp>
      <p:sp>
        <p:nvSpPr>
          <p:cNvPr id="371" name="Google Shape;371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스크립트 한번에 디비에 적용</a:t>
            </a:r>
            <a:endParaRPr/>
          </a:p>
        </p:txBody>
      </p:sp>
      <p:sp>
        <p:nvSpPr>
          <p:cNvPr id="391" name="Google Shape;391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사용하는 스크립트에 따라 계정이 KH 또는 STUDENT, EMPLOYEE로 다를 수 있음</a:t>
            </a:r>
            <a:endParaRPr/>
          </a:p>
        </p:txBody>
      </p:sp>
      <p:sp>
        <p:nvSpPr>
          <p:cNvPr id="404" name="Google Shape;404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공통된 실습환경을 위해 시스템 계정 비밀번호를 “oracle” 로 설정하자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" name="Google Shape;15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34725" y="174325"/>
            <a:ext cx="1504800" cy="381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oracle.com/tools/downloads/sqldev-downloads.html" TargetMode="External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oracle.com/database/technologies/xe-downloads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30.png"/><Relationship Id="rId6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30.png"/><Relationship Id="rId6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16.png"/><Relationship Id="rId5" Type="http://schemas.openxmlformats.org/officeDocument/2006/relationships/hyperlink" Target="https://www.oracle.com/database/technologies/xe-prior-release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2" name="Google Shape;92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개발환경구축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(Oracle 21c XE)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051" y="1981200"/>
            <a:ext cx="489585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개발 환경 구축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1125538" y="1009650"/>
            <a:ext cx="50770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 파일 압축 해제 후 설치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4238625" y="5249762"/>
            <a:ext cx="809625" cy="29765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0494" y="1973818"/>
            <a:ext cx="489585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개발 환경 구축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1"/>
          <p:cNvSpPr txBox="1"/>
          <p:nvPr/>
        </p:nvSpPr>
        <p:spPr>
          <a:xfrm>
            <a:off x="1125538" y="1009650"/>
            <a:ext cx="59092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Oracle 설치 확인 및 system 계정 접속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0" name="Google Shape;2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0272" y="1616572"/>
            <a:ext cx="3335156" cy="155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1"/>
          <p:cNvSpPr txBox="1"/>
          <p:nvPr/>
        </p:nvSpPr>
        <p:spPr>
          <a:xfrm>
            <a:off x="6886575" y="2124075"/>
            <a:ext cx="1770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 키 + 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2" name="Google Shape;202;p11"/>
          <p:cNvGrpSpPr/>
          <p:nvPr/>
        </p:nvGrpSpPr>
        <p:grpSpPr>
          <a:xfrm>
            <a:off x="637368" y="3269812"/>
            <a:ext cx="7134225" cy="3124200"/>
            <a:chOff x="1779561" y="3269812"/>
            <a:chExt cx="7134225" cy="3124200"/>
          </a:xfrm>
        </p:grpSpPr>
        <p:pic>
          <p:nvPicPr>
            <p:cNvPr id="203" name="Google Shape;203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79561" y="3269812"/>
              <a:ext cx="7134225" cy="3124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11"/>
            <p:cNvSpPr/>
            <p:nvPr/>
          </p:nvSpPr>
          <p:spPr>
            <a:xfrm>
              <a:off x="3556984" y="3649200"/>
              <a:ext cx="809625" cy="297657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3009312" y="4511375"/>
              <a:ext cx="1124538" cy="457574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6" name="Google Shape;206;p11"/>
          <p:cNvSpPr txBox="1"/>
          <p:nvPr/>
        </p:nvSpPr>
        <p:spPr>
          <a:xfrm>
            <a:off x="7898706" y="4403926"/>
            <a:ext cx="35974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Enter user-name : sys as sysdba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Enter password : oracle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a11a65823_14_6"/>
          <p:cNvSpPr txBox="1"/>
          <p:nvPr/>
        </p:nvSpPr>
        <p:spPr>
          <a:xfrm>
            <a:off x="549275" y="257175"/>
            <a:ext cx="1152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DBeaver (GUI 개발환경) 설치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g1ca11a65823_14_6"/>
          <p:cNvSpPr txBox="1"/>
          <p:nvPr/>
        </p:nvSpPr>
        <p:spPr>
          <a:xfrm>
            <a:off x="819807" y="1460938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g1ca11a65823_14_6"/>
          <p:cNvSpPr/>
          <p:nvPr/>
        </p:nvSpPr>
        <p:spPr>
          <a:xfrm>
            <a:off x="630288" y="1017538"/>
            <a:ext cx="10931400" cy="230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디비버 홈페이지 다운로드 페이지 접속(https://dbeaver.io/download/)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다운로드 받은 설치파일 실행(dbeaver-ce-22.2.5-x86_64-setup.exe)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SQL Developer (GUI 개발환경) 설치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2"/>
          <p:cNvSpPr/>
          <p:nvPr/>
        </p:nvSpPr>
        <p:spPr>
          <a:xfrm>
            <a:off x="633413" y="1125538"/>
            <a:ext cx="10931525" cy="23034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오라클 홈페이지 SQL Developer 다운로드 페이지 접속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압축 해제 후 바로 실행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개발 환경 구축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3"/>
          <p:cNvSpPr txBox="1"/>
          <p:nvPr/>
        </p:nvSpPr>
        <p:spPr>
          <a:xfrm>
            <a:off x="1125538" y="1009650"/>
            <a:ext cx="52854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Oracle 홈페이지 접속 및 다운로드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8" name="Google Shape;228;p13"/>
          <p:cNvGrpSpPr/>
          <p:nvPr/>
        </p:nvGrpSpPr>
        <p:grpSpPr>
          <a:xfrm>
            <a:off x="693738" y="1638002"/>
            <a:ext cx="10736262" cy="4851698"/>
            <a:chOff x="1125538" y="1995232"/>
            <a:chExt cx="9307091" cy="4144149"/>
          </a:xfrm>
        </p:grpSpPr>
        <p:pic>
          <p:nvPicPr>
            <p:cNvPr id="229" name="Google Shape;229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5538" y="1995232"/>
              <a:ext cx="9307091" cy="41441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13"/>
            <p:cNvSpPr/>
            <p:nvPr/>
          </p:nvSpPr>
          <p:spPr>
            <a:xfrm>
              <a:off x="2044065" y="1995232"/>
              <a:ext cx="622935" cy="395543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7044690" y="4195508"/>
              <a:ext cx="746760" cy="195518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005" y="4104511"/>
            <a:ext cx="10677525" cy="219141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개발 환경 구축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1125538" y="1009650"/>
            <a:ext cx="40413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 Developer 다운로드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4"/>
          <p:cNvSpPr/>
          <p:nvPr/>
        </p:nvSpPr>
        <p:spPr>
          <a:xfrm>
            <a:off x="9057068" y="5235729"/>
            <a:ext cx="1488693" cy="34804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4"/>
          <p:cNvSpPr txBox="1"/>
          <p:nvPr/>
        </p:nvSpPr>
        <p:spPr>
          <a:xfrm>
            <a:off x="1125538" y="1804246"/>
            <a:ext cx="37081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개발자 툴 -&gt; SQL Developer 클릭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2" name="Google Shape;24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2737" y="2494820"/>
            <a:ext cx="9864063" cy="14370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4"/>
          <p:cNvSpPr/>
          <p:nvPr/>
        </p:nvSpPr>
        <p:spPr>
          <a:xfrm>
            <a:off x="3865308" y="3228224"/>
            <a:ext cx="1814132" cy="51065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/>
          <p:nvPr/>
        </p:nvSpPr>
        <p:spPr>
          <a:xfrm>
            <a:off x="1125538" y="1009650"/>
            <a:ext cx="40413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 Developer 다운로드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1571095" y="1594695"/>
            <a:ext cx="90498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https://www.oracle.com/tools/downloads/sqldev-downloads.html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1" name="Google Shape;251;p15"/>
          <p:cNvGrpSpPr/>
          <p:nvPr/>
        </p:nvGrpSpPr>
        <p:grpSpPr>
          <a:xfrm>
            <a:off x="1571095" y="2223047"/>
            <a:ext cx="9049810" cy="4187049"/>
            <a:chOff x="756342" y="1561984"/>
            <a:chExt cx="10858991" cy="4979382"/>
          </a:xfrm>
        </p:grpSpPr>
        <p:pic>
          <p:nvPicPr>
            <p:cNvPr id="252" name="Google Shape;252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6342" y="1561984"/>
              <a:ext cx="10858991" cy="49793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15"/>
            <p:cNvSpPr/>
            <p:nvPr/>
          </p:nvSpPr>
          <p:spPr>
            <a:xfrm>
              <a:off x="4632960" y="3796346"/>
              <a:ext cx="1814132" cy="510656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4" name="Google Shape;254;p1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SQL Developer (GUI 개발환경) 설치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/>
          <p:nvPr/>
        </p:nvSpPr>
        <p:spPr>
          <a:xfrm>
            <a:off x="1125538" y="1009650"/>
            <a:ext cx="52917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 Developer 압축 해제 후 실행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1" name="Google Shape;26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507" y="2800164"/>
            <a:ext cx="43815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6"/>
          <p:cNvPicPr preferRelativeResize="0"/>
          <p:nvPr/>
        </p:nvPicPr>
        <p:blipFill rotWithShape="1">
          <a:blip r:embed="rId4">
            <a:alphaModFix/>
          </a:blip>
          <a:srcRect b="2903" l="1429" r="1315" t="2954"/>
          <a:stretch/>
        </p:blipFill>
        <p:spPr>
          <a:xfrm>
            <a:off x="6008914" y="2090057"/>
            <a:ext cx="5669280" cy="271707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SQL Developer (GUI 개발환경) 설치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1331278" y="3331927"/>
            <a:ext cx="2699702" cy="338554"/>
          </a:xfrm>
          <a:prstGeom prst="rect">
            <a:avLst/>
          </a:prstGeom>
          <a:solidFill>
            <a:schemeClr val="lt1">
              <a:alpha val="80784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최초 실행 시 jdk 경로 지정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개발 환경 구축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17"/>
          <p:cNvSpPr txBox="1"/>
          <p:nvPr/>
        </p:nvSpPr>
        <p:spPr>
          <a:xfrm>
            <a:off x="1125538" y="1009650"/>
            <a:ext cx="34258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 Developer 실행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2" name="Google Shape;2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307" y="1765813"/>
            <a:ext cx="8882424" cy="4737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개발 환경 구축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1125538" y="1009650"/>
            <a:ext cx="18710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접속 설정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0" name="Google Shape;2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5538" y="2979189"/>
            <a:ext cx="4196308" cy="299736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8"/>
          <p:cNvSpPr txBox="1"/>
          <p:nvPr/>
        </p:nvSpPr>
        <p:spPr>
          <a:xfrm>
            <a:off x="2178424" y="1927412"/>
            <a:ext cx="63081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– 새로 만들기 – General – 접속 – 데이터베이스 접속</a:t>
            </a:r>
            <a:endParaRPr/>
          </a:p>
        </p:txBody>
      </p:sp>
      <p:sp>
        <p:nvSpPr>
          <p:cNvPr id="282" name="Google Shape;282;p18"/>
          <p:cNvSpPr/>
          <p:nvPr/>
        </p:nvSpPr>
        <p:spPr>
          <a:xfrm>
            <a:off x="3720353" y="5692589"/>
            <a:ext cx="869576" cy="22353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3" name="Google Shape;283;p18"/>
          <p:cNvGrpSpPr/>
          <p:nvPr/>
        </p:nvGrpSpPr>
        <p:grpSpPr>
          <a:xfrm>
            <a:off x="5969361" y="2979189"/>
            <a:ext cx="4656306" cy="2996813"/>
            <a:chOff x="5969361" y="2979189"/>
            <a:chExt cx="4656306" cy="2996813"/>
          </a:xfrm>
        </p:grpSpPr>
        <p:pic>
          <p:nvPicPr>
            <p:cNvPr id="284" name="Google Shape;284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69361" y="2979189"/>
              <a:ext cx="4656306" cy="29968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18"/>
            <p:cNvSpPr/>
            <p:nvPr/>
          </p:nvSpPr>
          <p:spPr>
            <a:xfrm>
              <a:off x="6053668" y="3378198"/>
              <a:ext cx="1066800" cy="22551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개발 환경 구축 순서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633413" y="1125538"/>
            <a:ext cx="10931525" cy="23034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오라클 홈페이지에서 Oracle Database 21C Express Edition 다운로드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b="0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https://www.oracle.com/database/technologies/xe-downloads.html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설치 및 관리자 계정 암호 설정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DB 접속 확인 및 SQLPlus 실행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관리자 계정 로그인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19"/>
          <p:cNvGrpSpPr/>
          <p:nvPr/>
        </p:nvGrpSpPr>
        <p:grpSpPr>
          <a:xfrm>
            <a:off x="552501" y="2255998"/>
            <a:ext cx="6208619" cy="3995886"/>
            <a:chOff x="552501" y="2255998"/>
            <a:chExt cx="6208619" cy="3995886"/>
          </a:xfrm>
        </p:grpSpPr>
        <p:grpSp>
          <p:nvGrpSpPr>
            <p:cNvPr id="292" name="Google Shape;292;p19"/>
            <p:cNvGrpSpPr/>
            <p:nvPr/>
          </p:nvGrpSpPr>
          <p:grpSpPr>
            <a:xfrm>
              <a:off x="552501" y="2255998"/>
              <a:ext cx="6208619" cy="3995886"/>
              <a:chOff x="552501" y="2255998"/>
              <a:chExt cx="6208619" cy="3995886"/>
            </a:xfrm>
          </p:grpSpPr>
          <p:grpSp>
            <p:nvGrpSpPr>
              <p:cNvPr id="293" name="Google Shape;293;p19"/>
              <p:cNvGrpSpPr/>
              <p:nvPr/>
            </p:nvGrpSpPr>
            <p:grpSpPr>
              <a:xfrm>
                <a:off x="552501" y="2255998"/>
                <a:ext cx="6208619" cy="3995886"/>
                <a:chOff x="552501" y="2255998"/>
                <a:chExt cx="6208619" cy="3995886"/>
              </a:xfrm>
            </p:grpSpPr>
            <p:grpSp>
              <p:nvGrpSpPr>
                <p:cNvPr id="294" name="Google Shape;294;p19"/>
                <p:cNvGrpSpPr/>
                <p:nvPr/>
              </p:nvGrpSpPr>
              <p:grpSpPr>
                <a:xfrm>
                  <a:off x="552501" y="2255998"/>
                  <a:ext cx="6208619" cy="3995886"/>
                  <a:chOff x="5969361" y="2979189"/>
                  <a:chExt cx="4656306" cy="2996813"/>
                </a:xfrm>
              </p:grpSpPr>
              <p:pic>
                <p:nvPicPr>
                  <p:cNvPr id="295" name="Google Shape;295;p19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5969361" y="2979189"/>
                    <a:ext cx="4656306" cy="29968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96" name="Google Shape;296;p19"/>
                  <p:cNvSpPr/>
                  <p:nvPr/>
                </p:nvSpPr>
                <p:spPr>
                  <a:xfrm>
                    <a:off x="6047318" y="3378198"/>
                    <a:ext cx="1074601" cy="2255122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297" name="Google Shape;297;p1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74286" y="2781675"/>
                  <a:ext cx="1448880" cy="13533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298" name="Google Shape;298;p1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40391" y="5801312"/>
                <a:ext cx="657317" cy="181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9" name="Google Shape;299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79626" y="3825570"/>
              <a:ext cx="257211" cy="2762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0" name="Google Shape;300;p1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개발 환경 구축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1125538" y="1009650"/>
            <a:ext cx="39561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 as sysdba 접속 설정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19"/>
          <p:cNvSpPr txBox="1"/>
          <p:nvPr/>
        </p:nvSpPr>
        <p:spPr>
          <a:xfrm>
            <a:off x="1496976" y="1526044"/>
            <a:ext cx="74606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 as sysdba : 데이터 베이스 최고 관리 권한을 행할 수 있는 계정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 : 최고 권한을 가지고 있는 계정  /  as sysdba : 관리자 권한을 행사</a:t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2696097" y="2555654"/>
            <a:ext cx="3010436" cy="22600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19"/>
          <p:cNvSpPr txBox="1"/>
          <p:nvPr/>
        </p:nvSpPr>
        <p:spPr>
          <a:xfrm>
            <a:off x="7288306" y="2617694"/>
            <a:ext cx="4188967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접속 이름 : 관리자 (자유롭게 지정)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사용자 이름 : </a:t>
            </a:r>
            <a:r>
              <a:rPr lang="ko-KR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 as sysdba</a:t>
            </a:r>
            <a:endParaRPr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비밀번호     : </a:t>
            </a:r>
            <a:r>
              <a:rPr lang="ko-KR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oracle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테스트 클릭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 접속 상태 확인 -&gt; 상태: 성공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 비밀번호 저장 체크, 접속 색상 지정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 저장 클릭 후 좌측 창에 등록 확인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 접속 클릭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5402321" y="3828507"/>
            <a:ext cx="1100080" cy="25242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9"/>
          <p:cNvSpPr/>
          <p:nvPr/>
        </p:nvSpPr>
        <p:spPr>
          <a:xfrm>
            <a:off x="3851451" y="5982312"/>
            <a:ext cx="964335" cy="19857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592785" y="5792523"/>
            <a:ext cx="964335" cy="19857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19"/>
          <p:cNvSpPr/>
          <p:nvPr/>
        </p:nvSpPr>
        <p:spPr>
          <a:xfrm>
            <a:off x="1892042" y="5982312"/>
            <a:ext cx="964335" cy="19857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2374210" y="3608000"/>
            <a:ext cx="2927489" cy="58055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2374210" y="2267919"/>
            <a:ext cx="7460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311" name="Google Shape;311;p19"/>
          <p:cNvSpPr txBox="1"/>
          <p:nvPr/>
        </p:nvSpPr>
        <p:spPr>
          <a:xfrm>
            <a:off x="3166536" y="3839665"/>
            <a:ext cx="62549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oracle</a:t>
            </a:r>
            <a:endParaRPr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1785487" y="561549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313" name="Google Shape;313;p19"/>
          <p:cNvSpPr txBox="1"/>
          <p:nvPr/>
        </p:nvSpPr>
        <p:spPr>
          <a:xfrm>
            <a:off x="2200985" y="316425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314" name="Google Shape;314;p19"/>
          <p:cNvSpPr txBox="1"/>
          <p:nvPr/>
        </p:nvSpPr>
        <p:spPr>
          <a:xfrm>
            <a:off x="3698226" y="5627534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315" name="Google Shape;315;p19"/>
          <p:cNvSpPr txBox="1"/>
          <p:nvPr/>
        </p:nvSpPr>
        <p:spPr>
          <a:xfrm>
            <a:off x="4815786" y="563822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/>
          </a:p>
        </p:txBody>
      </p:sp>
      <p:sp>
        <p:nvSpPr>
          <p:cNvPr id="316" name="Google Shape;316;p19"/>
          <p:cNvSpPr txBox="1"/>
          <p:nvPr/>
        </p:nvSpPr>
        <p:spPr>
          <a:xfrm>
            <a:off x="566299" y="545010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>
            <a:off x="4860804" y="5991100"/>
            <a:ext cx="964335" cy="19857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5223310" y="3511394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sp>
        <p:nvSpPr>
          <p:cNvPr id="319" name="Google Shape;319;p19"/>
          <p:cNvSpPr txBox="1"/>
          <p:nvPr/>
        </p:nvSpPr>
        <p:spPr>
          <a:xfrm>
            <a:off x="3166536" y="3621277"/>
            <a:ext cx="11250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 as sysdba</a:t>
            </a:r>
            <a:endParaRPr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개발 환경 구축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1125538" y="1009650"/>
            <a:ext cx="32315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 as sysdba 접속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27" name="Google Shape;327;p20"/>
          <p:cNvGrpSpPr/>
          <p:nvPr/>
        </p:nvGrpSpPr>
        <p:grpSpPr>
          <a:xfrm>
            <a:off x="2273670" y="1638002"/>
            <a:ext cx="8071698" cy="4746498"/>
            <a:chOff x="2273670" y="1638002"/>
            <a:chExt cx="8071698" cy="4746498"/>
          </a:xfrm>
        </p:grpSpPr>
        <p:pic>
          <p:nvPicPr>
            <p:cNvPr id="328" name="Google Shape;328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73670" y="1638002"/>
              <a:ext cx="8071698" cy="4746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20"/>
            <p:cNvSpPr/>
            <p:nvPr/>
          </p:nvSpPr>
          <p:spPr>
            <a:xfrm>
              <a:off x="2293620" y="2362200"/>
              <a:ext cx="1821180" cy="181356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4172850" y="2301240"/>
              <a:ext cx="6060810" cy="1889760"/>
            </a:xfrm>
            <a:prstGeom prst="rect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4172850" y="4259580"/>
              <a:ext cx="6060810" cy="1935480"/>
            </a:xfrm>
            <a:prstGeom prst="rect">
              <a:avLst/>
            </a:prstGeom>
            <a:noFill/>
            <a:ln cap="flat" cmpd="sng" w="381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2" name="Google Shape;332;p20"/>
            <p:cNvSpPr txBox="1"/>
            <p:nvPr/>
          </p:nvSpPr>
          <p:spPr>
            <a:xfrm>
              <a:off x="3062909" y="3375660"/>
              <a:ext cx="105189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DB정보</a:t>
              </a:r>
              <a:endParaRPr/>
            </a:p>
          </p:txBody>
        </p:sp>
        <p:sp>
          <p:nvSpPr>
            <p:cNvPr id="333" name="Google Shape;333;p20"/>
            <p:cNvSpPr txBox="1"/>
            <p:nvPr/>
          </p:nvSpPr>
          <p:spPr>
            <a:xfrm>
              <a:off x="4506227" y="2975550"/>
              <a:ext cx="307488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질의(SQL) 작성 워크시트</a:t>
              </a:r>
              <a:endParaRPr/>
            </a:p>
          </p:txBody>
        </p:sp>
        <p:sp>
          <p:nvSpPr>
            <p:cNvPr id="334" name="Google Shape;334;p20"/>
            <p:cNvSpPr txBox="1"/>
            <p:nvPr/>
          </p:nvSpPr>
          <p:spPr>
            <a:xfrm>
              <a:off x="5429592" y="4865310"/>
              <a:ext cx="130035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FFC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질의 결과</a:t>
              </a:r>
              <a:endParaRPr b="1" sz="20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개발 환경 구축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633413" y="1593177"/>
            <a:ext cx="10931525" cy="124609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USER </a:t>
            </a:r>
            <a:r>
              <a:rPr b="1" i="0" lang="ko-KR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kh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IDENTIFIED BY </a:t>
            </a:r>
            <a:r>
              <a:rPr b="1" i="0" lang="ko-KR" sz="18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kh1234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GRANT RESOURCE, CONNECT TO </a:t>
            </a:r>
            <a:r>
              <a:rPr b="1" i="0" lang="ko-KR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kh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</p:txBody>
      </p:sp>
      <p:sp>
        <p:nvSpPr>
          <p:cNvPr id="342" name="Google Shape;342;p21"/>
          <p:cNvSpPr txBox="1"/>
          <p:nvPr/>
        </p:nvSpPr>
        <p:spPr>
          <a:xfrm>
            <a:off x="1125538" y="1009650"/>
            <a:ext cx="69665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사용자 생성 (sys as sysdba 으로 진행)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633413" y="3648819"/>
            <a:ext cx="10931525" cy="72508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생성한 사용자를 접속 설정 하고 로그인한다. (p.19 참고)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1125538" y="3065291"/>
            <a:ext cx="88599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생성한 사용자 접속 설정(kh 사용자 SQL Developer에 추가)</a:t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633413" y="5194168"/>
            <a:ext cx="10931525" cy="72508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실습 스크립트 내용을 복사해 질의 작성 워크시트에 붙여 넣고 실행시킨다.</a:t>
            </a:r>
            <a:endParaRPr/>
          </a:p>
        </p:txBody>
      </p:sp>
      <p:sp>
        <p:nvSpPr>
          <p:cNvPr id="346" name="Google Shape;346;p21"/>
          <p:cNvSpPr txBox="1"/>
          <p:nvPr/>
        </p:nvSpPr>
        <p:spPr>
          <a:xfrm>
            <a:off x="1125538" y="4610640"/>
            <a:ext cx="32111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생성한 사용자 접속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개발 환경 구축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22"/>
          <p:cNvSpPr/>
          <p:nvPr/>
        </p:nvSpPr>
        <p:spPr>
          <a:xfrm>
            <a:off x="633413" y="1593178"/>
            <a:ext cx="10931525" cy="58578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USER </a:t>
            </a:r>
            <a:r>
              <a:rPr b="1" i="0" lang="ko-KR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kh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IDENTIFIED BY </a:t>
            </a:r>
            <a:r>
              <a:rPr b="1" i="0" lang="ko-KR" sz="18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kh1234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 </a:t>
            </a:r>
            <a:endParaRPr/>
          </a:p>
        </p:txBody>
      </p:sp>
      <p:sp>
        <p:nvSpPr>
          <p:cNvPr id="354" name="Google Shape;354;p22"/>
          <p:cNvSpPr txBox="1"/>
          <p:nvPr/>
        </p:nvSpPr>
        <p:spPr>
          <a:xfrm>
            <a:off x="1125538" y="1009650"/>
            <a:ext cx="76911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사용자 계정 생성 (</a:t>
            </a: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 as sysdba</a:t>
            </a: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으로 진행)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22"/>
          <p:cNvSpPr/>
          <p:nvPr/>
        </p:nvSpPr>
        <p:spPr>
          <a:xfrm>
            <a:off x="633413" y="3348174"/>
            <a:ext cx="10931525" cy="58578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SESSION SET "_ORACLE_SCRIPT" = TRUE;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22"/>
          <p:cNvSpPr txBox="1"/>
          <p:nvPr/>
        </p:nvSpPr>
        <p:spPr>
          <a:xfrm>
            <a:off x="1125538" y="2698348"/>
            <a:ext cx="60195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사용자 계정 생성 구문 </a:t>
            </a: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오류 발생 시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22"/>
          <p:cNvSpPr txBox="1"/>
          <p:nvPr/>
        </p:nvSpPr>
        <p:spPr>
          <a:xfrm>
            <a:off x="1034257" y="4145775"/>
            <a:ext cx="987481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Mac 11G를 사용하면 실행이 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21C 이후 버전은 일반 사용자를 구분할 때 ID앞에 </a:t>
            </a: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C##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붙여야 한다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🡪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이를 무시하고 11G와 호환되는 SQL문을 작성하게 하는 SQL문.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🡪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문장 실행 후 계정 생성 재실행하면 정상 작동.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개발 환경 구축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23"/>
          <p:cNvSpPr txBox="1"/>
          <p:nvPr/>
        </p:nvSpPr>
        <p:spPr>
          <a:xfrm>
            <a:off x="1041400" y="2020482"/>
            <a:ext cx="43524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계정 권한 부여 설정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23"/>
          <p:cNvSpPr/>
          <p:nvPr/>
        </p:nvSpPr>
        <p:spPr>
          <a:xfrm>
            <a:off x="549275" y="2613388"/>
            <a:ext cx="10931525" cy="58578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GRANT RESOURCE, CONNECT TO </a:t>
            </a:r>
            <a:r>
              <a:rPr b="1" i="0" lang="ko-KR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kh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</p:txBody>
      </p:sp>
      <p:sp>
        <p:nvSpPr>
          <p:cNvPr id="366" name="Google Shape;366;p23"/>
          <p:cNvSpPr txBox="1"/>
          <p:nvPr/>
        </p:nvSpPr>
        <p:spPr>
          <a:xfrm>
            <a:off x="1041400" y="3775478"/>
            <a:ext cx="61093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객체가 생성될 수 있는 공간 할당량 지정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23"/>
          <p:cNvSpPr/>
          <p:nvPr/>
        </p:nvSpPr>
        <p:spPr>
          <a:xfrm>
            <a:off x="549275" y="4368384"/>
            <a:ext cx="10931525" cy="58578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USER </a:t>
            </a:r>
            <a:r>
              <a:rPr b="1" i="0" lang="ko-KR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kh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DEFAULT TABLESPACE </a:t>
            </a: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QUOTA UNLIMITED ON </a:t>
            </a: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개발 환경 구축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24"/>
          <p:cNvSpPr txBox="1"/>
          <p:nvPr/>
        </p:nvSpPr>
        <p:spPr>
          <a:xfrm>
            <a:off x="1125538" y="1543412"/>
            <a:ext cx="88599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생성한 사용자 접속 설정(kh 사용자 SQL Developer에 추가)</a:t>
            </a:r>
            <a:endParaRPr/>
          </a:p>
        </p:txBody>
      </p:sp>
      <p:grpSp>
        <p:nvGrpSpPr>
          <p:cNvPr id="375" name="Google Shape;375;p24"/>
          <p:cNvGrpSpPr/>
          <p:nvPr/>
        </p:nvGrpSpPr>
        <p:grpSpPr>
          <a:xfrm>
            <a:off x="2656522" y="2338544"/>
            <a:ext cx="6366292" cy="3974122"/>
            <a:chOff x="3287236" y="3366660"/>
            <a:chExt cx="5170966" cy="3328049"/>
          </a:xfrm>
        </p:grpSpPr>
        <p:grpSp>
          <p:nvGrpSpPr>
            <p:cNvPr id="376" name="Google Shape;376;p24"/>
            <p:cNvGrpSpPr/>
            <p:nvPr/>
          </p:nvGrpSpPr>
          <p:grpSpPr>
            <a:xfrm>
              <a:off x="3287236" y="3366660"/>
              <a:ext cx="5170966" cy="3328049"/>
              <a:chOff x="552501" y="2255998"/>
              <a:chExt cx="6208619" cy="3995886"/>
            </a:xfrm>
          </p:grpSpPr>
          <p:grpSp>
            <p:nvGrpSpPr>
              <p:cNvPr id="377" name="Google Shape;377;p24"/>
              <p:cNvGrpSpPr/>
              <p:nvPr/>
            </p:nvGrpSpPr>
            <p:grpSpPr>
              <a:xfrm>
                <a:off x="552501" y="2255998"/>
                <a:ext cx="6208619" cy="3995886"/>
                <a:chOff x="552501" y="2255998"/>
                <a:chExt cx="6208619" cy="3995886"/>
              </a:xfrm>
            </p:grpSpPr>
            <p:grpSp>
              <p:nvGrpSpPr>
                <p:cNvPr id="378" name="Google Shape;378;p24"/>
                <p:cNvGrpSpPr/>
                <p:nvPr/>
              </p:nvGrpSpPr>
              <p:grpSpPr>
                <a:xfrm>
                  <a:off x="552501" y="2255998"/>
                  <a:ext cx="6208619" cy="3995886"/>
                  <a:chOff x="552501" y="2255998"/>
                  <a:chExt cx="6208619" cy="3995886"/>
                </a:xfrm>
              </p:grpSpPr>
              <p:grpSp>
                <p:nvGrpSpPr>
                  <p:cNvPr id="379" name="Google Shape;379;p24"/>
                  <p:cNvGrpSpPr/>
                  <p:nvPr/>
                </p:nvGrpSpPr>
                <p:grpSpPr>
                  <a:xfrm>
                    <a:off x="552501" y="2255998"/>
                    <a:ext cx="6208619" cy="3995886"/>
                    <a:chOff x="5969361" y="2979189"/>
                    <a:chExt cx="4656306" cy="2996813"/>
                  </a:xfrm>
                </p:grpSpPr>
                <p:pic>
                  <p:nvPicPr>
                    <p:cNvPr id="380" name="Google Shape;380;p24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0" l="0" r="0" t="0"/>
                    <a:stretch/>
                  </p:blipFill>
                  <p:spPr>
                    <a:xfrm>
                      <a:off x="5969361" y="2979189"/>
                      <a:ext cx="4656306" cy="29968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381" name="Google Shape;381;p24"/>
                    <p:cNvSpPr/>
                    <p:nvPr/>
                  </p:nvSpPr>
                  <p:spPr>
                    <a:xfrm>
                      <a:off x="6047318" y="3378198"/>
                      <a:ext cx="1074601" cy="2255122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</p:grpSp>
              <p:pic>
                <p:nvPicPr>
                  <p:cNvPr id="382" name="Google Shape;382;p2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674286" y="2781675"/>
                    <a:ext cx="1448880" cy="1353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383" name="Google Shape;383;p2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40391" y="5801312"/>
                  <a:ext cx="657317" cy="181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384" name="Google Shape;384;p2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379626" y="3825570"/>
                <a:ext cx="257211" cy="27626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5" name="Google Shape;385;p24"/>
            <p:cNvSpPr txBox="1"/>
            <p:nvPr/>
          </p:nvSpPr>
          <p:spPr>
            <a:xfrm>
              <a:off x="5519737" y="4469930"/>
              <a:ext cx="3529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kh</a:t>
              </a:r>
              <a:endParaRPr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24"/>
            <p:cNvSpPr txBox="1"/>
            <p:nvPr/>
          </p:nvSpPr>
          <p:spPr>
            <a:xfrm>
              <a:off x="5519737" y="4696129"/>
              <a:ext cx="3529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kh</a:t>
              </a:r>
              <a:endParaRPr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7" name="Google Shape;387;p24"/>
            <p:cNvSpPr txBox="1"/>
            <p:nvPr/>
          </p:nvSpPr>
          <p:spPr>
            <a:xfrm>
              <a:off x="5054070" y="3583839"/>
              <a:ext cx="3529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kh</a:t>
              </a:r>
              <a:endParaRPr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개발 환경 구축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25"/>
          <p:cNvSpPr txBox="1"/>
          <p:nvPr/>
        </p:nvSpPr>
        <p:spPr>
          <a:xfrm>
            <a:off x="1125538" y="1009650"/>
            <a:ext cx="65262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수업용 스크립트 적용(SQLPLUS 방법) 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5" name="Google Shape;395;p25"/>
          <p:cNvGrpSpPr/>
          <p:nvPr/>
        </p:nvGrpSpPr>
        <p:grpSpPr>
          <a:xfrm>
            <a:off x="1523206" y="1558491"/>
            <a:ext cx="9324975" cy="4876800"/>
            <a:chOff x="1433512" y="1558491"/>
            <a:chExt cx="9324975" cy="4876800"/>
          </a:xfrm>
        </p:grpSpPr>
        <p:pic>
          <p:nvPicPr>
            <p:cNvPr id="396" name="Google Shape;396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33512" y="1558491"/>
              <a:ext cx="9324975" cy="487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53944" y="3155159"/>
              <a:ext cx="923925" cy="342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8" name="Google Shape;398;p25"/>
          <p:cNvSpPr/>
          <p:nvPr/>
        </p:nvSpPr>
        <p:spPr>
          <a:xfrm>
            <a:off x="3298167" y="2266950"/>
            <a:ext cx="738791" cy="2734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25"/>
          <p:cNvSpPr/>
          <p:nvPr/>
        </p:nvSpPr>
        <p:spPr>
          <a:xfrm>
            <a:off x="2559376" y="3155159"/>
            <a:ext cx="738791" cy="2734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25"/>
          <p:cNvSpPr/>
          <p:nvPr/>
        </p:nvSpPr>
        <p:spPr>
          <a:xfrm>
            <a:off x="1820585" y="3933825"/>
            <a:ext cx="1998940" cy="27976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개발 환경 구축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633413" y="1593177"/>
            <a:ext cx="10931525" cy="69840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* FROM EMPLOYEE;</a:t>
            </a:r>
            <a:endParaRPr/>
          </a:p>
        </p:txBody>
      </p:sp>
      <p:sp>
        <p:nvSpPr>
          <p:cNvPr id="408" name="Google Shape;408;p26"/>
          <p:cNvSpPr txBox="1"/>
          <p:nvPr/>
        </p:nvSpPr>
        <p:spPr>
          <a:xfrm>
            <a:off x="1125538" y="1009650"/>
            <a:ext cx="83086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수업에서 사용할 kh.sql 파일 스크립트 적용 후 테스트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9" name="Google Shape;4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763" y="2520278"/>
            <a:ext cx="9611472" cy="390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개발 환경 구축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125538" y="1009650"/>
            <a:ext cx="52854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Oracle 홈페이지 접속 및 다운로드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8" name="Google Shape;108;p3"/>
          <p:cNvGrpSpPr/>
          <p:nvPr/>
        </p:nvGrpSpPr>
        <p:grpSpPr>
          <a:xfrm>
            <a:off x="822952" y="1767014"/>
            <a:ext cx="10546096" cy="4394889"/>
            <a:chOff x="822952" y="1767014"/>
            <a:chExt cx="10546096" cy="4394889"/>
          </a:xfrm>
        </p:grpSpPr>
        <p:pic>
          <p:nvPicPr>
            <p:cNvPr id="109" name="Google Shape;109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2952" y="1767015"/>
              <a:ext cx="10546096" cy="43948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0" name="Google Shape;110;p3"/>
            <p:cNvGrpSpPr/>
            <p:nvPr/>
          </p:nvGrpSpPr>
          <p:grpSpPr>
            <a:xfrm>
              <a:off x="3534705" y="1767014"/>
              <a:ext cx="2388852" cy="3249828"/>
              <a:chOff x="3588326" y="2105430"/>
              <a:chExt cx="2070857" cy="2775889"/>
            </a:xfrm>
          </p:grpSpPr>
          <p:sp>
            <p:nvSpPr>
              <p:cNvPr id="111" name="Google Shape;111;p3"/>
              <p:cNvSpPr/>
              <p:nvPr/>
            </p:nvSpPr>
            <p:spPr>
              <a:xfrm>
                <a:off x="5036248" y="2105430"/>
                <a:ext cx="622935" cy="395543"/>
              </a:xfrm>
              <a:prstGeom prst="rect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3588326" y="4624732"/>
                <a:ext cx="1634761" cy="256587"/>
              </a:xfrm>
              <a:prstGeom prst="rect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237" y="1638002"/>
            <a:ext cx="11056564" cy="47252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개발 환경 구축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125538" y="1009650"/>
            <a:ext cx="52854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Oracle 홈페이지 접속 및 다운로드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998668" y="1920240"/>
            <a:ext cx="1583167" cy="34611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4726352" y="4286922"/>
            <a:ext cx="2414036" cy="28507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275" y="2207623"/>
            <a:ext cx="11137674" cy="369678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개발 환경 구축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1125538" y="1009650"/>
            <a:ext cx="52854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Oracle 홈페이지 접속 및 다운로드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842281" y="3403695"/>
            <a:ext cx="3494587" cy="24084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701962" y="1788234"/>
            <a:ext cx="72698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제일 하단에 있는 Oracle Database Express Edition 으로 이동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개발 환경 구축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1125538" y="1009650"/>
            <a:ext cx="52854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Oracle 홈페이지 접속 및 다운로드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0" name="Google Shape;140;p6"/>
          <p:cNvGrpSpPr/>
          <p:nvPr/>
        </p:nvGrpSpPr>
        <p:grpSpPr>
          <a:xfrm>
            <a:off x="549275" y="2734964"/>
            <a:ext cx="11399520" cy="3909204"/>
            <a:chOff x="549275" y="1944661"/>
            <a:chExt cx="11399520" cy="3909204"/>
          </a:xfrm>
        </p:grpSpPr>
        <p:pic>
          <p:nvPicPr>
            <p:cNvPr id="141" name="Google Shape;141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9275" y="1944661"/>
              <a:ext cx="11399520" cy="39092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6"/>
            <p:cNvSpPr/>
            <p:nvPr/>
          </p:nvSpPr>
          <p:spPr>
            <a:xfrm>
              <a:off x="869768" y="3653845"/>
              <a:ext cx="5348151" cy="617709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43" name="Google Shape;1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0331" y="3623064"/>
            <a:ext cx="4802234" cy="225987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" name="Google Shape;144;p6"/>
          <p:cNvSpPr/>
          <p:nvPr/>
        </p:nvSpPr>
        <p:spPr>
          <a:xfrm>
            <a:off x="5878445" y="4041077"/>
            <a:ext cx="862148" cy="6484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1125538" y="2187173"/>
            <a:ext cx="9047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OS에 맞는 버전을 선택하여 클릭 -&gt; 라이선스 동의 체크 -&gt; 다운로드 (회원가입 필요)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1303282" y="1604404"/>
            <a:ext cx="9743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https://www.oracle.com/database/technologies/xe-prior-releases.html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개발 환경 구축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1125538" y="1009650"/>
            <a:ext cx="50770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 파일 압축 해제 후 설치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3157" y="1715966"/>
            <a:ext cx="8378824" cy="445476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"/>
          <p:cNvSpPr/>
          <p:nvPr/>
        </p:nvSpPr>
        <p:spPr>
          <a:xfrm>
            <a:off x="6276975" y="2543175"/>
            <a:ext cx="2000250" cy="41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0494" y="1981200"/>
            <a:ext cx="489585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개발 환경 구축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1125538" y="1009650"/>
            <a:ext cx="50770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 파일 압축 해제 후 설치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6667500" y="4533899"/>
            <a:ext cx="2495550" cy="29765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5" name="Google Shape;16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5538" y="1981200"/>
            <a:ext cx="489585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/>
          <p:nvPr/>
        </p:nvSpPr>
        <p:spPr>
          <a:xfrm>
            <a:off x="4238625" y="5249762"/>
            <a:ext cx="809625" cy="29765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9582150" y="5249762"/>
            <a:ext cx="809625" cy="29765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0494" y="1981200"/>
            <a:ext cx="489585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5538" y="1981200"/>
            <a:ext cx="489585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개발 환경 구축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1125538" y="1009650"/>
            <a:ext cx="50770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 파일 압축 해제 후 설치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7747794" y="3521868"/>
            <a:ext cx="1834356" cy="29765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4238625" y="5249762"/>
            <a:ext cx="809625" cy="29765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9582150" y="5249762"/>
            <a:ext cx="809625" cy="29765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7747794" y="3930015"/>
            <a:ext cx="1834356" cy="29765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8436372" y="3517463"/>
            <a:ext cx="6751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oracle</a:t>
            </a:r>
            <a:endParaRPr sz="1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8436372" y="3930015"/>
            <a:ext cx="6751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oracle</a:t>
            </a:r>
            <a:endParaRPr sz="1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