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4" r:id="rId2"/>
    <p:sldId id="328" r:id="rId3"/>
    <p:sldId id="431" r:id="rId4"/>
    <p:sldId id="432" r:id="rId5"/>
    <p:sldId id="433" r:id="rId6"/>
    <p:sldId id="434" r:id="rId7"/>
    <p:sldId id="392" r:id="rId8"/>
    <p:sldId id="439" r:id="rId9"/>
    <p:sldId id="435" r:id="rId10"/>
    <p:sldId id="436" r:id="rId11"/>
    <p:sldId id="437" r:id="rId12"/>
    <p:sldId id="438" r:id="rId13"/>
    <p:sldId id="405" r:id="rId14"/>
    <p:sldId id="403" r:id="rId15"/>
    <p:sldId id="42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6B9B8"/>
    <a:srgbClr val="653D3D"/>
    <a:srgbClr val="BDD7EE"/>
    <a:srgbClr val="C00000"/>
    <a:srgbClr val="2F5597"/>
    <a:srgbClr val="BF9000"/>
    <a:srgbClr val="262626"/>
    <a:srgbClr val="548235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64" autoAdjust="0"/>
    <p:restoredTop sz="90730" autoAdjust="0"/>
  </p:normalViewPr>
  <p:slideViewPr>
    <p:cSldViewPr snapToGrid="0">
      <p:cViewPr varScale="1">
        <p:scale>
          <a:sx n="66" d="100"/>
          <a:sy n="66" d="100"/>
        </p:scale>
        <p:origin x="90" y="93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5AF5D-79AE-4EC4-A4C7-1364798DE2A4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B9F56-0720-42C2-9A8A-E2FC60FEB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502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2655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348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74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093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7962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2907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471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999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484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734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60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687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558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6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550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33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65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758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25400" y="6786563"/>
            <a:ext cx="12241213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77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09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72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92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52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82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30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15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50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236D6-BF79-4C2E-B73D-2F6B3EE9200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725" y="174325"/>
            <a:ext cx="1504800" cy="3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13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그룹 8"/>
          <p:cNvGrpSpPr>
            <a:grpSpLocks/>
          </p:cNvGrpSpPr>
          <p:nvPr/>
        </p:nvGrpSpPr>
        <p:grpSpPr bwMode="auto"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4" name="직사각형 3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 flip="none" rotWithShape="1">
              <a:gsLst>
                <a:gs pos="0">
                  <a:srgbClr val="E3DCC1"/>
                </a:gs>
                <a:gs pos="6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54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ORACLE OBJECT</a:t>
              </a:r>
            </a:p>
            <a:p>
              <a:pPr algn="ctr">
                <a:defRPr/>
              </a:pPr>
              <a:r>
                <a:rPr lang="en-US" altLang="ko-KR" sz="54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VIEW</a:t>
              </a:r>
              <a:endParaRPr lang="en-US" altLang="ko-KR" sz="5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786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DML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명령어로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VIEW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조작이 불가능한 경우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33413" y="1125539"/>
            <a:ext cx="10931525" cy="4076048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4.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그룹함수 또는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GROUP BY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절을 포함한 경우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CREATE OR REPLACE VIEW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V_GROUPDEPT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AS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SELECT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DEPT_CODE, SUM(SALARY)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합계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AVG(SALARY)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평균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FROM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EMPLOYEE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GROUP BY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DEPT_CODE;</a:t>
            </a:r>
          </a:p>
          <a:p>
            <a:pPr>
              <a:lnSpc>
                <a:spcPct val="150000"/>
              </a:lnSpc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INSERT INTO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V_GROUPDEPT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VALUES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(‘D10’, 6000000, 4000000);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DELETE FROM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V_GROUPDEPT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WHERE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DEPT_CODE = ‘D1’;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*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그룹함수 또는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GROUP BY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를 사용한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경우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INSERT/UPDATE/DELETE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시 에러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발생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8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411" y="1398264"/>
            <a:ext cx="2808430" cy="1765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130" y="5201587"/>
            <a:ext cx="4291926" cy="11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519" y="5245063"/>
            <a:ext cx="4707552" cy="975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946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DML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명령어로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VIEW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조작이 불가능한 경우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33413" y="1125539"/>
            <a:ext cx="10931525" cy="3581372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5. DISTINCT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를 포함한 경우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CREATE OR REPLACE VIEW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V_DT_EMP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AS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SELECT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DISTINCT JOB_CODE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FROM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EMPLOYEE;</a:t>
            </a:r>
          </a:p>
          <a:p>
            <a:pPr>
              <a:lnSpc>
                <a:spcPct val="150000"/>
              </a:lnSpc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INSERT INTO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V_DT_EMP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VALUES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(‘J9’);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DELETE FROM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V_DT_EMP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WHERE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JOB_CODE = ‘J1’;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*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DISTINCT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를 사용한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경우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INSERT/UPDATE/DELETE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시 에러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발생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1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670" y="1261855"/>
            <a:ext cx="1290494" cy="1850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082" y="3395355"/>
            <a:ext cx="4487670" cy="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082" y="4411971"/>
            <a:ext cx="4487670" cy="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449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DML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명령어로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VIEW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조작이 불가능한 경우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33413" y="1125539"/>
            <a:ext cx="10931525" cy="3866186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6. JOIN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을 이용해 여러 테이블을 연결한 경우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CREATE OR REPLACE VIEW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V_JOINEMP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AS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SELECT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EMP_ID, EMP_NAME, DEPT_TITLE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FROM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EMPLOYEE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JOIN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DEPARTMENT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ON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(DEPT_CODE = DEPT_ID);</a:t>
            </a:r>
          </a:p>
          <a:p>
            <a:pPr>
              <a:lnSpc>
                <a:spcPct val="150000"/>
              </a:lnSpc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INSERT INTO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V_JOINEMP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VALUES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(888, ‘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조세오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’, ‘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인사관리부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’);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* </a:t>
            </a:r>
            <a:r>
              <a:rPr lang="ko-KR" altLang="en-US" sz="1400" dirty="0" err="1" smtClean="0">
                <a:solidFill>
                  <a:schemeClr val="tx1"/>
                </a:solidFill>
                <a:latin typeface="+mn-ea"/>
              </a:rPr>
              <a:t>뷰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 정의 시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JOIN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을 사용한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경우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INSERT/UPDATE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시 에러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발생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*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단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DELETE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는 가능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8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799" y="960803"/>
            <a:ext cx="2432049" cy="3891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495" y="4692957"/>
            <a:ext cx="5126304" cy="116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479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모서리가 둥근 직사각형 27"/>
          <p:cNvSpPr/>
          <p:nvPr/>
        </p:nvSpPr>
        <p:spPr>
          <a:xfrm>
            <a:off x="633413" y="1125536"/>
            <a:ext cx="10931525" cy="1977427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뷰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정의 시 사용한 쿼리 문장이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TEXT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컬럼에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저장되어 있으며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뷰가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실행될 때는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TEXT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에 기록된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SELECT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에 문장이 다시 실행되면서 결과를 보여주는 구조임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SELECT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*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FROM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USER_VIEWS;</a:t>
            </a:r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VIEW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구조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96604" y="3827489"/>
            <a:ext cx="11605141" cy="1913744"/>
            <a:chOff x="292830" y="2133600"/>
            <a:chExt cx="11605141" cy="1913744"/>
          </a:xfrm>
        </p:grpSpPr>
        <p:pic>
          <p:nvPicPr>
            <p:cNvPr id="12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30" y="2133600"/>
              <a:ext cx="11605141" cy="1913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직사각형 14"/>
            <p:cNvSpPr/>
            <p:nvPr/>
          </p:nvSpPr>
          <p:spPr>
            <a:xfrm>
              <a:off x="2374794" y="2133600"/>
              <a:ext cx="3111606" cy="1913744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484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VIEW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옵션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33413" y="1125536"/>
            <a:ext cx="10931525" cy="4076051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1. OR REPLACE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옵션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	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생성한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뷰가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존재하면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뷰를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갱신함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2. FORCE/NOFORCE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옵션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FORCE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옵션은 기본 테이블이 존재하지 않더라도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뷰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생성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NOFORCE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옵션이 기본 값으로 지정되어 있음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3. WITH CHECK OPTION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옵션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옵션을 설정한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컬럼의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값을 수정 불가능하게 함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삭제는 가능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4. WITH READ ONLY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옵션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뷰에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대해 조회만 가능하고 삽입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수정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삭제 등은 불가능하게 함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9816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INLINE VIEW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33413" y="1125537"/>
            <a:ext cx="10931525" cy="121293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일반적으로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FROM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절에 사용된 서브쿼리의 결과 화면에 별칭을 붙인 것을 말함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FROM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절에 서브쿼리를 직접 사용해도 되고 따로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뷰를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생성 후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FROM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절에 생성한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뷰를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사용해도 됨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162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VIEW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33413" y="1125538"/>
            <a:ext cx="10931525" cy="1422789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SELECT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쿼리의 실행 결과를 화면에 저장한 논리적 가상 테이블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실제 테이블과는 다르게 실질적 데이터를 저장하고 있진 않지만 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사용자는 테이블을 사용하는 것과 동일하게 사용 가능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2141537" y="3304861"/>
            <a:ext cx="7915275" cy="2241682"/>
            <a:chOff x="539750" y="3274881"/>
            <a:chExt cx="7915275" cy="2241682"/>
          </a:xfrm>
        </p:grpSpPr>
        <p:sp>
          <p:nvSpPr>
            <p:cNvPr id="17" name="원호 16"/>
            <p:cNvSpPr/>
            <p:nvPr/>
          </p:nvSpPr>
          <p:spPr>
            <a:xfrm rot="16200000" flipH="1">
              <a:off x="3656807" y="1964531"/>
              <a:ext cx="1200150" cy="5903913"/>
            </a:xfrm>
            <a:prstGeom prst="arc">
              <a:avLst>
                <a:gd name="adj1" fmla="val 16200000"/>
                <a:gd name="adj2" fmla="val 5290828"/>
              </a:avLst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8" name="TextBox 23"/>
            <p:cNvSpPr txBox="1">
              <a:spLocks noChangeArrowheads="1"/>
            </p:cNvSpPr>
            <p:nvPr/>
          </p:nvSpPr>
          <p:spPr bwMode="auto">
            <a:xfrm>
              <a:off x="1754957" y="3396392"/>
              <a:ext cx="141287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ko-KR" altLang="en-US" sz="1400" dirty="0">
                  <a:latin typeface="+mn-ea"/>
                  <a:ea typeface="+mn-ea"/>
                </a:rPr>
                <a:t>조회</a:t>
              </a:r>
              <a:r>
                <a:rPr lang="en-US" altLang="ko-KR" sz="1400" dirty="0">
                  <a:latin typeface="+mn-ea"/>
                  <a:ea typeface="+mn-ea"/>
                </a:rPr>
                <a:t>/</a:t>
              </a:r>
              <a:r>
                <a:rPr lang="ko-KR" altLang="en-US" sz="1400" dirty="0">
                  <a:latin typeface="+mn-ea"/>
                  <a:ea typeface="+mn-ea"/>
                </a:rPr>
                <a:t>수정</a:t>
              </a:r>
              <a:r>
                <a:rPr lang="en-US" altLang="ko-KR" sz="1400" dirty="0">
                  <a:latin typeface="+mn-ea"/>
                  <a:ea typeface="+mn-ea"/>
                </a:rPr>
                <a:t>/</a:t>
              </a:r>
              <a:r>
                <a:rPr lang="ko-KR" altLang="en-US" sz="1400" dirty="0">
                  <a:latin typeface="+mn-ea"/>
                  <a:ea typeface="+mn-ea"/>
                </a:rPr>
                <a:t>삭제</a:t>
              </a:r>
            </a:p>
          </p:txBody>
        </p:sp>
        <p:sp>
          <p:nvSpPr>
            <p:cNvPr id="19" name="TextBox 24"/>
            <p:cNvSpPr txBox="1">
              <a:spLocks noChangeArrowheads="1"/>
            </p:cNvSpPr>
            <p:nvPr/>
          </p:nvSpPr>
          <p:spPr bwMode="auto">
            <a:xfrm>
              <a:off x="5072320" y="3396392"/>
              <a:ext cx="9620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ko-KR" altLang="en-US" sz="1400" dirty="0">
                  <a:latin typeface="+mn-ea"/>
                  <a:ea typeface="+mn-ea"/>
                </a:rPr>
                <a:t>쿼리 수행</a:t>
              </a:r>
            </a:p>
          </p:txBody>
        </p:sp>
        <p:sp>
          <p:nvSpPr>
            <p:cNvPr id="11" name="TextBox 3"/>
            <p:cNvSpPr txBox="1">
              <a:spLocks noChangeArrowheads="1"/>
            </p:cNvSpPr>
            <p:nvPr/>
          </p:nvSpPr>
          <p:spPr bwMode="auto">
            <a:xfrm>
              <a:off x="3478084" y="4346159"/>
              <a:ext cx="10585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latin typeface="+mn-ea"/>
                  <a:ea typeface="+mn-ea"/>
                </a:rPr>
                <a:t>&lt;VIEW&gt;</a:t>
              </a:r>
              <a:endParaRPr lang="ko-KR" altLang="en-US" sz="1800">
                <a:latin typeface="+mn-ea"/>
                <a:ea typeface="+mn-ea"/>
              </a:endParaRPr>
            </a:p>
          </p:txBody>
        </p:sp>
        <p:sp>
          <p:nvSpPr>
            <p:cNvPr id="16" name="TextBox 14"/>
            <p:cNvSpPr txBox="1">
              <a:spLocks noChangeArrowheads="1"/>
            </p:cNvSpPr>
            <p:nvPr/>
          </p:nvSpPr>
          <p:spPr bwMode="auto">
            <a:xfrm>
              <a:off x="6683436" y="4346159"/>
              <a:ext cx="143180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latin typeface="+mn-ea"/>
                  <a:ea typeface="+mn-ea"/>
                </a:rPr>
                <a:t>&lt;</a:t>
              </a:r>
              <a:r>
                <a:rPr lang="ko-KR" altLang="en-US" sz="1800">
                  <a:latin typeface="+mn-ea"/>
                  <a:ea typeface="+mn-ea"/>
                </a:rPr>
                <a:t>수행결과</a:t>
              </a:r>
              <a:r>
                <a:rPr lang="en-US" altLang="ko-KR" sz="1800">
                  <a:latin typeface="+mn-ea"/>
                  <a:ea typeface="+mn-ea"/>
                </a:rPr>
                <a:t>&gt;</a:t>
              </a:r>
              <a:endParaRPr lang="ko-KR" altLang="en-US" sz="1800">
                <a:latin typeface="+mn-ea"/>
                <a:ea typeface="+mn-ea"/>
              </a:endParaRPr>
            </a:p>
          </p:txBody>
        </p:sp>
        <p:sp>
          <p:nvSpPr>
            <p:cNvPr id="12" name="TextBox 7"/>
            <p:cNvSpPr txBox="1">
              <a:spLocks noChangeArrowheads="1"/>
            </p:cNvSpPr>
            <p:nvPr/>
          </p:nvSpPr>
          <p:spPr bwMode="auto">
            <a:xfrm>
              <a:off x="539750" y="4346159"/>
              <a:ext cx="12009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en-US" altLang="ko-KR" sz="1800" dirty="0">
                  <a:latin typeface="+mn-ea"/>
                  <a:ea typeface="+mn-ea"/>
                </a:rPr>
                <a:t>&lt;</a:t>
              </a:r>
              <a:r>
                <a:rPr lang="ko-KR" altLang="en-US" sz="1800" dirty="0">
                  <a:latin typeface="+mn-ea"/>
                  <a:ea typeface="+mn-ea"/>
                </a:rPr>
                <a:t>사용자</a:t>
              </a:r>
              <a:r>
                <a:rPr lang="en-US" altLang="ko-KR" sz="1800" dirty="0">
                  <a:latin typeface="+mn-ea"/>
                  <a:ea typeface="+mn-ea"/>
                </a:rPr>
                <a:t>&gt;</a:t>
              </a:r>
              <a:endParaRPr lang="ko-KR" altLang="en-US" sz="1800" dirty="0">
                <a:latin typeface="+mn-ea"/>
                <a:ea typeface="+mn-ea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251714" y="3481873"/>
              <a:ext cx="1511300" cy="6477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chemeClr val="tx1"/>
                  </a:solidFill>
                  <a:latin typeface="+mn-ea"/>
                </a:rPr>
                <a:t>SELECT</a:t>
              </a:r>
              <a:r>
                <a:rPr lang="ko-KR" altLang="en-US" b="1" dirty="0">
                  <a:solidFill>
                    <a:schemeClr val="tx1"/>
                  </a:solidFill>
                  <a:latin typeface="+mn-ea"/>
                </a:rPr>
                <a:t>문</a:t>
              </a: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1843857" y="3805723"/>
              <a:ext cx="123507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>
              <a:off x="4935795" y="3805723"/>
              <a:ext cx="123507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15" name="그림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3650" y="3385036"/>
              <a:ext cx="2111375" cy="841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393" y="3274881"/>
              <a:ext cx="1061684" cy="10616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936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VIEW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25538" y="1052513"/>
            <a:ext cx="143340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예시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128256" y="1604962"/>
            <a:ext cx="9961563" cy="3611615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CREATE OR REPLACE VIEW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V_EMPLOYEE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AS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SELECT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EMP_ID, EMP_NAME, DEPT_TITLE, NATIONAL_NAME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FROM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EMPLOYEE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   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LEFT JOIN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DEPARTMENT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ON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(DEPT_ID = DEPT_CODE)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LEFT JOIN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LOCATION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ON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(LOCATION_ID = LOCAL_CODE)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LEFT JOIN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NATIONAL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USING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(NATIONAL_CODE);</a:t>
            </a:r>
          </a:p>
          <a:p>
            <a:pPr>
              <a:lnSpc>
                <a:spcPct val="150000"/>
              </a:lnSpc>
              <a:defRPr/>
            </a:pP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SELECT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*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FROM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V_EMPLOYEE;</a:t>
            </a:r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7850" y="1145222"/>
            <a:ext cx="361950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53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VIEW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25538" y="1052513"/>
            <a:ext cx="143340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예시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128256" y="1604962"/>
            <a:ext cx="9961563" cy="2712205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CREATE OR REPLACE VIEW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V_EMP_JOB(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사번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이름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직급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성별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근무년수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AS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SELECT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EMP_ID, EMP_NAME, JOB_NAME,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	    DECODE(SUBSTR(EMP_NO, 8, 1), 1, ‘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남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’, 2, ‘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여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’),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	    </a:t>
            </a:r>
            <a:r>
              <a:rPr lang="en-US" altLang="ko-KR" spc="-100" dirty="0" smtClean="0">
                <a:solidFill>
                  <a:schemeClr val="tx1"/>
                </a:solidFill>
                <a:latin typeface="+mn-ea"/>
              </a:rPr>
              <a:t>EXTRACT(YEAR FROM SYSDATE) </a:t>
            </a:r>
            <a:r>
              <a:rPr lang="en-US" altLang="ko-KR" spc="-100" dirty="0">
                <a:solidFill>
                  <a:schemeClr val="tx1"/>
                </a:solidFill>
                <a:latin typeface="+mn-ea"/>
              </a:rPr>
              <a:t>-</a:t>
            </a:r>
            <a:r>
              <a:rPr lang="en-US" altLang="ko-KR" spc="-100" dirty="0" smtClean="0">
                <a:solidFill>
                  <a:schemeClr val="tx1"/>
                </a:solidFill>
                <a:latin typeface="+mn-ea"/>
              </a:rPr>
              <a:t> EXTRACT(YEAR FROM HIRE_DATE)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FROM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EMPLOYEE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  JOIN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JOB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USING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(JOB_CODE);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820" y="1189655"/>
            <a:ext cx="2438400" cy="47339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25538" y="4332157"/>
            <a:ext cx="5291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smtClean="0"/>
              <a:t>서브쿼리의 </a:t>
            </a:r>
            <a:r>
              <a:rPr lang="en-US" altLang="ko-KR" sz="1400" dirty="0" smtClean="0"/>
              <a:t>SELECT</a:t>
            </a:r>
            <a:r>
              <a:rPr lang="ko-KR" altLang="en-US" sz="1400" dirty="0" smtClean="0"/>
              <a:t>절에 함수가 사용된 경우 반드시 별칭 지정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58034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VIEW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25538" y="1052513"/>
            <a:ext cx="143340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예시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128256" y="1604963"/>
            <a:ext cx="9961563" cy="3596624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CREATE OR REPLACE VIEW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V_JOB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AS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SELECT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JOB_CODE, JOB_NAME</a:t>
            </a:r>
            <a:endParaRPr lang="en-US" altLang="ko-KR" spc="-1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FROM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JOB;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  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INSERT INTO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V_JOB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VALUES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(‘J8’, ‘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인턴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’);</a:t>
            </a:r>
          </a:p>
          <a:p>
            <a:pPr>
              <a:lnSpc>
                <a:spcPct val="150000"/>
              </a:lnSpc>
              <a:defRPr/>
            </a:pPr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SELECT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*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FROM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V_JOB;				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SELECT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*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FROM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JOB;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7"/>
          <a:stretch/>
        </p:blipFill>
        <p:spPr bwMode="auto">
          <a:xfrm>
            <a:off x="8874177" y="1392948"/>
            <a:ext cx="2553230" cy="2248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4"/>
          <a:stretch/>
        </p:blipFill>
        <p:spPr bwMode="auto">
          <a:xfrm>
            <a:off x="4107305" y="4347897"/>
            <a:ext cx="1831741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88"/>
          <a:stretch/>
        </p:blipFill>
        <p:spPr bwMode="auto">
          <a:xfrm>
            <a:off x="9250882" y="4347897"/>
            <a:ext cx="179982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125538" y="6145963"/>
            <a:ext cx="5647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smtClean="0"/>
              <a:t>생성된 </a:t>
            </a:r>
            <a:r>
              <a:rPr lang="ko-KR" altLang="en-US" sz="1400" dirty="0" err="1" smtClean="0"/>
              <a:t>뷰를</a:t>
            </a:r>
            <a:r>
              <a:rPr lang="ko-KR" altLang="en-US" sz="1400" dirty="0" smtClean="0"/>
              <a:t> 가지고 </a:t>
            </a:r>
            <a:r>
              <a:rPr lang="en-US" altLang="ko-KR" sz="1400" dirty="0" smtClean="0"/>
              <a:t>DML</a:t>
            </a:r>
            <a:r>
              <a:rPr lang="ko-KR" altLang="en-US" sz="1400" dirty="0" smtClean="0"/>
              <a:t>구문</a:t>
            </a:r>
            <a:r>
              <a:rPr lang="en-US" altLang="ko-KR" sz="1400" dirty="0" smtClean="0"/>
              <a:t>(INSERT, UPDATE, DELETE) </a:t>
            </a:r>
            <a:r>
              <a:rPr lang="ko-KR" altLang="en-US" sz="1400" dirty="0" smtClean="0"/>
              <a:t>사용 가능</a:t>
            </a:r>
            <a:endParaRPr lang="en-US" altLang="ko-KR" sz="1400" dirty="0" smtClean="0"/>
          </a:p>
          <a:p>
            <a:r>
              <a:rPr lang="en-US" altLang="ko-KR" sz="1400" dirty="0" smtClean="0"/>
              <a:t>* </a:t>
            </a:r>
            <a:r>
              <a:rPr lang="ko-KR" altLang="en-US" sz="1400" dirty="0" smtClean="0"/>
              <a:t>생성된 </a:t>
            </a:r>
            <a:r>
              <a:rPr lang="ko-KR" altLang="en-US" sz="1400" dirty="0" err="1" smtClean="0"/>
              <a:t>뷰에</a:t>
            </a:r>
            <a:r>
              <a:rPr lang="ko-KR" altLang="en-US" sz="1400" dirty="0" smtClean="0"/>
              <a:t> 요청한 </a:t>
            </a:r>
            <a:r>
              <a:rPr lang="en-US" altLang="ko-KR" sz="1400" dirty="0" smtClean="0"/>
              <a:t>DML</a:t>
            </a:r>
            <a:r>
              <a:rPr lang="ko-KR" altLang="en-US" sz="1400" dirty="0" smtClean="0"/>
              <a:t>구문이 베이스 테이블도 변경함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83124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DML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명령어로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VIEW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조작이 불가능한 경우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33413" y="1125538"/>
            <a:ext cx="10931525" cy="2936796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뷰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정의에 포함되지 않은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컬럼을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조작하는 경우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2.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뷰에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포함되지 않은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컬럼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중에 베이스가 되는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컬럼이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NOT NULL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제약조건이 지정된 경우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산술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표현식으로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정의된 경우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4.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그룹함수나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GROUP BY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절을 포함한 경우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5. DISTINCT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를 포함한 경우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6. JOIN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을 이용해 여러 테이블을 연결한 경우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207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DML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명령어로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VIEW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조작이 불가능한 경우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33413" y="1125538"/>
            <a:ext cx="10931525" cy="5560075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뷰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정의에 포함되지 않은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컬럼을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조작하는 경우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CREATE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OR REPLACE VIEW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V_JOB2</a:t>
            </a: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AS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SELECT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JOB_CODE</a:t>
            </a: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 FROM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JOB;</a:t>
            </a:r>
          </a:p>
          <a:p>
            <a:pPr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INSERT INTO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V_JOB2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VALUES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(‘J8’, ‘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인턴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’);</a:t>
            </a: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* 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</a:rPr>
              <a:t>뷰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정의에 포함되지 않은 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</a:rPr>
              <a:t>컬럼을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INSERT/UPDATE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하는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경우 에러 발생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*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단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DELETE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는 가능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2.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뷰에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포함되지 않은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컬럼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중에 베이스가 되는 테이블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컬럼이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NOT NULL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제약조건이 지정된 경우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CREATE OR REPLACE VIEW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V_JOB3</a:t>
            </a: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AS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SELECT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JOB_NAME</a:t>
            </a: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 FROM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JOB;</a:t>
            </a:r>
          </a:p>
          <a:p>
            <a:pPr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INSERT INTO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V_JOB3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VALUES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(‘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인턴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’);</a:t>
            </a: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* 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</a:rPr>
              <a:t>뷰에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포함되지 않은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NOT NULL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제약조건이 있는 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</a:rPr>
              <a:t>컬럼이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존재하면 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INSERT/UPDATE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시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에러 발생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*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단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DELETE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는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가능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5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4" y="1298418"/>
            <a:ext cx="979488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143" y="2789159"/>
            <a:ext cx="25717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325" y="5780393"/>
            <a:ext cx="4243387" cy="81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512" y="4481473"/>
            <a:ext cx="989013" cy="120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052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DML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명령어로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VIEW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조작이 불가능한 경우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33413" y="1125538"/>
            <a:ext cx="10931525" cy="5560075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뷰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정의에 포함되지 않은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컬럼을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조작하는 경우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CREATE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OR REPLACE VIEW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V_JOB2</a:t>
            </a: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AS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SELECT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JOB_CODE</a:t>
            </a: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 FROM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JOB;</a:t>
            </a:r>
          </a:p>
          <a:p>
            <a:pPr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INSERT INTO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V_JOB2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VALUES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(‘J8’, ‘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인턴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’);</a:t>
            </a: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* 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</a:rPr>
              <a:t>뷰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정의에 포함되지 않은 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</a:rPr>
              <a:t>컬럼을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INSERT/UPDATE/DELETE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하는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경우 에러 발생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2.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뷰에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포함되지 않은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컬럼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중에 베이스가 되는 테이블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컬럼이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NOT NULL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제약조건이 지정된 경우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CREATE OR REPLACE VIEW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V_JOB3</a:t>
            </a: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AS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SELECT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JOB_NAME</a:t>
            </a: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 FROM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JOB;</a:t>
            </a:r>
          </a:p>
          <a:p>
            <a:pPr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INSERT INTO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V_JOB3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VALUES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(‘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인턴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’);</a:t>
            </a: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* 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</a:rPr>
              <a:t>뷰에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포함되지 않은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NOT NULL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제약조건이 있는 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</a:rPr>
              <a:t>컬럼이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존재하면 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INSERT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시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에러 발생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*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UPDATE/DELETE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는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가능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5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4" y="1298418"/>
            <a:ext cx="979488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143" y="2789159"/>
            <a:ext cx="25717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325" y="5780393"/>
            <a:ext cx="4243387" cy="81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512" y="4481473"/>
            <a:ext cx="989013" cy="120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216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DML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명령어로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VIEW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조작이 불가능한 경우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33413" y="1125539"/>
            <a:ext cx="10931525" cy="290433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산술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표현식으로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정의된 경우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CREATE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OR REPLACE VIEW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EMP_SAL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AS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SELECT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EMP_ID, EMP_NAME, SALARY,</a:t>
            </a: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   (SALARY + (SALARY*NVL(BONUS, 0)))*12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연봉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 FROM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EMPLOYEE;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INSERT INTO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EMP_SAL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VALUES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(800, ‘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정진훈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’, 3000000, 36000000);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* 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</a:rPr>
              <a:t>뷰에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산술 계산식이 포함된 경우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INSERT/UPDATE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시 에러 발생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*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단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DELETE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는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가능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1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2"/>
          <a:stretch/>
        </p:blipFill>
        <p:spPr bwMode="auto">
          <a:xfrm>
            <a:off x="8484432" y="1588957"/>
            <a:ext cx="2907678" cy="4392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688" y="3724275"/>
            <a:ext cx="4781249" cy="1176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801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11949</TotalTime>
  <Words>768</Words>
  <Application>Microsoft Office PowerPoint</Application>
  <PresentationFormat>와이드스크린</PresentationFormat>
  <Paragraphs>158</Paragraphs>
  <Slides>15</Slides>
  <Notes>15</Notes>
  <HiddenSlides>1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Lato Black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백 동현</cp:lastModifiedBy>
  <cp:revision>373</cp:revision>
  <dcterms:created xsi:type="dcterms:W3CDTF">2018-04-10T03:44:26Z</dcterms:created>
  <dcterms:modified xsi:type="dcterms:W3CDTF">2019-11-22T06:42:23Z</dcterms:modified>
</cp:coreProperties>
</file>