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4" r:id="rId2"/>
    <p:sldId id="328" r:id="rId3"/>
    <p:sldId id="392" r:id="rId4"/>
    <p:sldId id="447" r:id="rId5"/>
    <p:sldId id="446" r:id="rId6"/>
    <p:sldId id="445" r:id="rId7"/>
    <p:sldId id="406" r:id="rId8"/>
    <p:sldId id="431" r:id="rId9"/>
    <p:sldId id="405" r:id="rId10"/>
    <p:sldId id="403" r:id="rId11"/>
    <p:sldId id="432" r:id="rId12"/>
    <p:sldId id="426" r:id="rId13"/>
    <p:sldId id="437" r:id="rId14"/>
    <p:sldId id="438" r:id="rId15"/>
    <p:sldId id="439" r:id="rId16"/>
    <p:sldId id="423" r:id="rId17"/>
    <p:sldId id="440" r:id="rId18"/>
    <p:sldId id="441" r:id="rId19"/>
    <p:sldId id="442" r:id="rId20"/>
    <p:sldId id="44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6B9B8"/>
    <a:srgbClr val="653D3D"/>
    <a:srgbClr val="BDD7EE"/>
    <a:srgbClr val="C00000"/>
    <a:srgbClr val="2F5597"/>
    <a:srgbClr val="BF9000"/>
    <a:srgbClr val="262626"/>
    <a:srgbClr val="548235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4" autoAdjust="0"/>
    <p:restoredTop sz="84473" autoAdjust="0"/>
  </p:normalViewPr>
  <p:slideViewPr>
    <p:cSldViewPr snapToGrid="0">
      <p:cViewPr varScale="1">
        <p:scale>
          <a:sx n="67" d="100"/>
          <a:sy n="67" d="100"/>
        </p:scale>
        <p:origin x="84" y="6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65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90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444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Class.forName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  :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사용하고자 하는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JDBC</a:t>
            </a:r>
            <a:r>
              <a:rPr lang="en-US" altLang="ko-KR" baseline="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baseline="0" dirty="0">
                <a:solidFill>
                  <a:schemeClr val="tx1"/>
                </a:solidFill>
                <a:latin typeface="+mn-ea"/>
              </a:rPr>
              <a:t>드라이버를 지정하여</a:t>
            </a:r>
            <a:endParaRPr lang="en-US" altLang="ko-KR" baseline="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baseline="0" dirty="0">
                <a:solidFill>
                  <a:schemeClr val="tx1"/>
                </a:solidFill>
                <a:latin typeface="+mn-ea"/>
              </a:rPr>
              <a:t> 	     </a:t>
            </a:r>
            <a:r>
              <a:rPr lang="ko-KR" altLang="en-US" baseline="0" dirty="0">
                <a:solidFill>
                  <a:schemeClr val="tx1"/>
                </a:solidFill>
                <a:latin typeface="+mn-ea"/>
              </a:rPr>
              <a:t>해당 드라이버 내부에 있는 클래스들을 메모리에 로드</a:t>
            </a:r>
            <a:endParaRPr lang="en-US" altLang="ko-KR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altLang="ko-KR" baseline="0" dirty="0">
                <a:solidFill>
                  <a:schemeClr val="tx1"/>
                </a:solidFill>
                <a:latin typeface="+mn-lt"/>
              </a:rPr>
              <a:t>	     -&gt; </a:t>
            </a:r>
            <a:r>
              <a:rPr lang="en-US" altLang="ko-KR" baseline="0" dirty="0" err="1">
                <a:solidFill>
                  <a:schemeClr val="tx1"/>
                </a:solidFill>
                <a:latin typeface="+mn-lt"/>
              </a:rPr>
              <a:t>DriverManager</a:t>
            </a:r>
            <a:r>
              <a:rPr lang="en-US" altLang="ko-KR" baseline="0" dirty="0">
                <a:solidFill>
                  <a:schemeClr val="tx1"/>
                </a:solidFill>
                <a:latin typeface="+mn-lt"/>
              </a:rPr>
              <a:t>, Connection, Statement, </a:t>
            </a:r>
            <a:r>
              <a:rPr lang="en-US" altLang="ko-KR" baseline="0" dirty="0" err="1">
                <a:solidFill>
                  <a:schemeClr val="tx1"/>
                </a:solidFill>
                <a:latin typeface="+mn-lt"/>
              </a:rPr>
              <a:t>PreparedStatement</a:t>
            </a:r>
            <a:r>
              <a:rPr lang="en-US" altLang="ko-KR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baseline="0">
                <a:solidFill>
                  <a:schemeClr val="tx1"/>
                </a:solidFill>
                <a:latin typeface="+mn-lt"/>
              </a:rPr>
              <a:t>등을 로드</a:t>
            </a:r>
            <a:endParaRPr lang="en-US" altLang="ko-KR" baseline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289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22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9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98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35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890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381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639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99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878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58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253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02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600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005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79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5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JDBC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Library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등록 방법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57124" y="1723728"/>
            <a:ext cx="7077752" cy="4872389"/>
            <a:chOff x="1116013" y="1628775"/>
            <a:chExt cx="6985001" cy="4808538"/>
          </a:xfrm>
        </p:grpSpPr>
        <p:pic>
          <p:nvPicPr>
            <p:cNvPr id="10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013" y="1628775"/>
              <a:ext cx="6985000" cy="4808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6372226" y="2852738"/>
              <a:ext cx="1728788" cy="355157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00469" y="2372730"/>
              <a:ext cx="1203203" cy="290958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54902" y="2215267"/>
              <a:ext cx="988819" cy="216978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25538" y="1052513"/>
            <a:ext cx="684559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Java Project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우클릭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-&gt; Properties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등록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8162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Library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등록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5538" y="1052513"/>
            <a:ext cx="42116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OJDBC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Library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등록 확인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defRPr/>
            </a:pP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9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45" b="70369"/>
          <a:stretch/>
        </p:blipFill>
        <p:spPr bwMode="auto">
          <a:xfrm>
            <a:off x="3689770" y="1648778"/>
            <a:ext cx="4812460" cy="491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069153" y="4637323"/>
            <a:ext cx="4433077" cy="62422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4695" y="5805754"/>
            <a:ext cx="438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package Explorer</a:t>
            </a:r>
            <a:r>
              <a:rPr lang="ko-KR" altLang="en-US" sz="1400" dirty="0"/>
              <a:t>에 </a:t>
            </a:r>
            <a:r>
              <a:rPr lang="en-US" altLang="ko-KR" sz="1400" dirty="0"/>
              <a:t>Referenced Libraries</a:t>
            </a:r>
            <a:r>
              <a:rPr lang="ko-KR" altLang="en-US" sz="1400" dirty="0"/>
              <a:t>가 생기고</a:t>
            </a:r>
            <a:endParaRPr lang="en-US" altLang="ko-KR" sz="1400" dirty="0"/>
          </a:p>
          <a:p>
            <a:r>
              <a:rPr lang="en-US" altLang="ko-KR" sz="1400" dirty="0"/>
              <a:t>  ojdbc6.jar</a:t>
            </a:r>
            <a:r>
              <a:rPr lang="ko-KR" altLang="en-US" sz="1400" dirty="0"/>
              <a:t>가 생성됨</a:t>
            </a:r>
          </a:p>
        </p:txBody>
      </p:sp>
    </p:spTree>
    <p:extLst>
      <p:ext uri="{BB962C8B-B14F-4D97-AF65-F5344CB8AC3E}">
        <p14:creationId xmlns:p14="http://schemas.microsoft.com/office/powerpoint/2010/main" val="33821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25538" y="1052513"/>
            <a:ext cx="28321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DriverManager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256" y="1604963"/>
            <a:ext cx="9961563" cy="160293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데이터 원본에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JDBC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드라이버를 통하여 커넥션을 만드는 역할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Class.forName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통해 생성되며 반드시 예외처리를 해야 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직접 객체 생성이 불가능하고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getConnection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사용하여 객체 생성 가능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5538" y="3454624"/>
            <a:ext cx="230543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Connection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28256" y="3962354"/>
            <a:ext cx="9961563" cy="16020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특정 데이터 원본과 연결된 커넥션을 나타내며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Statement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객체를 생성할 때도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Connection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객체를 사용하여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createStatement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호출하여 생성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</a:rPr>
              <a:t>SQL</a:t>
            </a:r>
            <a:r>
              <a:rPr lang="ko-KR" altLang="en-US" dirty="0">
                <a:solidFill>
                  <a:schemeClr val="tx1"/>
                </a:solidFill>
              </a:rPr>
              <a:t>문장을 실행시키기 전에 우선 </a:t>
            </a:r>
            <a:r>
              <a:rPr lang="en-US" altLang="ko-KR" dirty="0">
                <a:solidFill>
                  <a:schemeClr val="tx1"/>
                </a:solidFill>
              </a:rPr>
              <a:t>Connection</a:t>
            </a:r>
            <a:r>
              <a:rPr lang="ko-KR" altLang="en-US" dirty="0">
                <a:solidFill>
                  <a:schemeClr val="tx1"/>
                </a:solidFill>
              </a:rPr>
              <a:t>객체가 있어야 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JDBC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사용</a:t>
            </a: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객체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915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25538" y="1052513"/>
            <a:ext cx="213840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Statement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256" y="1604963"/>
            <a:ext cx="9961563" cy="208261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Connection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객체에 의해 프로그램에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리턴되는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객체에 의해 구현되는 일종의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집합 정의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Connection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클래스의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createStatement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호출하여 얻어지며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생성된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Statement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객체로 질의문장을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String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객체에 담아 인자로 전달하여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executeQuery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호출하여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SQL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질의 수행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5538" y="3941850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28256" y="4449579"/>
            <a:ext cx="9961563" cy="2251023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try{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String query = “SELECT ID, LAST_NAME FROM EMP”;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stmt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conn.</a:t>
            </a:r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createStatement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()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rset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stmt.</a:t>
            </a:r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executeQuery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(query)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} catch(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SQLException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e){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e.printStackTrace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}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JDBC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사용</a:t>
            </a: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객체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6256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JDBC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사용</a:t>
            </a: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객체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538" y="1052513"/>
            <a:ext cx="345594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PreparedStatement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256" y="1604963"/>
            <a:ext cx="9961563" cy="182403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Connection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객체의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preparedStatement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메소드를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사용하여 객체 생성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SQL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문장이 미리 컴파일 되고 실행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시간동안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인수 값을 위한 공간을 확보한다는 점에서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Statement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와 다름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각각의 인수에 대해 위치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홀더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(?)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를 사용하여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SQL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문장을 정의할 수 있게 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5538" y="3612070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28256" y="4119799"/>
            <a:ext cx="9961563" cy="2520844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try{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String query = “INSERT INTO MEMBER VALUES(?, ?)”;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pstmt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conn.</a:t>
            </a:r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preparedStatement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(query)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pstmt.</a:t>
            </a:r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setString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(1, id)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pstmt.</a:t>
            </a:r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setString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(2, password)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} catch(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SQLException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e){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e.printStackTrace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();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}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6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25538" y="1052513"/>
            <a:ext cx="20004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ResultSet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8256" y="1604963"/>
            <a:ext cx="9961563" cy="1178446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SELECT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문을 사용한 질의 성공 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Result Set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반환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SQL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질의에 의해 생성된 테이블을 담고 있으며 커서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(cursor)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로 특정 행에 대한 참조 조작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JDBC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사용</a:t>
            </a: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객체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110727"/>
              </p:ext>
            </p:extLst>
          </p:nvPr>
        </p:nvGraphicFramePr>
        <p:xfrm>
          <a:off x="4652911" y="4198810"/>
          <a:ext cx="4632326" cy="2058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6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LAST_NAME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10001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JASON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10002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JACKSON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10003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JAMES</a:t>
                      </a:r>
                    </a:p>
                  </a:txBody>
                  <a:tcPr marL="91443" marR="91443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91443" marR="91443" marT="45710" marB="457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2155773" y="3035638"/>
            <a:ext cx="6121400" cy="3560299"/>
            <a:chOff x="2155773" y="3200528"/>
            <a:chExt cx="6121400" cy="3560299"/>
          </a:xfrm>
        </p:grpSpPr>
        <p:sp>
          <p:nvSpPr>
            <p:cNvPr id="8" name="TextBox 5"/>
            <p:cNvSpPr txBox="1">
              <a:spLocks noChangeArrowheads="1"/>
            </p:cNvSpPr>
            <p:nvPr/>
          </p:nvSpPr>
          <p:spPr bwMode="auto">
            <a:xfrm flipH="1">
              <a:off x="6397574" y="6422690"/>
              <a:ext cx="11430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600" dirty="0" err="1">
                  <a:latin typeface="+mn-ea"/>
                  <a:ea typeface="+mn-ea"/>
                  <a:cs typeface="Tahoma" panose="020B0604030504040204" pitchFamily="34" charset="0"/>
                </a:rPr>
                <a:t>ResultSet</a:t>
              </a:r>
              <a:endParaRPr lang="en-US" altLang="ko-KR" sz="2800" dirty="0"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3392436" y="4208125"/>
              <a:ext cx="936625" cy="304800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5" name="TextBox 7"/>
            <p:cNvSpPr txBox="1">
              <a:spLocks noChangeArrowheads="1"/>
            </p:cNvSpPr>
            <p:nvPr/>
          </p:nvSpPr>
          <p:spPr bwMode="auto">
            <a:xfrm flipH="1">
              <a:off x="2155773" y="4174788"/>
              <a:ext cx="12969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+mn-ea"/>
                  <a:ea typeface="+mn-ea"/>
                  <a:cs typeface="Tahoma" panose="020B0604030504040204" pitchFamily="34" charset="0"/>
                </a:rPr>
                <a:t>cursor </a:t>
              </a:r>
              <a:r>
                <a:rPr lang="ko-KR" altLang="en-US" sz="1600">
                  <a:latin typeface="+mn-ea"/>
                  <a:ea typeface="+mn-ea"/>
                  <a:cs typeface="Tahoma" panose="020B0604030504040204" pitchFamily="34" charset="0"/>
                </a:rPr>
                <a:t>위치</a:t>
              </a:r>
              <a:endParaRPr lang="en-US" altLang="ko-KR" sz="2800"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  <p:sp>
          <p:nvSpPr>
            <p:cNvPr id="16" name="원형 화살표 15"/>
            <p:cNvSpPr/>
            <p:nvPr/>
          </p:nvSpPr>
          <p:spPr>
            <a:xfrm rot="16200000" flipH="1">
              <a:off x="4424310" y="4154151"/>
              <a:ext cx="576263" cy="792162"/>
            </a:xfrm>
            <a:prstGeom prst="circularArrow">
              <a:avLst>
                <a:gd name="adj1" fmla="val 5025"/>
                <a:gd name="adj2" fmla="val 1142319"/>
                <a:gd name="adj3" fmla="val 19562607"/>
                <a:gd name="adj4" fmla="val 12102046"/>
                <a:gd name="adj5" fmla="val 125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TextBox 9"/>
            <p:cNvSpPr txBox="1">
              <a:spLocks noChangeArrowheads="1"/>
            </p:cNvSpPr>
            <p:nvPr/>
          </p:nvSpPr>
          <p:spPr bwMode="auto">
            <a:xfrm flipH="1">
              <a:off x="2736200" y="5192961"/>
              <a:ext cx="11245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600" dirty="0" err="1">
                  <a:latin typeface="+mn-ea"/>
                  <a:ea typeface="+mn-ea"/>
                  <a:cs typeface="Tahoma" panose="020B0604030504040204" pitchFamily="34" charset="0"/>
                </a:rPr>
                <a:t>rest.next</a:t>
              </a:r>
              <a:r>
                <a:rPr lang="en-US" altLang="ko-KR" sz="1600" dirty="0">
                  <a:latin typeface="+mn-ea"/>
                  <a:ea typeface="+mn-ea"/>
                  <a:cs typeface="Tahoma" panose="020B0604030504040204" pitchFamily="34" charset="0"/>
                </a:rPr>
                <a:t>()</a:t>
              </a:r>
              <a:endParaRPr lang="en-US" altLang="ko-KR" sz="2800" dirty="0"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  <p:sp>
          <p:nvSpPr>
            <p:cNvPr id="18" name="TextBox 10"/>
            <p:cNvSpPr txBox="1">
              <a:spLocks noChangeArrowheads="1"/>
            </p:cNvSpPr>
            <p:nvPr/>
          </p:nvSpPr>
          <p:spPr bwMode="auto">
            <a:xfrm flipH="1">
              <a:off x="5611761" y="4068425"/>
              <a:ext cx="36036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+mn-ea"/>
                  <a:ea typeface="+mn-ea"/>
                  <a:cs typeface="Tahoma" panose="020B0604030504040204" pitchFamily="34" charset="0"/>
                </a:rPr>
                <a:t>1</a:t>
              </a:r>
              <a:endParaRPr lang="en-US" altLang="ko-KR" sz="2800"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  <p:sp>
          <p:nvSpPr>
            <p:cNvPr id="19" name="TextBox 11"/>
            <p:cNvSpPr txBox="1">
              <a:spLocks noChangeArrowheads="1"/>
            </p:cNvSpPr>
            <p:nvPr/>
          </p:nvSpPr>
          <p:spPr bwMode="auto">
            <a:xfrm flipH="1">
              <a:off x="7916811" y="4068425"/>
              <a:ext cx="36036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+mn-ea"/>
                  <a:ea typeface="+mn-ea"/>
                  <a:cs typeface="Tahoma" panose="020B0604030504040204" pitchFamily="34" charset="0"/>
                </a:rPr>
                <a:t>2</a:t>
              </a:r>
              <a:endParaRPr lang="en-US" altLang="ko-KR" sz="2800"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  <p:sp>
          <p:nvSpPr>
            <p:cNvPr id="20" name="TextBox 12"/>
            <p:cNvSpPr txBox="1">
              <a:spLocks noChangeArrowheads="1"/>
            </p:cNvSpPr>
            <p:nvPr/>
          </p:nvSpPr>
          <p:spPr bwMode="auto">
            <a:xfrm flipH="1">
              <a:off x="4171898" y="3200528"/>
              <a:ext cx="410527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  <a:cs typeface="Tahoma" panose="020B0604030504040204" pitchFamily="34" charset="0"/>
                </a:rPr>
                <a:t>String id = </a:t>
              </a:r>
              <a:r>
                <a:rPr lang="en-US" altLang="ko-KR" sz="1600" dirty="0" err="1">
                  <a:latin typeface="+mn-ea"/>
                  <a:ea typeface="+mn-ea"/>
                  <a:cs typeface="Tahoma" panose="020B0604030504040204" pitchFamily="34" charset="0"/>
                </a:rPr>
                <a:t>rset.getString</a:t>
              </a:r>
              <a:r>
                <a:rPr lang="en-US" altLang="ko-KR" sz="1600" dirty="0">
                  <a:latin typeface="+mn-ea"/>
                  <a:ea typeface="+mn-ea"/>
                  <a:cs typeface="Tahoma" panose="020B0604030504040204" pitchFamily="34" charset="0"/>
                </a:rPr>
                <a:t>(“</a:t>
              </a:r>
              <a:r>
                <a:rPr lang="en-US" altLang="ko-KR" sz="1600" b="1" dirty="0">
                  <a:solidFill>
                    <a:srgbClr val="C00000"/>
                  </a:solidFill>
                  <a:latin typeface="+mn-ea"/>
                  <a:ea typeface="+mn-ea"/>
                  <a:cs typeface="Tahoma" panose="020B0604030504040204" pitchFamily="34" charset="0"/>
                </a:rPr>
                <a:t>ID</a:t>
              </a:r>
              <a:r>
                <a:rPr lang="en-US" altLang="ko-KR" sz="1600" dirty="0">
                  <a:latin typeface="+mn-ea"/>
                  <a:ea typeface="+mn-ea"/>
                  <a:cs typeface="Tahoma" panose="020B0604030504040204" pitchFamily="34" charset="0"/>
                </a:rPr>
                <a:t>”);</a:t>
              </a:r>
            </a:p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  <a:cs typeface="Tahoma" panose="020B0604030504040204" pitchFamily="34" charset="0"/>
                </a:rPr>
                <a:t>String </a:t>
              </a:r>
              <a:r>
                <a:rPr lang="en-US" altLang="ko-KR" sz="1600" dirty="0" err="1">
                  <a:latin typeface="+mn-ea"/>
                  <a:ea typeface="+mn-ea"/>
                  <a:cs typeface="Tahoma" panose="020B0604030504040204" pitchFamily="34" charset="0"/>
                </a:rPr>
                <a:t>lastName</a:t>
              </a:r>
              <a:r>
                <a:rPr lang="en-US" altLang="ko-KR" sz="1600" dirty="0">
                  <a:latin typeface="+mn-ea"/>
                  <a:ea typeface="+mn-ea"/>
                  <a:cs typeface="Tahoma" panose="020B0604030504040204" pitchFamily="34" charset="0"/>
                </a:rPr>
                <a:t> = </a:t>
              </a:r>
              <a:r>
                <a:rPr lang="en-US" altLang="ko-KR" sz="1600" dirty="0" err="1">
                  <a:latin typeface="+mn-ea"/>
                  <a:ea typeface="+mn-ea"/>
                  <a:cs typeface="Tahoma" panose="020B0604030504040204" pitchFamily="34" charset="0"/>
                </a:rPr>
                <a:t>rset.getString</a:t>
              </a:r>
              <a:r>
                <a:rPr lang="en-US" altLang="ko-KR" sz="1600" dirty="0">
                  <a:latin typeface="+mn-ea"/>
                  <a:ea typeface="+mn-ea"/>
                  <a:cs typeface="Tahoma" panose="020B0604030504040204" pitchFamily="34" charset="0"/>
                </a:rPr>
                <a:t>(</a:t>
              </a:r>
              <a:r>
                <a:rPr lang="en-US" altLang="ko-KR" sz="1600" b="1" dirty="0">
                  <a:solidFill>
                    <a:srgbClr val="C00000"/>
                  </a:solidFill>
                  <a:latin typeface="+mn-ea"/>
                  <a:ea typeface="+mn-ea"/>
                  <a:cs typeface="Tahoma" panose="020B0604030504040204" pitchFamily="34" charset="0"/>
                </a:rPr>
                <a:t>2</a:t>
              </a:r>
              <a:r>
                <a:rPr lang="en-US" altLang="ko-KR" sz="1600" dirty="0">
                  <a:latin typeface="+mn-ea"/>
                  <a:ea typeface="+mn-ea"/>
                  <a:cs typeface="Tahoma" panose="020B0604030504040204" pitchFamily="34" charset="0"/>
                </a:rPr>
                <a:t>);</a:t>
              </a:r>
              <a:endParaRPr lang="en-US" altLang="ko-KR" sz="2800" dirty="0"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  <p:cxnSp>
          <p:nvCxnSpPr>
            <p:cNvPr id="21" name="직선 화살표 연결선 20"/>
            <p:cNvCxnSpPr>
              <a:endCxn id="18" idx="1"/>
            </p:cNvCxnSpPr>
            <p:nvPr/>
          </p:nvCxnSpPr>
          <p:spPr>
            <a:xfrm flipH="1">
              <a:off x="5972123" y="3362381"/>
              <a:ext cx="684212" cy="875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endCxn id="19" idx="3"/>
            </p:cNvCxnSpPr>
            <p:nvPr/>
          </p:nvCxnSpPr>
          <p:spPr>
            <a:xfrm>
              <a:off x="7405141" y="3709778"/>
              <a:ext cx="511670" cy="527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원형 화살표 22"/>
            <p:cNvSpPr/>
            <p:nvPr/>
          </p:nvSpPr>
          <p:spPr>
            <a:xfrm rot="16200000" flipH="1">
              <a:off x="4424310" y="4573251"/>
              <a:ext cx="576263" cy="792162"/>
            </a:xfrm>
            <a:prstGeom prst="circularArrow">
              <a:avLst>
                <a:gd name="adj1" fmla="val 5025"/>
                <a:gd name="adj2" fmla="val 1142319"/>
                <a:gd name="adj3" fmla="val 19562607"/>
                <a:gd name="adj4" fmla="val 12102046"/>
                <a:gd name="adj5" fmla="val 125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원형 화살표 23"/>
            <p:cNvSpPr/>
            <p:nvPr/>
          </p:nvSpPr>
          <p:spPr>
            <a:xfrm rot="16200000" flipH="1">
              <a:off x="4424310" y="4992351"/>
              <a:ext cx="576263" cy="792162"/>
            </a:xfrm>
            <a:prstGeom prst="circularArrow">
              <a:avLst>
                <a:gd name="adj1" fmla="val 5025"/>
                <a:gd name="adj2" fmla="val 1142319"/>
                <a:gd name="adj3" fmla="val 19562607"/>
                <a:gd name="adj4" fmla="val 12102046"/>
                <a:gd name="adj5" fmla="val 125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원형 화살표 24"/>
            <p:cNvSpPr/>
            <p:nvPr/>
          </p:nvSpPr>
          <p:spPr>
            <a:xfrm rot="16200000" flipH="1">
              <a:off x="4424310" y="5411451"/>
              <a:ext cx="576263" cy="792162"/>
            </a:xfrm>
            <a:prstGeom prst="circularArrow">
              <a:avLst>
                <a:gd name="adj1" fmla="val 5025"/>
                <a:gd name="adj2" fmla="val 1142319"/>
                <a:gd name="adj3" fmla="val 19562607"/>
                <a:gd name="adj4" fmla="val 12102046"/>
                <a:gd name="adj5" fmla="val 125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원형 화살표 25"/>
            <p:cNvSpPr/>
            <p:nvPr/>
          </p:nvSpPr>
          <p:spPr>
            <a:xfrm rot="16200000" flipH="1">
              <a:off x="4424310" y="5830551"/>
              <a:ext cx="576263" cy="792162"/>
            </a:xfrm>
            <a:prstGeom prst="circularArrow">
              <a:avLst>
                <a:gd name="adj1" fmla="val 5025"/>
                <a:gd name="adj2" fmla="val 1142319"/>
                <a:gd name="adj3" fmla="val 19562607"/>
                <a:gd name="adj4" fmla="val 12102046"/>
                <a:gd name="adj5" fmla="val 125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TextBox 21"/>
            <p:cNvSpPr txBox="1">
              <a:spLocks noChangeArrowheads="1"/>
            </p:cNvSpPr>
            <p:nvPr/>
          </p:nvSpPr>
          <p:spPr bwMode="auto">
            <a:xfrm flipH="1">
              <a:off x="3884561" y="4571663"/>
              <a:ext cx="792162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+mn-ea"/>
                  <a:ea typeface="+mn-ea"/>
                  <a:cs typeface="Tahoma" panose="020B0604030504040204" pitchFamily="34" charset="0"/>
                </a:rPr>
                <a:t>true</a:t>
              </a:r>
              <a:endParaRPr lang="en-US" altLang="ko-KR" sz="2800"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  <p:sp>
          <p:nvSpPr>
            <p:cNvPr id="28" name="TextBox 22"/>
            <p:cNvSpPr txBox="1">
              <a:spLocks noChangeArrowheads="1"/>
            </p:cNvSpPr>
            <p:nvPr/>
          </p:nvSpPr>
          <p:spPr bwMode="auto">
            <a:xfrm flipH="1">
              <a:off x="3884561" y="5003463"/>
              <a:ext cx="792162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+mn-ea"/>
                  <a:ea typeface="+mn-ea"/>
                  <a:cs typeface="Tahoma" panose="020B0604030504040204" pitchFamily="34" charset="0"/>
                </a:rPr>
                <a:t>true</a:t>
              </a:r>
              <a:endParaRPr lang="en-US" altLang="ko-KR" sz="2800"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  <p:sp>
          <p:nvSpPr>
            <p:cNvPr id="29" name="TextBox 23"/>
            <p:cNvSpPr txBox="1">
              <a:spLocks noChangeArrowheads="1"/>
            </p:cNvSpPr>
            <p:nvPr/>
          </p:nvSpPr>
          <p:spPr bwMode="auto">
            <a:xfrm flipH="1">
              <a:off x="3884561" y="5425739"/>
              <a:ext cx="792162" cy="349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  <a:cs typeface="Tahoma" panose="020B0604030504040204" pitchFamily="34" charset="0"/>
                </a:rPr>
                <a:t>true</a:t>
              </a:r>
              <a:endParaRPr lang="en-US" altLang="ko-KR" sz="2800" dirty="0"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  <p:sp>
          <p:nvSpPr>
            <p:cNvPr id="30" name="TextBox 24"/>
            <p:cNvSpPr txBox="1">
              <a:spLocks noChangeArrowheads="1"/>
            </p:cNvSpPr>
            <p:nvPr/>
          </p:nvSpPr>
          <p:spPr bwMode="auto">
            <a:xfrm flipH="1">
              <a:off x="3884561" y="5849600"/>
              <a:ext cx="792162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+mn-ea"/>
                  <a:ea typeface="+mn-ea"/>
                  <a:cs typeface="Tahoma" panose="020B0604030504040204" pitchFamily="34" charset="0"/>
                </a:rPr>
                <a:t>true</a:t>
              </a:r>
              <a:endParaRPr lang="en-US" altLang="ko-KR" sz="2800"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  <p:sp>
          <p:nvSpPr>
            <p:cNvPr id="31" name="TextBox 25"/>
            <p:cNvSpPr txBox="1">
              <a:spLocks noChangeArrowheads="1"/>
            </p:cNvSpPr>
            <p:nvPr/>
          </p:nvSpPr>
          <p:spPr bwMode="auto">
            <a:xfrm flipH="1">
              <a:off x="3884561" y="6276638"/>
              <a:ext cx="792162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latin typeface="+mn-ea"/>
                  <a:ea typeface="+mn-ea"/>
                  <a:cs typeface="Tahoma" panose="020B0604030504040204" pitchFamily="34" charset="0"/>
                </a:rPr>
                <a:t>false</a:t>
              </a:r>
              <a:endParaRPr lang="en-US" altLang="ko-KR" sz="2800" dirty="0">
                <a:latin typeface="+mn-ea"/>
                <a:ea typeface="+mn-ea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875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5538" y="1052513"/>
            <a:ext cx="659366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DriverManager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해당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DBMS Driver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등록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JDBC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코딩 절차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36822" y="1893074"/>
            <a:ext cx="9402242" cy="4505126"/>
            <a:chOff x="2514938" y="1968500"/>
            <a:chExt cx="9402242" cy="4505126"/>
          </a:xfrm>
        </p:grpSpPr>
        <p:sp>
          <p:nvSpPr>
            <p:cNvPr id="12" name="직사각형 11"/>
            <p:cNvSpPr/>
            <p:nvPr/>
          </p:nvSpPr>
          <p:spPr>
            <a:xfrm>
              <a:off x="5107325" y="2779712"/>
              <a:ext cx="6809855" cy="100806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 err="1">
                  <a:solidFill>
                    <a:schemeClr val="tx1"/>
                  </a:solidFill>
                  <a:latin typeface="+mn-ea"/>
                </a:rPr>
                <a:t>Class.forName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(“</a:t>
              </a:r>
              <a:r>
                <a:rPr lang="en-US" altLang="ko-KR" dirty="0" err="1">
                  <a:solidFill>
                    <a:schemeClr val="tx1"/>
                  </a:solidFill>
                  <a:latin typeface="+mn-ea"/>
                </a:rPr>
                <a:t>oracle.jdbc.driver.OracleDriver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”);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514938" y="1987550"/>
              <a:ext cx="2376487" cy="43338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Driver </a:t>
              </a:r>
              <a:r>
                <a:rPr lang="ko-KR" altLang="en-US" dirty="0">
                  <a:solidFill>
                    <a:schemeClr val="bg1"/>
                  </a:solidFill>
                  <a:latin typeface="+mn-ea"/>
                </a:rPr>
                <a:t>등록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514938" y="2708275"/>
              <a:ext cx="2376487" cy="431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DBMS </a:t>
              </a: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연결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14938" y="3429000"/>
              <a:ext cx="2376487" cy="431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schemeClr val="tx1"/>
                  </a:solidFill>
                  <a:latin typeface="+mn-ea"/>
                </a:rPr>
                <a:t>Statement </a:t>
              </a: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생성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4938" y="4148137"/>
              <a:ext cx="2376487" cy="431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SQL </a:t>
              </a: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전송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514938" y="4868862"/>
              <a:ext cx="2376487" cy="431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결과 받기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514938" y="5588000"/>
              <a:ext cx="2376487" cy="4333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닫기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객체 반환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)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3703181" y="2420937"/>
              <a:ext cx="0" cy="287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3703181" y="3140075"/>
              <a:ext cx="0" cy="288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3703181" y="3860800"/>
              <a:ext cx="0" cy="2873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3703181" y="4579937"/>
              <a:ext cx="0" cy="288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3703181" y="5300662"/>
              <a:ext cx="0" cy="287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5107325" y="3932237"/>
              <a:ext cx="6809855" cy="208915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dirty="0" err="1">
                  <a:solidFill>
                    <a:schemeClr val="tx1"/>
                  </a:solidFill>
                  <a:latin typeface="+mn-ea"/>
                </a:rPr>
                <a:t>cf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) </a:t>
              </a: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다른 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DB</a:t>
              </a: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설정</a:t>
              </a:r>
              <a:endParaRPr lang="en-US" altLang="ko-KR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MSSQL : </a:t>
              </a:r>
              <a:r>
                <a:rPr lang="en-US" altLang="ko-KR" dirty="0" err="1">
                  <a:solidFill>
                    <a:schemeClr val="tx1"/>
                  </a:solidFill>
                  <a:latin typeface="+mn-ea"/>
                </a:rPr>
                <a:t>Class.forName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(“</a:t>
              </a:r>
              <a:r>
                <a:rPr lang="en-US" altLang="ko-KR" dirty="0" err="1">
                  <a:solidFill>
                    <a:schemeClr val="tx1"/>
                  </a:solidFill>
                  <a:latin typeface="+mn-ea"/>
                </a:rPr>
                <a:t>com.Microsoft.jdbc.sqlserver.SQLServerDriver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”);</a:t>
              </a:r>
            </a:p>
            <a:p>
              <a:pPr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MySQL :</a:t>
              </a:r>
            </a:p>
            <a:p>
              <a:pPr>
                <a:defRPr/>
              </a:pPr>
              <a:r>
                <a:rPr lang="en-US" altLang="ko-KR" dirty="0" err="1">
                  <a:solidFill>
                    <a:schemeClr val="tx1"/>
                  </a:solidFill>
                  <a:latin typeface="+mn-ea"/>
                </a:rPr>
                <a:t>Class.forName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(“</a:t>
              </a:r>
              <a:r>
                <a:rPr lang="en-US" altLang="ko-KR" dirty="0" err="1">
                  <a:solidFill>
                    <a:schemeClr val="tx1"/>
                  </a:solidFill>
                  <a:latin typeface="+mn-ea"/>
                </a:rPr>
                <a:t>org.gjt.mm.mysql.Driver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”);</a:t>
              </a: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순서도: 저장 데이터 26"/>
            <p:cNvSpPr/>
            <p:nvPr/>
          </p:nvSpPr>
          <p:spPr>
            <a:xfrm flipH="1">
              <a:off x="5180348" y="1968500"/>
              <a:ext cx="2329723" cy="503237"/>
            </a:xfrm>
            <a:prstGeom prst="flowChartOnlineStorag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pc="-100" dirty="0">
                  <a:solidFill>
                    <a:schemeClr val="bg1"/>
                  </a:solidFill>
                  <a:latin typeface="+mn-ea"/>
                </a:rPr>
                <a:t>DriverManager</a:t>
              </a:r>
              <a:endParaRPr lang="ko-KR" altLang="en-US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514938" y="6165849"/>
              <a:ext cx="4201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* </a:t>
              </a:r>
              <a:r>
                <a:rPr lang="ko-KR" altLang="en-US" sz="1400" dirty="0"/>
                <a:t>반드시 </a:t>
              </a:r>
              <a:r>
                <a:rPr lang="en-US" altLang="ko-KR" sz="1400" dirty="0" err="1"/>
                <a:t>ClassNotFoundException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처리를 해야 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263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5538" y="1052513"/>
            <a:ext cx="69951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Driver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로부터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Connection instance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획득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JDBC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코딩 절차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87266" y="2689772"/>
            <a:ext cx="6809855" cy="100806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public static Connection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getConnection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url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String user, String password) throws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SQLException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94879" y="1897610"/>
            <a:ext cx="2376487" cy="4333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Driver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94879" y="2618335"/>
            <a:ext cx="2376487" cy="431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DBMS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연결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394879" y="3339060"/>
            <a:ext cx="2376487" cy="431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Statement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생성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94879" y="4058197"/>
            <a:ext cx="2376487" cy="431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SQL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전송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394879" y="4778922"/>
            <a:ext cx="2376487" cy="431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결과 받기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394879" y="5498060"/>
            <a:ext cx="2376487" cy="4333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닫기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객체 반환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583122" y="2330997"/>
            <a:ext cx="0" cy="287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583122" y="3050135"/>
            <a:ext cx="0" cy="288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583122" y="3770860"/>
            <a:ext cx="0" cy="28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583122" y="4489997"/>
            <a:ext cx="0" cy="288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583122" y="5210722"/>
            <a:ext cx="0" cy="287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987266" y="3842297"/>
            <a:ext cx="6809855" cy="208915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Connection conn =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DriverManager.getConnection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		“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jdbc:oracle:thin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:@127.0.0.1:1521:xe”,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			“SCOTT</a:t>
            </a:r>
            <a:r>
              <a:rPr lang="en-US" altLang="ko-KR">
                <a:solidFill>
                  <a:schemeClr val="tx1"/>
                </a:solidFill>
                <a:latin typeface="+mn-ea"/>
              </a:rPr>
              <a:t>”, “TIGER”);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4879" y="6075909"/>
            <a:ext cx="329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반드시 </a:t>
            </a:r>
            <a:r>
              <a:rPr lang="en-US" altLang="ko-KR" sz="1400" dirty="0" err="1"/>
              <a:t>SQLException</a:t>
            </a:r>
            <a:r>
              <a:rPr lang="en-US" altLang="ko-KR" sz="1400" dirty="0"/>
              <a:t> </a:t>
            </a:r>
            <a:r>
              <a:rPr lang="ko-KR" altLang="en-US" sz="1400" dirty="0"/>
              <a:t>처리를 해야 함</a:t>
            </a:r>
          </a:p>
        </p:txBody>
      </p:sp>
      <p:sp>
        <p:nvSpPr>
          <p:cNvPr id="28" name="순서도: 저장 데이터 27"/>
          <p:cNvSpPr/>
          <p:nvPr/>
        </p:nvSpPr>
        <p:spPr>
          <a:xfrm flipH="1">
            <a:off x="4060289" y="1880669"/>
            <a:ext cx="2329723" cy="503237"/>
          </a:xfrm>
          <a:prstGeom prst="flowChartOnlineStorag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pc="-100" dirty="0">
                <a:solidFill>
                  <a:schemeClr val="bg1"/>
                </a:solidFill>
                <a:latin typeface="+mn-ea"/>
              </a:rPr>
              <a:t>DriverManager</a:t>
            </a:r>
            <a:endParaRPr lang="ko-KR" altLang="en-US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순서도: 저장 데이터 28"/>
          <p:cNvSpPr/>
          <p:nvPr/>
        </p:nvSpPr>
        <p:spPr>
          <a:xfrm flipH="1">
            <a:off x="6058326" y="1880669"/>
            <a:ext cx="1925391" cy="503237"/>
          </a:xfrm>
          <a:prstGeom prst="flowChartOnlineStorag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pc="-100" dirty="0">
                <a:solidFill>
                  <a:schemeClr val="bg1"/>
                </a:solidFill>
                <a:latin typeface="+mn-ea"/>
              </a:rPr>
              <a:t>Connection</a:t>
            </a:r>
            <a:endParaRPr lang="ko-KR" altLang="en-US" spc="-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8653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5538" y="1052513"/>
            <a:ext cx="819615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Connection instance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로부터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Statement instance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획득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JDBC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코딩 절차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87266" y="2689772"/>
            <a:ext cx="6809855" cy="100806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Statement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stmt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conn.createStatement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();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94879" y="1897610"/>
            <a:ext cx="2376487" cy="4333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Driver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94879" y="2618335"/>
            <a:ext cx="2376487" cy="431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DBMS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연결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394879" y="3339060"/>
            <a:ext cx="2376487" cy="431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  <a:latin typeface="+mn-ea"/>
              </a:rPr>
              <a:t>Statement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생성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94879" y="4058197"/>
            <a:ext cx="2376487" cy="431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SQL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전송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394879" y="4778922"/>
            <a:ext cx="2376487" cy="431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결과 받기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394879" y="5498060"/>
            <a:ext cx="2376487" cy="4333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닫기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객체 반환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583122" y="2330997"/>
            <a:ext cx="0" cy="287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583122" y="3050135"/>
            <a:ext cx="0" cy="288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583122" y="3770860"/>
            <a:ext cx="0" cy="28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583122" y="4489997"/>
            <a:ext cx="0" cy="288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583122" y="5210722"/>
            <a:ext cx="0" cy="287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94879" y="6075909"/>
            <a:ext cx="329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반드시 </a:t>
            </a:r>
            <a:r>
              <a:rPr lang="en-US" altLang="ko-KR" sz="1400" dirty="0" err="1"/>
              <a:t>SQLException</a:t>
            </a:r>
            <a:r>
              <a:rPr lang="en-US" altLang="ko-KR" sz="1400" dirty="0"/>
              <a:t> </a:t>
            </a:r>
            <a:r>
              <a:rPr lang="ko-KR" altLang="en-US" sz="1400" dirty="0"/>
              <a:t>처리를 해야 함</a:t>
            </a:r>
          </a:p>
        </p:txBody>
      </p:sp>
      <p:sp>
        <p:nvSpPr>
          <p:cNvPr id="28" name="순서도: 저장 데이터 27"/>
          <p:cNvSpPr/>
          <p:nvPr/>
        </p:nvSpPr>
        <p:spPr>
          <a:xfrm flipH="1">
            <a:off x="4060289" y="1880669"/>
            <a:ext cx="2329723" cy="503237"/>
          </a:xfrm>
          <a:prstGeom prst="flowChartOnlineStorag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pc="-100" dirty="0">
                <a:solidFill>
                  <a:schemeClr val="bg1"/>
                </a:solidFill>
                <a:latin typeface="+mn-ea"/>
              </a:rPr>
              <a:t>DriverManager</a:t>
            </a:r>
            <a:endParaRPr lang="ko-KR" altLang="en-US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순서도: 저장 데이터 28"/>
          <p:cNvSpPr/>
          <p:nvPr/>
        </p:nvSpPr>
        <p:spPr>
          <a:xfrm flipH="1">
            <a:off x="6058326" y="1880669"/>
            <a:ext cx="1925391" cy="503237"/>
          </a:xfrm>
          <a:prstGeom prst="flowChartOnlineStorag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pc="-100" dirty="0">
                <a:solidFill>
                  <a:schemeClr val="bg1"/>
                </a:solidFill>
                <a:latin typeface="+mn-ea"/>
              </a:rPr>
              <a:t>Connection</a:t>
            </a:r>
            <a:endParaRPr lang="ko-KR" altLang="en-US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순서도: 저장 데이터 29"/>
          <p:cNvSpPr/>
          <p:nvPr/>
        </p:nvSpPr>
        <p:spPr>
          <a:xfrm flipH="1">
            <a:off x="7684226" y="1880669"/>
            <a:ext cx="1750355" cy="503237"/>
          </a:xfrm>
          <a:prstGeom prst="flowChartOnlineStorag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pc="-100" dirty="0">
                <a:solidFill>
                  <a:schemeClr val="bg1"/>
                </a:solidFill>
                <a:latin typeface="+mn-ea"/>
              </a:rPr>
              <a:t>Statement</a:t>
            </a:r>
            <a:endParaRPr lang="ko-KR" altLang="en-US" spc="-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7168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5538" y="1052513"/>
            <a:ext cx="675024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Statement method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이용하여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SQL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 실행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JDBC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코딩 절차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87266" y="2869652"/>
            <a:ext cx="6809855" cy="187811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String query = “SELECT ID, LAST_NAME FROM EMP”;</a:t>
            </a:r>
          </a:p>
          <a:p>
            <a:pPr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ResultSet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rset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stmt.executeQuery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(query);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while(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rset.next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()){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rset.getString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(“ID”) + “\t” + 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rset.getString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(2));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94879" y="2077490"/>
            <a:ext cx="2376487" cy="4333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Driver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94879" y="2798215"/>
            <a:ext cx="2376487" cy="431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DBMS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연결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394879" y="3518940"/>
            <a:ext cx="2376487" cy="431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+mn-ea"/>
              </a:rPr>
              <a:t>Statement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생성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94879" y="4238077"/>
            <a:ext cx="2376487" cy="431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SQL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전송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394879" y="4958802"/>
            <a:ext cx="2376487" cy="4318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bg1"/>
                </a:solidFill>
                <a:latin typeface="+mn-ea"/>
              </a:rPr>
              <a:t>결과 받기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394879" y="5677940"/>
            <a:ext cx="2376487" cy="4333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닫기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객체 반환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583122" y="2510877"/>
            <a:ext cx="0" cy="287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583122" y="3230015"/>
            <a:ext cx="0" cy="288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583122" y="3950740"/>
            <a:ext cx="0" cy="28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583122" y="4669877"/>
            <a:ext cx="0" cy="288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583122" y="5390602"/>
            <a:ext cx="0" cy="287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987266" y="4958802"/>
            <a:ext cx="6809855" cy="11525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String query = “UPDATE EMP SET LAST_NAME = ‘KIM’”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		+ “ WHERE ID = ‘10000’”;</a:t>
            </a:r>
          </a:p>
          <a:p>
            <a:pPr>
              <a:defRPr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stmt.executeUpdate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(query);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4879" y="6235350"/>
            <a:ext cx="329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반드시 </a:t>
            </a:r>
            <a:r>
              <a:rPr lang="en-US" altLang="ko-KR" sz="1400" dirty="0" err="1"/>
              <a:t>SQLException</a:t>
            </a:r>
            <a:r>
              <a:rPr lang="en-US" altLang="ko-KR" sz="1400" dirty="0"/>
              <a:t> </a:t>
            </a:r>
            <a:r>
              <a:rPr lang="ko-KR" altLang="en-US" sz="1400" dirty="0"/>
              <a:t>처리를 해야 함</a:t>
            </a:r>
          </a:p>
        </p:txBody>
      </p:sp>
      <p:sp>
        <p:nvSpPr>
          <p:cNvPr id="27" name="순서도: 저장 데이터 26"/>
          <p:cNvSpPr/>
          <p:nvPr/>
        </p:nvSpPr>
        <p:spPr>
          <a:xfrm flipH="1">
            <a:off x="4060289" y="2060549"/>
            <a:ext cx="2329723" cy="503237"/>
          </a:xfrm>
          <a:prstGeom prst="flowChartOnlineStorag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pc="-100" dirty="0">
                <a:solidFill>
                  <a:schemeClr val="bg1"/>
                </a:solidFill>
                <a:latin typeface="+mn-ea"/>
              </a:rPr>
              <a:t>DriverManager</a:t>
            </a:r>
            <a:endParaRPr lang="ko-KR" altLang="en-US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순서도: 저장 데이터 27"/>
          <p:cNvSpPr/>
          <p:nvPr/>
        </p:nvSpPr>
        <p:spPr>
          <a:xfrm flipH="1">
            <a:off x="6058326" y="2060549"/>
            <a:ext cx="1925391" cy="503237"/>
          </a:xfrm>
          <a:prstGeom prst="flowChartOnlineStorag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pc="-100" dirty="0">
                <a:solidFill>
                  <a:schemeClr val="bg1"/>
                </a:solidFill>
                <a:latin typeface="+mn-ea"/>
              </a:rPr>
              <a:t>Connection</a:t>
            </a:r>
            <a:endParaRPr lang="ko-KR" altLang="en-US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순서도: 저장 데이터 28"/>
          <p:cNvSpPr/>
          <p:nvPr/>
        </p:nvSpPr>
        <p:spPr>
          <a:xfrm flipH="1">
            <a:off x="7684226" y="2060549"/>
            <a:ext cx="1750355" cy="503237"/>
          </a:xfrm>
          <a:prstGeom prst="flowChartOnlineStorag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pc="-100" dirty="0">
                <a:solidFill>
                  <a:schemeClr val="bg1"/>
                </a:solidFill>
                <a:latin typeface="+mn-ea"/>
              </a:rPr>
              <a:t>Statement</a:t>
            </a:r>
            <a:endParaRPr lang="ko-KR" altLang="en-US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순서도: 저장 데이터 29"/>
          <p:cNvSpPr/>
          <p:nvPr/>
        </p:nvSpPr>
        <p:spPr>
          <a:xfrm flipH="1">
            <a:off x="9137243" y="2060549"/>
            <a:ext cx="1591233" cy="503237"/>
          </a:xfrm>
          <a:prstGeom prst="flowChartOnlineStorag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pc="-100" dirty="0" err="1">
                <a:solidFill>
                  <a:schemeClr val="bg1"/>
                </a:solidFill>
                <a:latin typeface="+mn-ea"/>
              </a:rPr>
              <a:t>ResultSet</a:t>
            </a:r>
            <a:endParaRPr lang="ko-KR" altLang="en-US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25538" y="1414773"/>
            <a:ext cx="996420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실행결과를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ResultSet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(Select)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혹은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형 변수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(DML)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받아서 처리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992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JDBC(Java </a:t>
            </a:r>
            <a:r>
              <a:rPr lang="en-US" altLang="ko-K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DataBase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Connectivity)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33413" y="1125539"/>
            <a:ext cx="10931525" cy="62706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Java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접근할 수 있게 해주는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Java Programming API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179637" y="2035177"/>
            <a:ext cx="7839075" cy="4406534"/>
            <a:chOff x="2179637" y="2035177"/>
            <a:chExt cx="7839075" cy="4406534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179637" y="3984459"/>
              <a:ext cx="1719262" cy="6477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어플리케이션</a:t>
              </a:r>
            </a:p>
          </p:txBody>
        </p:sp>
        <p:sp>
          <p:nvSpPr>
            <p:cNvPr id="7" name="타원 6"/>
            <p:cNvSpPr/>
            <p:nvPr/>
          </p:nvSpPr>
          <p:spPr>
            <a:xfrm>
              <a:off x="4330699" y="3984459"/>
              <a:ext cx="1655763" cy="6477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JDBC</a:t>
              </a:r>
            </a:p>
            <a:p>
              <a:pPr algn="ctr">
                <a:defRPr/>
              </a:pPr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Interface</a:t>
              </a: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508749" y="2589642"/>
              <a:ext cx="1719263" cy="6477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Oracle JDBC</a:t>
              </a:r>
            </a:p>
            <a:p>
              <a:pPr algn="ctr">
                <a:defRPr/>
              </a:pP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Driver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508749" y="3975133"/>
              <a:ext cx="1719263" cy="6477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MySQL JDBC</a:t>
              </a:r>
            </a:p>
            <a:p>
              <a:pPr algn="ctr">
                <a:defRPr/>
              </a:pP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Driver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508749" y="5360624"/>
              <a:ext cx="1719263" cy="64928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Sybase JDBC</a:t>
              </a:r>
            </a:p>
            <a:p>
              <a:pPr algn="ctr">
                <a:defRPr/>
              </a:pPr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Driver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원통 13"/>
            <p:cNvSpPr/>
            <p:nvPr/>
          </p:nvSpPr>
          <p:spPr>
            <a:xfrm>
              <a:off x="8867774" y="2409461"/>
              <a:ext cx="1150938" cy="1008063"/>
            </a:xfrm>
            <a:prstGeom prst="can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Oracle</a:t>
              </a:r>
            </a:p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DBMS</a:t>
              </a: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" name="원통 14"/>
            <p:cNvSpPr/>
            <p:nvPr/>
          </p:nvSpPr>
          <p:spPr>
            <a:xfrm>
              <a:off x="8867774" y="3776299"/>
              <a:ext cx="1150938" cy="1008062"/>
            </a:xfrm>
            <a:prstGeom prst="can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MySQL</a:t>
              </a:r>
            </a:p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DBMS</a:t>
              </a: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원통 15"/>
            <p:cNvSpPr/>
            <p:nvPr/>
          </p:nvSpPr>
          <p:spPr>
            <a:xfrm>
              <a:off x="8867774" y="5144724"/>
              <a:ext cx="1150938" cy="1008062"/>
            </a:xfrm>
            <a:prstGeom prst="can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Sybase</a:t>
              </a:r>
            </a:p>
            <a:p>
              <a:pPr algn="ctr"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DBMS</a:t>
              </a:r>
              <a:endParaRPr lang="ko-KR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3898899" y="4308309"/>
              <a:ext cx="431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1" idx="3"/>
              <a:endCxn id="14" idx="2"/>
            </p:cNvCxnSpPr>
            <p:nvPr/>
          </p:nvCxnSpPr>
          <p:spPr>
            <a:xfrm>
              <a:off x="8228012" y="2913492"/>
              <a:ext cx="63976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8228012" y="4280330"/>
              <a:ext cx="6397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8228012" y="5687649"/>
              <a:ext cx="6397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2" idx="1"/>
              <a:endCxn id="7" idx="6"/>
            </p:cNvCxnSpPr>
            <p:nvPr/>
          </p:nvCxnSpPr>
          <p:spPr>
            <a:xfrm flipH="1">
              <a:off x="5986462" y="4298983"/>
              <a:ext cx="522287" cy="93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230937" y="2913492"/>
              <a:ext cx="269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6224587" y="5674949"/>
              <a:ext cx="269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6224587" y="2912699"/>
              <a:ext cx="0" cy="2762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모서리가 둥근 직사각형 26"/>
            <p:cNvSpPr/>
            <p:nvPr/>
          </p:nvSpPr>
          <p:spPr>
            <a:xfrm>
              <a:off x="6310868" y="2035177"/>
              <a:ext cx="2084102" cy="4406534"/>
            </a:xfrm>
            <a:prstGeom prst="roundRect">
              <a:avLst>
                <a:gd name="adj" fmla="val 6183"/>
              </a:avLst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6387067" y="2122400"/>
              <a:ext cx="8967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800" dirty="0">
                  <a:latin typeface="+mn-ea"/>
                  <a:ea typeface="+mn-ea"/>
                </a:rPr>
                <a:t>Library</a:t>
              </a:r>
              <a:endParaRPr lang="ko-KR" altLang="en-US" sz="18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360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5538" y="1052513"/>
            <a:ext cx="82686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DB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로 부터 획득한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instance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들을 획득한 역순으로 반환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JDBC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코딩 절차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87266" y="2689772"/>
            <a:ext cx="6809855" cy="100806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rset.close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(); //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ResultSet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사용한 </a:t>
            </a:r>
            <a:r>
              <a:rPr lang="ko-KR" altLang="en-US">
                <a:solidFill>
                  <a:schemeClr val="tx1"/>
                </a:solidFill>
                <a:latin typeface="+mn-ea"/>
              </a:rPr>
              <a:t>경우 반환 처리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stmt.close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();</a:t>
            </a:r>
          </a:p>
          <a:p>
            <a:pPr>
              <a:defRPr/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conn.close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();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94879" y="1897610"/>
            <a:ext cx="2376487" cy="4333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Driver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94879" y="2618335"/>
            <a:ext cx="2376487" cy="431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DBMS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연결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394879" y="3339060"/>
            <a:ext cx="2376487" cy="431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Statement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생성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94879" y="4058197"/>
            <a:ext cx="2376487" cy="431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SQL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전송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394879" y="4778922"/>
            <a:ext cx="2376487" cy="431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결과 받기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394879" y="5498060"/>
            <a:ext cx="2376487" cy="43338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bg1"/>
                </a:solidFill>
                <a:latin typeface="+mn-ea"/>
              </a:rPr>
              <a:t>닫기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객체 반환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583122" y="2330997"/>
            <a:ext cx="0" cy="287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583122" y="3050135"/>
            <a:ext cx="0" cy="288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583122" y="3770860"/>
            <a:ext cx="0" cy="287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583122" y="4489997"/>
            <a:ext cx="0" cy="288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583122" y="5210722"/>
            <a:ext cx="0" cy="287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94879" y="6075909"/>
            <a:ext cx="329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반드시 </a:t>
            </a:r>
            <a:r>
              <a:rPr lang="en-US" altLang="ko-KR" sz="1400" dirty="0" err="1"/>
              <a:t>SQLException</a:t>
            </a:r>
            <a:r>
              <a:rPr lang="en-US" altLang="ko-KR" sz="1400" dirty="0"/>
              <a:t> </a:t>
            </a:r>
            <a:r>
              <a:rPr lang="ko-KR" altLang="en-US" sz="1400" dirty="0"/>
              <a:t>처리를 해야 함</a:t>
            </a:r>
          </a:p>
        </p:txBody>
      </p:sp>
    </p:spTree>
    <p:extLst>
      <p:ext uri="{BB962C8B-B14F-4D97-AF65-F5344CB8AC3E}">
        <p14:creationId xmlns:p14="http://schemas.microsoft.com/office/powerpoint/2010/main" val="288112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25538" y="1052513"/>
            <a:ext cx="275235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java.sql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패키지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JDBC(Java </a:t>
            </a:r>
            <a:r>
              <a:rPr lang="en-US" altLang="ko-K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DataBase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 Connectivity)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501716" y="1825416"/>
            <a:ext cx="6537687" cy="4468698"/>
            <a:chOff x="1403350" y="2081167"/>
            <a:chExt cx="6184900" cy="4227558"/>
          </a:xfrm>
        </p:grpSpPr>
        <p:pic>
          <p:nvPicPr>
            <p:cNvPr id="12" name="그림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9" r="48347" b="62457"/>
            <a:stretch/>
          </p:blipFill>
          <p:spPr bwMode="auto">
            <a:xfrm>
              <a:off x="1403350" y="2081167"/>
              <a:ext cx="6184900" cy="4227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1403350" y="3429001"/>
              <a:ext cx="2160588" cy="199465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052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Character Set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설정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33413" y="1125538"/>
            <a:ext cx="10931525" cy="109300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문자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인코딩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방식이 맞지 않으면 해당 문자가 제대로 출력되지 않아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이클립스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작업 파일에 대한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문자셋을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UTF-8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로 일치시켜야 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84901" y="2501118"/>
            <a:ext cx="6651141" cy="3558285"/>
            <a:chOff x="2784901" y="2501118"/>
            <a:chExt cx="6651141" cy="355828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4901" y="2501118"/>
              <a:ext cx="6651141" cy="3558285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 bwMode="auto">
            <a:xfrm>
              <a:off x="6706553" y="5568591"/>
              <a:ext cx="2424372" cy="31154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708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Character Set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설정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5538" y="1052513"/>
            <a:ext cx="30123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기본 문자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인코딩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50836" y="1723728"/>
            <a:ext cx="6917365" cy="4411736"/>
            <a:chOff x="1880489" y="1723728"/>
            <a:chExt cx="8431021" cy="4794347"/>
          </a:xfrm>
        </p:grpSpPr>
        <p:pic>
          <p:nvPicPr>
            <p:cNvPr id="10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0489" y="1723728"/>
              <a:ext cx="8431021" cy="4794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직사각형 12"/>
            <p:cNvSpPr/>
            <p:nvPr/>
          </p:nvSpPr>
          <p:spPr bwMode="auto">
            <a:xfrm>
              <a:off x="2339113" y="3562268"/>
              <a:ext cx="1008168" cy="18385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9194244" y="5918024"/>
              <a:ext cx="1008166" cy="274771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4137900" y="5643253"/>
              <a:ext cx="1958099" cy="274771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850836" y="6149936"/>
            <a:ext cx="569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General – Workspace – Text file encoding – other</a:t>
            </a:r>
            <a:r>
              <a:rPr lang="ko-KR" altLang="en-US" sz="1400" dirty="0"/>
              <a:t>에서 </a:t>
            </a:r>
            <a:r>
              <a:rPr lang="en-US" altLang="ko-KR" sz="1400" dirty="0"/>
              <a:t>UTF-8 </a:t>
            </a:r>
            <a:r>
              <a:rPr lang="ko-KR" altLang="en-US" sz="1400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200773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Character Set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설정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5538" y="1052513"/>
            <a:ext cx="30123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기본 문자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인코딩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55003" y="5955066"/>
            <a:ext cx="4712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General – Editors – Text Editors – Spelling</a:t>
            </a:r>
            <a:r>
              <a:rPr lang="ko-KR" altLang="en-US" sz="1400" dirty="0"/>
              <a:t> </a:t>
            </a:r>
            <a:r>
              <a:rPr lang="en-US" altLang="ko-KR" sz="1400" dirty="0"/>
              <a:t>UTF-8 </a:t>
            </a:r>
            <a:r>
              <a:rPr lang="ko-KR" altLang="en-US" sz="1400" dirty="0"/>
              <a:t>변경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155003" y="1723728"/>
            <a:ext cx="5881994" cy="4221915"/>
            <a:chOff x="2216907" y="1764338"/>
            <a:chExt cx="7848600" cy="4135438"/>
          </a:xfrm>
        </p:grpSpPr>
        <p:pic>
          <p:nvPicPr>
            <p:cNvPr id="11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6907" y="1764338"/>
              <a:ext cx="7848600" cy="413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2577269" y="2608888"/>
              <a:ext cx="1223963" cy="1147763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428294" y="4115426"/>
              <a:ext cx="2901950" cy="36036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854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OJDBC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다운로드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985" y="1659292"/>
            <a:ext cx="975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https://www.oracle.com/technetwork/database/enterprise-edition/jdbc-112010-090769.html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0752" b="6563"/>
          <a:stretch/>
        </p:blipFill>
        <p:spPr>
          <a:xfrm>
            <a:off x="1295400" y="2053507"/>
            <a:ext cx="9601200" cy="449704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597639" y="6115983"/>
            <a:ext cx="6205928" cy="53964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25538" y="1052513"/>
            <a:ext cx="321113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홈페이지 다운로드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506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OJDBC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5538" y="1052513"/>
            <a:ext cx="19686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OJDBC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28256" y="1604963"/>
            <a:ext cx="9961563" cy="1107757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오라클에서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제공하는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오라클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DB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와 자바가 연결하기 위한 라이브러리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-&gt;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Oracle JDBC Driver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제공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5538" y="3056735"/>
            <a:ext cx="297055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OJDBC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다운로드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28256" y="3609185"/>
            <a:ext cx="9961563" cy="64609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메이븐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레파지토리에서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 다운로드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( </a:t>
            </a:r>
            <a:r>
              <a:rPr lang="en-US" altLang="ko-KR" b="1" dirty="0">
                <a:solidFill>
                  <a:schemeClr val="tx1"/>
                </a:solidFill>
                <a:latin typeface="+mn-ea"/>
                <a:hlinkClick r:id="rId3"/>
              </a:rPr>
              <a:t>https://mvnrepository.com/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5D6F3-6F1D-479E-8E2A-A9E748EED9CD}"/>
              </a:ext>
            </a:extLst>
          </p:cNvPr>
          <p:cNvSpPr txBox="1"/>
          <p:nvPr/>
        </p:nvSpPr>
        <p:spPr>
          <a:xfrm>
            <a:off x="1125538" y="4776310"/>
            <a:ext cx="93976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ojdbc11.jar(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JDK11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~ 17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포함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br>
              <a:rPr lang="ko-KR" altLang="en-US" dirty="0"/>
            </a:br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ojdbc8.jar(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JDK8 ~ 15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포함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dirty="0"/>
              <a:t>(</a:t>
            </a:r>
            <a:r>
              <a:rPr lang="ko-KR" altLang="en-US" dirty="0"/>
              <a:t>알맞은 버전을 검색해서 다운로드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59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633413" y="1125538"/>
            <a:ext cx="10931525" cy="155770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다운 받거나 복사한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ojdbc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파일을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dev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폴더에 넣기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C:\dev\3_JDBC\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OJDBC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다운로드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4847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12741</TotalTime>
  <Words>1024</Words>
  <Application>Microsoft Office PowerPoint</Application>
  <PresentationFormat>와이드스크린</PresentationFormat>
  <Paragraphs>216</Paragraphs>
  <Slides>20</Slides>
  <Notes>20</Notes>
  <HiddenSlides>5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백동현</cp:lastModifiedBy>
  <cp:revision>397</cp:revision>
  <dcterms:created xsi:type="dcterms:W3CDTF">2018-04-10T03:44:26Z</dcterms:created>
  <dcterms:modified xsi:type="dcterms:W3CDTF">2022-03-25T02:53:05Z</dcterms:modified>
</cp:coreProperties>
</file>