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4" r:id="rId2"/>
    <p:sldId id="328" r:id="rId3"/>
    <p:sldId id="392" r:id="rId4"/>
    <p:sldId id="406" r:id="rId5"/>
    <p:sldId id="43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FF0000"/>
    <a:srgbClr val="653D3D"/>
    <a:srgbClr val="BDD7EE"/>
    <a:srgbClr val="C00000"/>
    <a:srgbClr val="2F5597"/>
    <a:srgbClr val="BF9000"/>
    <a:srgbClr val="262626"/>
    <a:srgbClr val="548235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4" autoAdjust="0"/>
    <p:restoredTop sz="84473" autoAdjust="0"/>
  </p:normalViewPr>
  <p:slideViewPr>
    <p:cSldViewPr snapToGrid="0">
      <p:cViewPr varScale="1">
        <p:scale>
          <a:sx n="97" d="100"/>
          <a:sy n="97" d="100"/>
        </p:scale>
        <p:origin x="157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6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9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5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60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0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JDBC</a:t>
              </a:r>
            </a:p>
            <a:p>
              <a:pPr algn="ctr">
                <a:defRPr/>
              </a:pPr>
              <a:r>
                <a:rPr lang="ko-KR" altLang="en-U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실습구조</a:t>
              </a:r>
              <a:endParaRPr lang="en-US" altLang="ko-K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Package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구조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(MVC)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25538" y="1052513"/>
            <a:ext cx="9964281" cy="1178850"/>
            <a:chOff x="1125538" y="1052513"/>
            <a:chExt cx="9964281" cy="1178850"/>
          </a:xfrm>
        </p:grpSpPr>
        <p:sp>
          <p:nvSpPr>
            <p:cNvPr id="27" name="TextBox 26"/>
            <p:cNvSpPr txBox="1"/>
            <p:nvPr/>
          </p:nvSpPr>
          <p:spPr>
            <a:xfrm>
              <a:off x="1125538" y="1052513"/>
              <a:ext cx="121700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Run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128256" y="1604963"/>
              <a:ext cx="9961563" cy="626400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애플리케이션 실행을 위해 </a:t>
              </a: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main</a:t>
              </a:r>
              <a:r>
                <a:rPr lang="ko-KR" altLang="en-US" dirty="0" err="1" smtClean="0">
                  <a:solidFill>
                    <a:schemeClr val="tx1"/>
                  </a:solidFill>
                  <a:latin typeface="+mn-ea"/>
                </a:rPr>
                <a:t>메소드를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 가지고 있는 패키지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25538" y="2333167"/>
            <a:ext cx="9964281" cy="1134130"/>
            <a:chOff x="1125538" y="2220911"/>
            <a:chExt cx="9964281" cy="1134130"/>
          </a:xfrm>
        </p:grpSpPr>
        <p:sp>
          <p:nvSpPr>
            <p:cNvPr id="29" name="TextBox 28"/>
            <p:cNvSpPr txBox="1"/>
            <p:nvPr/>
          </p:nvSpPr>
          <p:spPr>
            <a:xfrm>
              <a:off x="1125538" y="2220911"/>
              <a:ext cx="134684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View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1128256" y="2728641"/>
              <a:ext cx="9961563" cy="626400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dirty="0">
                  <a:solidFill>
                    <a:schemeClr val="tx1"/>
                  </a:solidFill>
                </a:rPr>
                <a:t>사용자 인터페이스 요소로 사용자의 요청과 응답을 보여주는 화면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125538" y="3569101"/>
            <a:ext cx="9964281" cy="1462614"/>
            <a:chOff x="1125538" y="3344589"/>
            <a:chExt cx="9964281" cy="1462614"/>
          </a:xfrm>
        </p:grpSpPr>
        <p:sp>
          <p:nvSpPr>
            <p:cNvPr id="31" name="TextBox 30"/>
            <p:cNvSpPr txBox="1"/>
            <p:nvPr/>
          </p:nvSpPr>
          <p:spPr>
            <a:xfrm>
              <a:off x="1125538" y="3344589"/>
              <a:ext cx="2106795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Controller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28256" y="3852319"/>
              <a:ext cx="9961563" cy="954884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View</a:t>
              </a:r>
              <a:r>
                <a:rPr lang="ko-KR" altLang="en-US" dirty="0">
                  <a:solidFill>
                    <a:schemeClr val="tx1"/>
                  </a:solidFill>
                </a:rPr>
                <a:t>를 통해 받은 클라이언트의 요청에 대해 알맞은 </a:t>
              </a:r>
              <a:r>
                <a:rPr lang="en-US" altLang="ko-KR" dirty="0">
                  <a:solidFill>
                    <a:schemeClr val="tx1"/>
                  </a:solidFill>
                </a:rPr>
                <a:t>Model</a:t>
              </a:r>
              <a:r>
                <a:rPr lang="ko-KR" altLang="en-US" dirty="0">
                  <a:solidFill>
                    <a:schemeClr val="tx1"/>
                  </a:solidFill>
                </a:rPr>
                <a:t>을 선택하여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비즈니스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로직을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처리하고 </a:t>
              </a: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로직</a:t>
              </a:r>
              <a:r>
                <a:rPr lang="ko-KR" altLang="en-US" dirty="0">
                  <a:solidFill>
                    <a:schemeClr val="tx1"/>
                  </a:solidFill>
                </a:rPr>
                <a:t> 처리 결과에 따라 출력할 </a:t>
              </a:r>
              <a:r>
                <a:rPr lang="en-US" altLang="ko-KR" dirty="0">
                  <a:solidFill>
                    <a:schemeClr val="tx1"/>
                  </a:solidFill>
                </a:rPr>
                <a:t>View</a:t>
              </a:r>
              <a:r>
                <a:rPr lang="ko-KR" altLang="en-US" dirty="0">
                  <a:solidFill>
                    <a:schemeClr val="tx1"/>
                  </a:solidFill>
                </a:rPr>
                <a:t>를 결정하여 응답데이터를 전달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125538" y="5133518"/>
            <a:ext cx="9964281" cy="1462152"/>
            <a:chOff x="1125538" y="4983618"/>
            <a:chExt cx="9964281" cy="1462152"/>
          </a:xfrm>
        </p:grpSpPr>
        <p:sp>
          <p:nvSpPr>
            <p:cNvPr id="33" name="TextBox 32"/>
            <p:cNvSpPr txBox="1"/>
            <p:nvPr/>
          </p:nvSpPr>
          <p:spPr>
            <a:xfrm>
              <a:off x="1125538" y="4983618"/>
              <a:ext cx="157447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Model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28256" y="5491348"/>
              <a:ext cx="9961563" cy="954422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dirty="0" smtClean="0">
                  <a:solidFill>
                    <a:schemeClr val="tx1"/>
                  </a:solidFill>
                </a:rPr>
                <a:t>비즈니스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로직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업무에 필요한 데이터 처리 수행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을 구현하는 영역으로 데이터를 가공하고</a:t>
              </a:r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에 접근 </a:t>
              </a:r>
              <a:r>
                <a:rPr lang="ko-KR" altLang="en-US" dirty="0">
                  <a:solidFill>
                    <a:schemeClr val="tx1"/>
                  </a:solidFill>
                </a:rPr>
                <a:t>추출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r>
                <a:rPr lang="ko-KR" altLang="en-US" dirty="0">
                  <a:solidFill>
                    <a:schemeClr val="tx1"/>
                  </a:solidFill>
                </a:rPr>
                <a:t>입력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갱신 등을 처리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3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Model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25538" y="1052513"/>
            <a:ext cx="9964281" cy="1506450"/>
            <a:chOff x="1125538" y="1052513"/>
            <a:chExt cx="9964281" cy="1506450"/>
          </a:xfrm>
        </p:grpSpPr>
        <p:sp>
          <p:nvSpPr>
            <p:cNvPr id="11" name="TextBox 10"/>
            <p:cNvSpPr txBox="1"/>
            <p:nvPr/>
          </p:nvSpPr>
          <p:spPr>
            <a:xfrm>
              <a:off x="1125538" y="1052513"/>
              <a:ext cx="316311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VO(Value Object)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128256" y="1604963"/>
              <a:ext cx="9961563" cy="954000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데이터베이스의 각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+mn-ea"/>
                </a:rPr>
                <a:t>컬럼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 개체</a:t>
              </a: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(entity)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저장용 클래스가 있는 패키지로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DB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의 도메인 정보를 클라이언트에게 전달할 때 그 도메인 단위 정보를 </a:t>
              </a: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VO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에 구현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25538" y="5313398"/>
            <a:ext cx="9964281" cy="1134130"/>
            <a:chOff x="1125538" y="5133518"/>
            <a:chExt cx="9964281" cy="1134130"/>
          </a:xfrm>
        </p:grpSpPr>
        <p:sp>
          <p:nvSpPr>
            <p:cNvPr id="22" name="TextBox 21"/>
            <p:cNvSpPr txBox="1"/>
            <p:nvPr/>
          </p:nvSpPr>
          <p:spPr>
            <a:xfrm>
              <a:off x="1125538" y="5133518"/>
              <a:ext cx="503310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DAO(Database Access Object)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128256" y="5641248"/>
              <a:ext cx="9961563" cy="626400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DBMS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에 접속하여 실제 데이터를 전송하거나 결과 값을 전달 받는 클래스가 있는 패키지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25538" y="2831596"/>
            <a:ext cx="9964281" cy="2209169"/>
            <a:chOff x="1125538" y="2692928"/>
            <a:chExt cx="9964281" cy="2209169"/>
          </a:xfrm>
        </p:grpSpPr>
        <p:sp>
          <p:nvSpPr>
            <p:cNvPr id="16" name="TextBox 15"/>
            <p:cNvSpPr txBox="1"/>
            <p:nvPr/>
          </p:nvSpPr>
          <p:spPr>
            <a:xfrm>
              <a:off x="1125538" y="2692928"/>
              <a:ext cx="4520405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en-US" altLang="ko-KR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DTO(Data Transfer Object)</a:t>
              </a:r>
              <a:endPara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128256" y="3200658"/>
              <a:ext cx="9961563" cy="954000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데이터베이스의 각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+mn-ea"/>
                </a:rPr>
                <a:t>컬럼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 개체</a:t>
              </a: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(entity)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저장용 클래스가 있는 패키지로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DB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의 도메인과 일치하지 않으며 어떤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+mn-ea"/>
                </a:rPr>
                <a:t>로직에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 사용되는 영속적이지 않은 정보를 </a:t>
              </a: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DTO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에 구현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25538" y="4163433"/>
              <a:ext cx="871565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* VO</a:t>
              </a:r>
              <a:r>
                <a:rPr lang="ko-KR" altLang="en-US" sz="1400" dirty="0" smtClean="0"/>
                <a:t>와 </a:t>
              </a:r>
              <a:r>
                <a:rPr lang="en-US" altLang="ko-KR" sz="1400" dirty="0" smtClean="0"/>
                <a:t>DTO</a:t>
              </a:r>
              <a:r>
                <a:rPr lang="ko-KR" altLang="en-US" sz="1400" dirty="0" smtClean="0"/>
                <a:t>의 동일용어로 </a:t>
              </a:r>
              <a:r>
                <a:rPr lang="en-US" altLang="ko-KR" sz="1400" dirty="0" smtClean="0"/>
                <a:t>DO(Domain Object), Entity, Bean(EJB </a:t>
              </a:r>
              <a:r>
                <a:rPr lang="ko-KR" altLang="en-US" sz="1400" dirty="0" smtClean="0"/>
                <a:t>용어</a:t>
              </a:r>
              <a:r>
                <a:rPr lang="en-US" altLang="ko-KR" sz="1400" dirty="0" smtClean="0"/>
                <a:t>)</a:t>
              </a:r>
              <a:r>
                <a:rPr lang="ko-KR" altLang="en-US" sz="1400" dirty="0" smtClean="0"/>
                <a:t>가 있음</a:t>
              </a:r>
              <a:endParaRPr lang="en-US" altLang="ko-KR" sz="14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모든 필드는 </a:t>
              </a:r>
              <a:r>
                <a:rPr lang="en-US" altLang="ko-KR" sz="1400" dirty="0" smtClean="0"/>
                <a:t>private</a:t>
              </a:r>
              <a:r>
                <a:rPr lang="ko-KR" altLang="en-US" sz="1400" dirty="0" smtClean="0"/>
                <a:t>로 하고 기본 </a:t>
              </a:r>
              <a:r>
                <a:rPr lang="ko-KR" altLang="en-US" sz="1400" dirty="0" err="1" smtClean="0"/>
                <a:t>생성자와</a:t>
              </a:r>
              <a:r>
                <a:rPr lang="ko-KR" altLang="en-US" sz="1400" dirty="0" smtClean="0"/>
                <a:t> 매개변수가 있는 </a:t>
              </a:r>
              <a:r>
                <a:rPr lang="ko-KR" altLang="en-US" sz="1400" dirty="0" err="1" smtClean="0"/>
                <a:t>생성자</a:t>
              </a:r>
              <a:r>
                <a:rPr lang="en-US" altLang="ko-KR" sz="1400" dirty="0" smtClean="0"/>
                <a:t>, </a:t>
              </a:r>
              <a:r>
                <a:rPr lang="ko-KR" altLang="en-US" sz="1400" dirty="0" smtClean="0"/>
                <a:t>모든 필드에 대한 생성자가 필요하며</a:t>
              </a:r>
              <a:endParaRPr lang="en-US" altLang="ko-KR" sz="1400" dirty="0" smtClean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직렬화</a:t>
              </a:r>
              <a:r>
                <a:rPr lang="en-US" altLang="ko-KR" sz="1400" dirty="0" smtClean="0"/>
                <a:t>(Serializable)</a:t>
              </a:r>
              <a:r>
                <a:rPr lang="ko-KR" altLang="en-US" sz="1400" dirty="0" smtClean="0"/>
                <a:t>가 필요하다는 것이 조건</a:t>
              </a:r>
              <a:endParaRPr lang="en-US" altLang="ko-KR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6505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Class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12562" y="952131"/>
            <a:ext cx="10598859" cy="5700593"/>
            <a:chOff x="812562" y="1311896"/>
            <a:chExt cx="10598859" cy="5700593"/>
          </a:xfrm>
        </p:grpSpPr>
        <p:sp>
          <p:nvSpPr>
            <p:cNvPr id="17" name="순서도: 자기 디스크 16">
              <a:extLst/>
            </p:cNvPr>
            <p:cNvSpPr/>
            <p:nvPr/>
          </p:nvSpPr>
          <p:spPr>
            <a:xfrm>
              <a:off x="9713402" y="3176983"/>
              <a:ext cx="1380889" cy="1584325"/>
            </a:xfrm>
            <a:prstGeom prst="flowChartMagneticDisk">
              <a:avLst/>
            </a:prstGeom>
            <a:solidFill>
              <a:srgbClr val="FFC000"/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DBMS</a:t>
              </a:r>
            </a:p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oracle)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화살표: 왼쪽/오른쪽 1">
              <a:extLst/>
            </p:cNvPr>
            <p:cNvSpPr/>
            <p:nvPr/>
          </p:nvSpPr>
          <p:spPr>
            <a:xfrm>
              <a:off x="8801691" y="3799945"/>
              <a:ext cx="813600" cy="338400"/>
            </a:xfrm>
            <a:prstGeom prst="left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23" name="화살표: 왼쪽/오른쪽 13">
              <a:extLst/>
            </p:cNvPr>
            <p:cNvSpPr/>
            <p:nvPr/>
          </p:nvSpPr>
          <p:spPr>
            <a:xfrm>
              <a:off x="2869467" y="3799283"/>
              <a:ext cx="815150" cy="339725"/>
            </a:xfrm>
            <a:prstGeom prst="left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24" name="화살표: 왼쪽/오른쪽 15">
              <a:extLst/>
            </p:cNvPr>
            <p:cNvSpPr/>
            <p:nvPr/>
          </p:nvSpPr>
          <p:spPr>
            <a:xfrm>
              <a:off x="5882217" y="3799283"/>
              <a:ext cx="813123" cy="339725"/>
            </a:xfrm>
            <a:prstGeom prst="left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25" name="TextBox 14"/>
            <p:cNvSpPr txBox="1">
              <a:spLocks noChangeArrowheads="1"/>
            </p:cNvSpPr>
            <p:nvPr/>
          </p:nvSpPr>
          <p:spPr bwMode="auto">
            <a:xfrm>
              <a:off x="9385713" y="4864131"/>
              <a:ext cx="202570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800" dirty="0">
                  <a:latin typeface="+mn-ea"/>
                  <a:ea typeface="+mn-ea"/>
                </a:rPr>
                <a:t>DML</a:t>
              </a:r>
              <a:r>
                <a:rPr lang="ko-KR" altLang="en-US" sz="1800" dirty="0">
                  <a:latin typeface="+mn-ea"/>
                  <a:ea typeface="+mn-ea"/>
                </a:rPr>
                <a:t>구문 </a:t>
              </a:r>
              <a:r>
                <a:rPr lang="ko-KR" altLang="en-US" sz="1800" dirty="0" err="1">
                  <a:latin typeface="+mn-ea"/>
                  <a:ea typeface="+mn-ea"/>
                </a:rPr>
                <a:t>처리후</a:t>
              </a:r>
              <a:r>
                <a:rPr lang="ko-KR" altLang="en-US" sz="1800" dirty="0">
                  <a:latin typeface="+mn-ea"/>
                  <a:ea typeface="+mn-ea"/>
                </a:rPr>
                <a:t> 결과값 전송</a:t>
              </a:r>
              <a:endParaRPr lang="en-US" altLang="ko-KR" sz="1800" dirty="0">
                <a:latin typeface="+mn-ea"/>
                <a:ea typeface="+mn-ea"/>
              </a:endParaRPr>
            </a:p>
          </p:txBody>
        </p:sp>
        <p:sp>
          <p:nvSpPr>
            <p:cNvPr id="26" name="TextBox 17"/>
            <p:cNvSpPr txBox="1">
              <a:spLocks noChangeArrowheads="1"/>
            </p:cNvSpPr>
            <p:nvPr/>
          </p:nvSpPr>
          <p:spPr bwMode="auto">
            <a:xfrm>
              <a:off x="6345453" y="5812160"/>
              <a:ext cx="2806124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800" dirty="0">
                  <a:latin typeface="+mn-ea"/>
                  <a:ea typeface="+mn-ea"/>
                </a:rPr>
                <a:t>DB</a:t>
              </a:r>
              <a:r>
                <a:rPr lang="ko-KR" altLang="en-US" sz="1800" dirty="0">
                  <a:latin typeface="+mn-ea"/>
                  <a:ea typeface="+mn-ea"/>
                </a:rPr>
                <a:t>연결 및 </a:t>
              </a:r>
              <a:endParaRPr lang="en-US" altLang="ko-KR" sz="1800" dirty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800" dirty="0">
                  <a:latin typeface="+mn-ea"/>
                  <a:ea typeface="+mn-ea"/>
                </a:rPr>
                <a:t>요청 </a:t>
              </a:r>
              <a:r>
                <a:rPr lang="ko-KR" altLang="en-US" sz="1800" dirty="0" err="1">
                  <a:latin typeface="+mn-ea"/>
                  <a:ea typeface="+mn-ea"/>
                </a:rPr>
                <a:t>쿼리문을</a:t>
              </a:r>
              <a:r>
                <a:rPr lang="ko-KR" altLang="en-US" sz="1800" dirty="0">
                  <a:latin typeface="+mn-ea"/>
                  <a:ea typeface="+mn-ea"/>
                </a:rPr>
                <a:t> </a:t>
              </a:r>
              <a:endParaRPr lang="en-US" altLang="ko-KR" sz="1800" dirty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800" dirty="0">
                  <a:latin typeface="+mn-ea"/>
                  <a:ea typeface="+mn-ea"/>
                </a:rPr>
                <a:t>DBMS</a:t>
              </a:r>
              <a:r>
                <a:rPr lang="ko-KR" altLang="en-US" sz="1800" dirty="0">
                  <a:latin typeface="+mn-ea"/>
                  <a:ea typeface="+mn-ea"/>
                </a:rPr>
                <a:t>에 전송하고 </a:t>
              </a:r>
              <a:endParaRPr lang="en-US" altLang="ko-KR" sz="1800" dirty="0" smtClean="0">
                <a:latin typeface="+mn-ea"/>
                <a:ea typeface="+mn-ea"/>
              </a:endParaRPr>
            </a:p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ko-KR" altLang="en-US" sz="1800" dirty="0" smtClean="0">
                  <a:latin typeface="+mn-ea"/>
                  <a:ea typeface="+mn-ea"/>
                </a:rPr>
                <a:t>결과 값 </a:t>
              </a:r>
              <a:r>
                <a:rPr lang="en-US" altLang="ko-KR" sz="1800" dirty="0">
                  <a:latin typeface="+mn-ea"/>
                  <a:ea typeface="+mn-ea"/>
                </a:rPr>
                <a:t>controller</a:t>
              </a:r>
              <a:r>
                <a:rPr lang="ko-KR" altLang="en-US" sz="1800" dirty="0">
                  <a:latin typeface="+mn-ea"/>
                  <a:ea typeface="+mn-ea"/>
                </a:rPr>
                <a:t>에 전달</a:t>
              </a:r>
              <a:endParaRPr lang="en-US" altLang="ko-KR" sz="1800" dirty="0">
                <a:latin typeface="+mn-ea"/>
                <a:ea typeface="+mn-ea"/>
              </a:endParaRPr>
            </a:p>
          </p:txBody>
        </p:sp>
        <p:sp>
          <p:nvSpPr>
            <p:cNvPr id="27" name="TextBox 18"/>
            <p:cNvSpPr txBox="1">
              <a:spLocks noChangeArrowheads="1"/>
            </p:cNvSpPr>
            <p:nvPr/>
          </p:nvSpPr>
          <p:spPr bwMode="auto">
            <a:xfrm>
              <a:off x="2853390" y="5048797"/>
              <a:ext cx="3860053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1800" dirty="0">
                  <a:latin typeface="+mn-ea"/>
                  <a:ea typeface="+mn-ea"/>
                </a:rPr>
                <a:t>DAO</a:t>
              </a:r>
              <a:r>
                <a:rPr lang="ko-KR" altLang="en-US" sz="1800" dirty="0">
                  <a:latin typeface="+mn-ea"/>
                  <a:ea typeface="+mn-ea"/>
                </a:rPr>
                <a:t>에서 받은 처리결과를 </a:t>
              </a:r>
              <a:r>
                <a:rPr lang="en-US" altLang="ko-KR" sz="1800" dirty="0">
                  <a:latin typeface="+mn-ea"/>
                  <a:ea typeface="+mn-ea"/>
                </a:rPr>
                <a:t>Application</a:t>
              </a:r>
              <a:r>
                <a:rPr lang="ko-KR" altLang="en-US" sz="1800" dirty="0">
                  <a:latin typeface="+mn-ea"/>
                  <a:ea typeface="+mn-ea"/>
                </a:rPr>
                <a:t>에 맞춰 데이터변경 및 </a:t>
              </a:r>
              <a:r>
                <a:rPr lang="en-US" altLang="ko-KR" sz="1800" dirty="0">
                  <a:latin typeface="+mn-ea"/>
                  <a:ea typeface="+mn-ea"/>
                </a:rPr>
                <a:t>Client</a:t>
              </a:r>
              <a:r>
                <a:rPr lang="ko-KR" altLang="en-US" sz="1800" dirty="0">
                  <a:latin typeface="+mn-ea"/>
                  <a:ea typeface="+mn-ea"/>
                </a:rPr>
                <a:t>에게 보여 줄 </a:t>
              </a:r>
              <a:r>
                <a:rPr lang="en-US" altLang="ko-KR" sz="1800" dirty="0">
                  <a:latin typeface="+mn-ea"/>
                  <a:ea typeface="+mn-ea"/>
                </a:rPr>
                <a:t>View</a:t>
              </a:r>
              <a:r>
                <a:rPr lang="ko-KR" altLang="en-US" sz="1800" dirty="0">
                  <a:latin typeface="+mn-ea"/>
                  <a:ea typeface="+mn-ea"/>
                </a:rPr>
                <a:t> 선택</a:t>
              </a:r>
              <a:endParaRPr lang="en-US" altLang="ko-KR" sz="1800" dirty="0">
                <a:latin typeface="+mn-ea"/>
                <a:ea typeface="+mn-ea"/>
              </a:endParaRPr>
            </a:p>
          </p:txBody>
        </p:sp>
        <p:sp>
          <p:nvSpPr>
            <p:cNvPr id="19" name="아래쪽 화살표 18">
              <a:extLst/>
            </p:cNvPr>
            <p:cNvSpPr/>
            <p:nvPr/>
          </p:nvSpPr>
          <p:spPr>
            <a:xfrm>
              <a:off x="1561810" y="2333564"/>
              <a:ext cx="460295" cy="393700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918004" y="1311896"/>
              <a:ext cx="1747908" cy="966149"/>
              <a:chOff x="1692778" y="871864"/>
              <a:chExt cx="1747908" cy="966149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692778" y="1171263"/>
                <a:ext cx="1747908" cy="666750"/>
                <a:chOff x="1692778" y="1171263"/>
                <a:chExt cx="1747908" cy="666750"/>
              </a:xfrm>
            </p:grpSpPr>
            <p:sp>
              <p:nvSpPr>
                <p:cNvPr id="8" name="직사각형 7">
                  <a:extLst/>
                </p:cNvPr>
                <p:cNvSpPr/>
                <p:nvPr/>
              </p:nvSpPr>
              <p:spPr>
                <a:xfrm>
                  <a:off x="1692778" y="1171263"/>
                  <a:ext cx="1747908" cy="666750"/>
                </a:xfrm>
                <a:prstGeom prst="rect">
                  <a:avLst/>
                </a:prstGeom>
                <a:solidFill>
                  <a:srgbClr val="EAEAEA">
                    <a:alpha val="5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3" name="직사각형 12">
                  <a:extLst/>
                </p:cNvPr>
                <p:cNvSpPr/>
                <p:nvPr/>
              </p:nvSpPr>
              <p:spPr>
                <a:xfrm>
                  <a:off x="1969564" y="1312551"/>
                  <a:ext cx="1194337" cy="43338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dirty="0">
                      <a:solidFill>
                        <a:schemeClr val="tx1"/>
                      </a:solidFill>
                      <a:latin typeface="+mn-ea"/>
                    </a:rPr>
                    <a:t>main </a:t>
                  </a:r>
                  <a:endParaRPr lang="ko-KR" altLang="en-US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8" name="TextBox 19"/>
              <p:cNvSpPr txBox="1">
                <a:spLocks noChangeArrowheads="1"/>
              </p:cNvSpPr>
              <p:nvPr/>
            </p:nvSpPr>
            <p:spPr bwMode="auto">
              <a:xfrm>
                <a:off x="2255429" y="871864"/>
                <a:ext cx="638480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en-US" altLang="ko-KR" sz="1800" b="1" dirty="0">
                    <a:latin typeface="+mn-ea"/>
                    <a:ea typeface="+mn-ea"/>
                  </a:rPr>
                  <a:t>Run</a:t>
                </a:r>
                <a:endParaRPr lang="ko-KR" altLang="en-US" sz="18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812562" y="2744389"/>
              <a:ext cx="1958793" cy="2449513"/>
              <a:chOff x="1573967" y="2282513"/>
              <a:chExt cx="1958793" cy="2449513"/>
            </a:xfrm>
          </p:grpSpPr>
          <p:sp>
            <p:nvSpPr>
              <p:cNvPr id="9" name="직사각형 8">
                <a:extLst/>
              </p:cNvPr>
              <p:cNvSpPr/>
              <p:nvPr/>
            </p:nvSpPr>
            <p:spPr>
              <a:xfrm>
                <a:off x="1573967" y="2282513"/>
                <a:ext cx="1958793" cy="20304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14" name="직사각형 13">
                <a:extLst/>
              </p:cNvPr>
              <p:cNvSpPr/>
              <p:nvPr/>
            </p:nvSpPr>
            <p:spPr>
              <a:xfrm>
                <a:off x="1771671" y="2433326"/>
                <a:ext cx="1563384" cy="669925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+mn-ea"/>
                  </a:rPr>
                  <a:t>Employee View</a:t>
                </a:r>
                <a:endParaRPr lang="ko-KR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" name="직사각형 19">
                <a:extLst/>
              </p:cNvPr>
              <p:cNvSpPr/>
              <p:nvPr/>
            </p:nvSpPr>
            <p:spPr>
              <a:xfrm>
                <a:off x="1679409" y="3214376"/>
                <a:ext cx="1747908" cy="9477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menu</a:t>
                </a:r>
              </a:p>
              <a:p>
                <a:pPr algn="ctr"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submenu</a:t>
                </a:r>
              </a:p>
              <a:p>
                <a:pPr algn="ctr"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error</a:t>
                </a:r>
                <a:endParaRPr lang="ko-KR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9" name="TextBox 24"/>
              <p:cNvSpPr txBox="1">
                <a:spLocks noChangeArrowheads="1"/>
              </p:cNvSpPr>
              <p:nvPr/>
            </p:nvSpPr>
            <p:spPr bwMode="auto">
              <a:xfrm>
                <a:off x="2166331" y="4362138"/>
                <a:ext cx="774064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en-US" altLang="ko-KR" sz="1800" b="1">
                    <a:latin typeface="+mn-ea"/>
                    <a:ea typeface="+mn-ea"/>
                  </a:rPr>
                  <a:t>View</a:t>
                </a:r>
                <a:endParaRPr lang="ko-KR" altLang="en-US" sz="1800" b="1">
                  <a:latin typeface="+mn-ea"/>
                  <a:ea typeface="+mn-ea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782729" y="2906314"/>
              <a:ext cx="2001376" cy="2125662"/>
              <a:chOff x="3712610" y="1995176"/>
              <a:chExt cx="2001376" cy="2125662"/>
            </a:xfrm>
          </p:grpSpPr>
          <p:sp>
            <p:nvSpPr>
              <p:cNvPr id="7" name="직사각형 6">
                <a:extLst/>
              </p:cNvPr>
              <p:cNvSpPr/>
              <p:nvPr/>
            </p:nvSpPr>
            <p:spPr>
              <a:xfrm>
                <a:off x="3712610" y="2322201"/>
                <a:ext cx="2001376" cy="179863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16" name="직사각형 15">
                <a:extLst/>
              </p:cNvPr>
              <p:cNvSpPr/>
              <p:nvPr/>
            </p:nvSpPr>
            <p:spPr>
              <a:xfrm>
                <a:off x="3931606" y="2429357"/>
                <a:ext cx="1563384" cy="1584325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+mn-ea"/>
                  </a:rPr>
                  <a:t>Employee</a:t>
                </a:r>
                <a:endParaRPr lang="en-US" altLang="ko-KR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Controller</a:t>
                </a:r>
                <a:endParaRPr lang="ko-KR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0" name="TextBox 25"/>
              <p:cNvSpPr txBox="1">
                <a:spLocks noChangeArrowheads="1"/>
              </p:cNvSpPr>
              <p:nvPr/>
            </p:nvSpPr>
            <p:spPr bwMode="auto">
              <a:xfrm>
                <a:off x="4034254" y="1995176"/>
                <a:ext cx="1358089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0">
                  <a:spcBef>
                    <a:spcPct val="0"/>
                  </a:spcBef>
                  <a:buFontTx/>
                  <a:buNone/>
                </a:pPr>
                <a:r>
                  <a:rPr lang="en-US" altLang="ko-KR" sz="1800" b="1">
                    <a:latin typeface="+mn-ea"/>
                    <a:ea typeface="+mn-ea"/>
                  </a:rPr>
                  <a:t>Controller</a:t>
                </a:r>
                <a:endParaRPr lang="ko-KR" altLang="en-US" sz="1800" b="1">
                  <a:latin typeface="+mn-ea"/>
                  <a:ea typeface="+mn-ea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6793452" y="2203845"/>
              <a:ext cx="1910127" cy="3530600"/>
              <a:chOff x="6793452" y="2203845"/>
              <a:chExt cx="1910127" cy="3530600"/>
            </a:xfrm>
          </p:grpSpPr>
          <p:sp>
            <p:nvSpPr>
              <p:cNvPr id="11" name="직사각형 10">
                <a:extLst/>
              </p:cNvPr>
              <p:cNvSpPr/>
              <p:nvPr/>
            </p:nvSpPr>
            <p:spPr>
              <a:xfrm>
                <a:off x="6793452" y="2570558"/>
                <a:ext cx="1910127" cy="316388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15" name="직사각형 14">
                <a:extLst/>
              </p:cNvPr>
              <p:cNvSpPr/>
              <p:nvPr/>
            </p:nvSpPr>
            <p:spPr>
              <a:xfrm>
                <a:off x="7000281" y="2811858"/>
                <a:ext cx="1496469" cy="574675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mtClean="0">
                    <a:solidFill>
                      <a:schemeClr val="tx1"/>
                    </a:solidFill>
                    <a:latin typeface="+mn-ea"/>
                  </a:rPr>
                  <a:t>Employee</a:t>
                </a:r>
                <a:endParaRPr lang="ko-KR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8" name="직사각형 17">
                <a:extLst/>
              </p:cNvPr>
              <p:cNvSpPr/>
              <p:nvPr/>
            </p:nvSpPr>
            <p:spPr>
              <a:xfrm>
                <a:off x="7013461" y="4029470"/>
                <a:ext cx="1470108" cy="1584325"/>
              </a:xfrm>
              <a:prstGeom prst="rect">
                <a:avLst/>
              </a:prstGeom>
              <a:solidFill>
                <a:srgbClr val="E6B9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Member</a:t>
                </a:r>
              </a:p>
              <a:p>
                <a:pPr algn="ctr"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+mn-ea"/>
                  </a:rPr>
                  <a:t>DAO</a:t>
                </a:r>
                <a:endParaRPr lang="ko-KR" altLang="en-US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2" name="화살표: 위쪽/아래쪽 10">
                <a:extLst/>
              </p:cNvPr>
              <p:cNvSpPr/>
              <p:nvPr/>
            </p:nvSpPr>
            <p:spPr>
              <a:xfrm>
                <a:off x="7518367" y="3446064"/>
                <a:ext cx="460297" cy="523875"/>
              </a:xfrm>
              <a:prstGeom prst="upDown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31" name="TextBox 26"/>
              <p:cNvSpPr txBox="1">
                <a:spLocks noChangeArrowheads="1"/>
              </p:cNvSpPr>
              <p:nvPr/>
            </p:nvSpPr>
            <p:spPr bwMode="auto">
              <a:xfrm>
                <a:off x="7278472" y="2203845"/>
                <a:ext cx="940086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FontTx/>
                  <a:buNone/>
                </a:pPr>
                <a:r>
                  <a:rPr lang="en-US" altLang="ko-KR" sz="1800" b="1" dirty="0">
                    <a:latin typeface="+mn-ea"/>
                    <a:ea typeface="+mn-ea"/>
                  </a:rPr>
                  <a:t>Model</a:t>
                </a:r>
                <a:endParaRPr lang="ko-KR" altLang="en-US" sz="1800" b="1" dirty="0"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50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Class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상세 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33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31" y="852488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>
            <a:extLst/>
          </p:cNvPr>
          <p:cNvSpPr/>
          <p:nvPr/>
        </p:nvSpPr>
        <p:spPr>
          <a:xfrm>
            <a:off x="7224206" y="1209676"/>
            <a:ext cx="2592388" cy="1592262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26"/>
          <p:cNvSpPr txBox="1">
            <a:spLocks noChangeArrowheads="1"/>
          </p:cNvSpPr>
          <p:nvPr/>
        </p:nvSpPr>
        <p:spPr bwMode="auto">
          <a:xfrm>
            <a:off x="7941756" y="842963"/>
            <a:ext cx="1401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Dao</a:t>
            </a:r>
            <a:endParaRPr lang="ko-KR" altLang="en-US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/>
          </p:cNvPr>
          <p:cNvSpPr/>
          <p:nvPr/>
        </p:nvSpPr>
        <p:spPr>
          <a:xfrm>
            <a:off x="2372806" y="3032126"/>
            <a:ext cx="8135938" cy="3654425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TextBox 26"/>
          <p:cNvSpPr txBox="1">
            <a:spLocks noChangeArrowheads="1"/>
          </p:cNvSpPr>
          <p:nvPr/>
        </p:nvSpPr>
        <p:spPr bwMode="auto">
          <a:xfrm>
            <a:off x="6174869" y="2730501"/>
            <a:ext cx="1401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Vo</a:t>
            </a:r>
            <a:endParaRPr lang="ko-KR" altLang="en-US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/>
          </p:cNvPr>
          <p:cNvSpPr/>
          <p:nvPr/>
        </p:nvSpPr>
        <p:spPr>
          <a:xfrm>
            <a:off x="4452431" y="1477963"/>
            <a:ext cx="2155825" cy="1247775"/>
          </a:xfrm>
          <a:prstGeom prst="rect">
            <a:avLst/>
          </a:prstGeom>
          <a:solidFill>
            <a:schemeClr val="accent2">
              <a:lumMod val="20000"/>
              <a:lumOff val="8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TextBox 25"/>
          <p:cNvSpPr txBox="1">
            <a:spLocks noChangeArrowheads="1"/>
          </p:cNvSpPr>
          <p:nvPr/>
        </p:nvSpPr>
        <p:spPr bwMode="auto">
          <a:xfrm>
            <a:off x="4846131" y="1150938"/>
            <a:ext cx="1401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/>
          </p:cNvPr>
          <p:cNvSpPr/>
          <p:nvPr/>
        </p:nvSpPr>
        <p:spPr>
          <a:xfrm>
            <a:off x="1604456" y="1436688"/>
            <a:ext cx="1939925" cy="1522413"/>
          </a:xfrm>
          <a:prstGeom prst="rect">
            <a:avLst/>
          </a:prstGeom>
          <a:solidFill>
            <a:schemeClr val="accent5">
              <a:lumMod val="20000"/>
              <a:lumOff val="8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TextBox 24"/>
          <p:cNvSpPr txBox="1">
            <a:spLocks noChangeArrowheads="1"/>
          </p:cNvSpPr>
          <p:nvPr/>
        </p:nvSpPr>
        <p:spPr bwMode="auto">
          <a:xfrm>
            <a:off x="1604456" y="2952751"/>
            <a:ext cx="1214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lang="ko-KR" altLang="en-US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/>
          </p:cNvPr>
          <p:cNvSpPr/>
          <p:nvPr/>
        </p:nvSpPr>
        <p:spPr>
          <a:xfrm>
            <a:off x="1794956" y="866776"/>
            <a:ext cx="1368425" cy="534987"/>
          </a:xfrm>
          <a:prstGeom prst="rect">
            <a:avLst/>
          </a:prstGeom>
          <a:solidFill>
            <a:srgbClr val="EAEAE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19"/>
          <p:cNvSpPr txBox="1">
            <a:spLocks noChangeArrowheads="1"/>
          </p:cNvSpPr>
          <p:nvPr/>
        </p:nvSpPr>
        <p:spPr bwMode="auto">
          <a:xfrm>
            <a:off x="3137981" y="962026"/>
            <a:ext cx="121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Run</a:t>
            </a:r>
            <a:endParaRPr lang="ko-KR" altLang="en-US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화살표: 위쪽/아래쪽 10">
            <a:extLst/>
          </p:cNvPr>
          <p:cNvSpPr/>
          <p:nvPr/>
        </p:nvSpPr>
        <p:spPr>
          <a:xfrm>
            <a:off x="8448169" y="2757488"/>
            <a:ext cx="144462" cy="3429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화살표: 왼쪽/오른쪽 15">
            <a:extLst/>
          </p:cNvPr>
          <p:cNvSpPr/>
          <p:nvPr/>
        </p:nvSpPr>
        <p:spPr>
          <a:xfrm>
            <a:off x="6679694" y="2078038"/>
            <a:ext cx="503237" cy="2841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화살표: 왼쪽/오른쪽 15">
            <a:extLst/>
          </p:cNvPr>
          <p:cNvSpPr/>
          <p:nvPr/>
        </p:nvSpPr>
        <p:spPr>
          <a:xfrm>
            <a:off x="3749169" y="2101851"/>
            <a:ext cx="504825" cy="2841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화살표: 위쪽/아래쪽 10">
            <a:extLst/>
          </p:cNvPr>
          <p:cNvSpPr/>
          <p:nvPr/>
        </p:nvSpPr>
        <p:spPr>
          <a:xfrm>
            <a:off x="5392231" y="2749551"/>
            <a:ext cx="144463" cy="3429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59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11751</TotalTime>
  <Words>261</Words>
  <Application>Microsoft Office PowerPoint</Application>
  <PresentationFormat>와이드스크린</PresentationFormat>
  <Paragraphs>57</Paragraphs>
  <Slides>5</Slides>
  <Notes>5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Lato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384</cp:revision>
  <dcterms:created xsi:type="dcterms:W3CDTF">2018-04-10T03:44:26Z</dcterms:created>
  <dcterms:modified xsi:type="dcterms:W3CDTF">2020-05-24T23:56:52Z</dcterms:modified>
</cp:coreProperties>
</file>